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</p:sldMasterIdLst>
  <p:notesMasterIdLst>
    <p:notesMasterId r:id="rId31"/>
  </p:notesMasterIdLst>
  <p:sldIdLst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76" r:id="rId11"/>
    <p:sldId id="275" r:id="rId12"/>
    <p:sldId id="265" r:id="rId13"/>
    <p:sldId id="266" r:id="rId14"/>
    <p:sldId id="289" r:id="rId15"/>
    <p:sldId id="273" r:id="rId16"/>
    <p:sldId id="269" r:id="rId17"/>
    <p:sldId id="277" r:id="rId18"/>
    <p:sldId id="274" r:id="rId19"/>
    <p:sldId id="278" r:id="rId20"/>
    <p:sldId id="280" r:id="rId21"/>
    <p:sldId id="281" r:id="rId22"/>
    <p:sldId id="283" r:id="rId23"/>
    <p:sldId id="284" r:id="rId24"/>
    <p:sldId id="282" r:id="rId25"/>
    <p:sldId id="285" r:id="rId26"/>
    <p:sldId id="286" r:id="rId27"/>
    <p:sldId id="287" r:id="rId28"/>
    <p:sldId id="267" r:id="rId29"/>
    <p:sldId id="279" r:id="rId30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00FF"/>
    <a:srgbClr val="DCF1F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4768" autoAdjust="0"/>
    <p:restoredTop sz="94710" autoAdjust="0"/>
  </p:normalViewPr>
  <p:slideViewPr>
    <p:cSldViewPr snapToGrid="0" snapToObjects="1">
      <p:cViewPr varScale="1">
        <p:scale>
          <a:sx n="99" d="100"/>
          <a:sy n="99" d="100"/>
        </p:scale>
        <p:origin x="-3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23FDF-A620-1048-B660-6D79BFE6D3D9}" type="datetimeFigureOut">
              <a:rPr lang="ja-JP" altLang="en-US" smtClean="0"/>
              <a:pPr/>
              <a:t>10.11.30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C63CED-8452-AA42-B80C-3B9BA7369C1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1225"/>
            <a:fld id="{21CAFE58-057E-6248-B7F3-934CB90118E6}" type="slidenum">
              <a:rPr lang="en-US" altLang="ja-JP">
                <a:solidFill>
                  <a:prstClr val="black"/>
                </a:solidFill>
              </a:rPr>
              <a:pPr defTabSz="911225"/>
              <a:t>1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6BF2A-1120-6B4F-830D-D1EA789979DA}" type="slidenum">
              <a:rPr lang="ja-JP" altLang="en-US" smtClean="0"/>
              <a:pPr/>
              <a:t>26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DD729C-20BB-2C4B-ADE5-17976E3005A9}" type="slidenum">
              <a:rPr lang="en-US" altLang="ja-JP"/>
              <a:pPr/>
              <a:t>2</a:t>
            </a:fld>
            <a:endParaRPr lang="en-US" altLang="ja-JP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64EFDC-9104-CE41-9C35-326040C06105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Lets start</a:t>
            </a:r>
            <a:r>
              <a:rPr lang="en-US" altLang="ja-JP" baseline="0" dirty="0" smtClean="0"/>
              <a:t> </a:t>
            </a:r>
            <a:r>
              <a:rPr lang="en-US" altLang="ja-JP" baseline="0" dirty="0" err="1" smtClean="0"/>
              <a:t>intruducion</a:t>
            </a:r>
            <a:r>
              <a:rPr lang="en-US" altLang="ja-JP" baseline="0" dirty="0" smtClean="0"/>
              <a:t> of MAXI mission</a:t>
            </a:r>
          </a:p>
          <a:p>
            <a:r>
              <a:rPr lang="en-US" altLang="ja-JP" baseline="0" dirty="0" smtClean="0"/>
              <a:t>MAXI is the all sky X-ray monitor on board international space station.</a:t>
            </a:r>
          </a:p>
          <a:p>
            <a:r>
              <a:rPr lang="en-US" altLang="ja-JP" baseline="0" dirty="0" smtClean="0"/>
              <a:t>The figure shows the MAXI module on the ISS.</a:t>
            </a:r>
          </a:p>
          <a:p>
            <a:r>
              <a:rPr lang="en-US" altLang="ja-JP" baseline="0" dirty="0" smtClean="0"/>
              <a:t>The picture was taken by the space-shuttle clews.</a:t>
            </a:r>
          </a:p>
          <a:p>
            <a:r>
              <a:rPr lang="en-US" altLang="ja-JP" baseline="0" dirty="0" smtClean="0"/>
              <a:t>The module was placed at the front of the ISS moving direction.,</a:t>
            </a:r>
          </a:p>
          <a:p>
            <a:r>
              <a:rPr lang="en-US" altLang="ja-JP" baseline="0" dirty="0" smtClean="0"/>
              <a:t>It is the first astronomical mission carried out on ISS.</a:t>
            </a:r>
          </a:p>
          <a:p>
            <a:endParaRPr lang="en-US" altLang="ja-JP" baseline="0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2F29E6-6518-6A4E-A8BF-4F23EA8FF513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457200" eaLnBrk="1" hangingPunct="1"/>
            <a:fld id="{A662287E-1F89-1246-9813-7F71ACD67A38}" type="slidenum">
              <a:rPr kumimoji="1" lang="en-US" altLang="ja-JP" sz="1200">
                <a:solidFill>
                  <a:srgbClr val="000000"/>
                </a:solidFill>
                <a:latin typeface="Calibri" charset="0"/>
              </a:rPr>
              <a:pPr algn="r" defTabSz="457200" eaLnBrk="1" hangingPunct="1"/>
              <a:t>5</a:t>
            </a:fld>
            <a:endParaRPr kumimoji="1" lang="en-US" altLang="ja-JP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r>
              <a:rPr lang="en-US" altLang="ja-JP" dirty="0" smtClean="0">
                <a:ea typeface="ＭＳ Ｐ明朝" charset="-128"/>
                <a:cs typeface="ＭＳ Ｐ明朝" charset="-128"/>
              </a:rPr>
              <a:t>two</a:t>
            </a:r>
            <a:r>
              <a:rPr lang="en-US" altLang="ja-JP" baseline="0" dirty="0" smtClean="0">
                <a:ea typeface="ＭＳ Ｐ明朝" charset="-128"/>
                <a:cs typeface="ＭＳ Ｐ明朝" charset="-128"/>
              </a:rPr>
              <a:t> kind of slit camera</a:t>
            </a:r>
          </a:p>
          <a:p>
            <a:pPr defTabSz="457200"/>
            <a:r>
              <a:rPr lang="en-US" altLang="ja-JP" baseline="0" dirty="0" smtClean="0">
                <a:ea typeface="ＭＳ Ｐ明朝" charset="-128"/>
                <a:cs typeface="ＭＳ Ｐ明朝" charset="-128"/>
              </a:rPr>
              <a:t>GSC and SSC</a:t>
            </a:r>
          </a:p>
          <a:p>
            <a:pPr defTabSz="457200"/>
            <a:r>
              <a:rPr lang="en-US" altLang="ja-JP" baseline="0" dirty="0" smtClean="0">
                <a:ea typeface="ＭＳ Ｐ明朝" charset="-128"/>
                <a:cs typeface="ＭＳ Ｐ明朝" charset="-128"/>
              </a:rPr>
              <a:t>both has a one-dimensional field of view.</a:t>
            </a:r>
          </a:p>
          <a:p>
            <a:pPr defTabSz="457200"/>
            <a:r>
              <a:rPr lang="en-US" altLang="ja-JP" baseline="0" dirty="0" smtClean="0">
                <a:ea typeface="ＭＳ Ｐ明朝" charset="-128"/>
                <a:cs typeface="ＭＳ Ｐ明朝" charset="-128"/>
              </a:rPr>
              <a:t>These slit camera scans the all-sky due the rotation coupled with the orbital motion of 90-minute period.</a:t>
            </a:r>
          </a:p>
          <a:p>
            <a:pPr defTabSz="457200"/>
            <a:r>
              <a:rPr lang="en-US" altLang="ja-JP" baseline="0" dirty="0" smtClean="0">
                <a:ea typeface="ＭＳ Ｐ明朝" charset="-128"/>
                <a:cs typeface="ＭＳ Ｐ明朝" charset="-128"/>
              </a:rPr>
              <a:t> </a:t>
            </a:r>
            <a:endParaRPr lang="ja-JP" altLang="en-US" dirty="0">
              <a:ea typeface="ＭＳ Ｐ明朝" charset="-128"/>
              <a:cs typeface="ＭＳ Ｐ明朝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DAE06D-3E78-3D47-9803-4FD807000A83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The two</a:t>
            </a:r>
            <a:r>
              <a:rPr lang="en-US" altLang="ja-JP" baseline="0" dirty="0" smtClean="0"/>
              <a:t> kinds of slit camera, GSC and SSC, employ the </a:t>
            </a:r>
            <a:r>
              <a:rPr lang="en-US" altLang="ja-JP" baseline="0" dirty="0" err="1" smtClean="0"/>
              <a:t>differect</a:t>
            </a:r>
            <a:r>
              <a:rPr lang="en-US" altLang="ja-JP" baseline="0" dirty="0" smtClean="0"/>
              <a:t> detector.</a:t>
            </a:r>
          </a:p>
          <a:p>
            <a:r>
              <a:rPr lang="en-US" altLang="ja-JP" baseline="0" dirty="0" smtClean="0"/>
              <a:t>GSC use </a:t>
            </a:r>
            <a:r>
              <a:rPr lang="en-US" altLang="ja-JP" baseline="0" dirty="0" err="1" smtClean="0"/>
              <a:t>Xe</a:t>
            </a:r>
            <a:r>
              <a:rPr lang="en-US" altLang="ja-JP" baseline="0" dirty="0" smtClean="0"/>
              <a:t> Gas counter and SSC uses the CCD imager.</a:t>
            </a:r>
          </a:p>
          <a:p>
            <a:r>
              <a:rPr lang="en-US" altLang="ja-JP" dirty="0" smtClean="0"/>
              <a:t>They</a:t>
            </a:r>
            <a:r>
              <a:rPr lang="en-US" altLang="ja-JP" baseline="0" dirty="0" smtClean="0"/>
              <a:t> work complementarily.</a:t>
            </a:r>
          </a:p>
          <a:p>
            <a:endParaRPr lang="ja-JP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F0BAC5-BDB2-A44C-A1A6-2A43E8D2285E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024240-242B-864D-865D-F9AA592327D5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296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ノー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altLang="ja-JP"/>
              <a:t>9 sources</a:t>
            </a:r>
          </a:p>
          <a:p>
            <a:endParaRPr lang="ja-JP" altLang="en-US"/>
          </a:p>
        </p:txBody>
      </p:sp>
      <p:sp>
        <p:nvSpPr>
          <p:cNvPr id="4" name="スライド番号プレースホルダ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 eaLnBrk="1" hangingPunct="1"/>
            <a:fld id="{0F2093C9-848B-6F47-B2AC-31F3A95AED35}" type="slidenum">
              <a:rPr kumimoji="1" lang="en-US" altLang="ja-JP" sz="1200">
                <a:latin typeface="Calibri" charset="0"/>
              </a:rPr>
              <a:pPr algn="r" eaLnBrk="1" hangingPunct="1"/>
              <a:t>11</a:t>
            </a:fld>
            <a:endParaRPr kumimoji="1" lang="en-US" altLang="ja-JP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024240-242B-864D-865D-F9AA592327D5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296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ノー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altLang="ja-JP"/>
              <a:t>9 sources</a:t>
            </a:r>
          </a:p>
          <a:p>
            <a:endParaRPr lang="ja-JP" altLang="en-US"/>
          </a:p>
        </p:txBody>
      </p:sp>
      <p:sp>
        <p:nvSpPr>
          <p:cNvPr id="4" name="スライド番号プレースホルダ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 eaLnBrk="1" hangingPunct="1"/>
            <a:fld id="{0F2093C9-848B-6F47-B2AC-31F3A95AED35}" type="slidenum">
              <a:rPr kumimoji="1" lang="en-US" altLang="ja-JP" sz="1200">
                <a:latin typeface="Calibri" charset="0"/>
              </a:rPr>
              <a:pPr algn="r" eaLnBrk="1" hangingPunct="1"/>
              <a:t>12</a:t>
            </a:fld>
            <a:endParaRPr kumimoji="1" lang="en-US" altLang="ja-JP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813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ea typeface="ＭＳ Ｐ明朝" charset="-128"/>
            </a:endParaRPr>
          </a:p>
        </p:txBody>
      </p:sp>
      <p:sp>
        <p:nvSpPr>
          <p:cNvPr id="4813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1225"/>
            <a:fld id="{97B2ACD4-BF53-A44E-B52E-2052350C974A}" type="slidenum">
              <a:rPr lang="en-US" altLang="ja-JP"/>
              <a:pPr defTabSz="911225"/>
              <a:t>24</a:t>
            </a:fld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F028-B3F5-414D-AA9F-85DE10F5A941}" type="datetimeFigureOut">
              <a:rPr lang="ja-JP" altLang="en-US" smtClean="0"/>
              <a:pPr/>
              <a:t>10.11.30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2714-D3FB-2149-945A-4D6567E9E3A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F028-B3F5-414D-AA9F-85DE10F5A941}" type="datetimeFigureOut">
              <a:rPr lang="ja-JP" altLang="en-US" smtClean="0"/>
              <a:pPr/>
              <a:t>10.11.30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2714-D3FB-2149-945A-4D6567E9E3A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F028-B3F5-414D-AA9F-85DE10F5A941}" type="datetimeFigureOut">
              <a:rPr lang="ja-JP" altLang="en-US" smtClean="0"/>
              <a:pPr/>
              <a:t>10.11.30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2714-D3FB-2149-945A-4D6567E9E3A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4643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5FE685-F009-2149-8C52-F50310F1E03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F028-B3F5-414D-AA9F-85DE10F5A941}" type="datetimeFigureOut">
              <a:rPr lang="ja-JP" altLang="en-US" smtClean="0"/>
              <a:pPr/>
              <a:t>10.11.30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2714-D3FB-2149-945A-4D6567E9E3A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F028-B3F5-414D-AA9F-85DE10F5A941}" type="datetimeFigureOut">
              <a:rPr lang="ja-JP" altLang="en-US" smtClean="0"/>
              <a:pPr/>
              <a:t>10.11.30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2714-D3FB-2149-945A-4D6567E9E3A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F028-B3F5-414D-AA9F-85DE10F5A941}" type="datetimeFigureOut">
              <a:rPr lang="ja-JP" altLang="en-US" smtClean="0"/>
              <a:pPr/>
              <a:t>10.11.30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2714-D3FB-2149-945A-4D6567E9E3A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F028-B3F5-414D-AA9F-85DE10F5A941}" type="datetimeFigureOut">
              <a:rPr lang="ja-JP" altLang="en-US" smtClean="0"/>
              <a:pPr/>
              <a:t>10.11.30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2714-D3FB-2149-945A-4D6567E9E3A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F028-B3F5-414D-AA9F-85DE10F5A941}" type="datetimeFigureOut">
              <a:rPr lang="ja-JP" altLang="en-US" smtClean="0"/>
              <a:pPr/>
              <a:t>10.11.30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2714-D3FB-2149-945A-4D6567E9E3A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F028-B3F5-414D-AA9F-85DE10F5A941}" type="datetimeFigureOut">
              <a:rPr lang="ja-JP" altLang="en-US" smtClean="0"/>
              <a:pPr/>
              <a:t>10.11.30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2714-D3FB-2149-945A-4D6567E9E3A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F028-B3F5-414D-AA9F-85DE10F5A941}" type="datetimeFigureOut">
              <a:rPr lang="ja-JP" altLang="en-US" smtClean="0"/>
              <a:pPr/>
              <a:t>10.11.30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2714-D3FB-2149-945A-4D6567E9E3A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F028-B3F5-414D-AA9F-85DE10F5A941}" type="datetimeFigureOut">
              <a:rPr lang="ja-JP" altLang="en-US" smtClean="0"/>
              <a:pPr/>
              <a:t>10.11.30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2714-D3FB-2149-945A-4D6567E9E3A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ISS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395647" y="42019"/>
            <a:ext cx="6163008" cy="685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5F028-B3F5-414D-AA9F-85DE10F5A941}" type="datetimeFigureOut">
              <a:rPr lang="ja-JP" altLang="en-US" smtClean="0"/>
              <a:pPr/>
              <a:t>10.11.30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C2714-D3FB-2149-945A-4D6567E9E3A9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1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DCF1F6">
                  <a:alpha val="91000"/>
                </a:srgbClr>
              </a:gs>
              <a:gs pos="50000">
                <a:schemeClr val="bg1">
                  <a:alpha val="80000"/>
                </a:schemeClr>
              </a:gs>
              <a:gs pos="100000">
                <a:srgbClr val="DCF1F6">
                  <a:alpha val="80000"/>
                </a:srgbClr>
              </a:gs>
            </a:gsLst>
            <a:lin ang="27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9" name="Picture 850" descr="MAXI_new_logo_ver2_03_kibo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77853" y="80328"/>
            <a:ext cx="1049781" cy="104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61" descr="C:\Documents and Settings\01073\デスクトップ\bluelogo_bcj_d.jpg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533539" y="80328"/>
            <a:ext cx="1610461" cy="94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109" tIns="48555" rIns="97109" bIns="4855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109" tIns="48555" rIns="97109" bIns="485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09" tIns="48555" rIns="97109" bIns="4855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1" sz="15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09" tIns="48555" rIns="97109" bIns="48555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5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39630" y="0"/>
            <a:ext cx="2504370" cy="1332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09" tIns="48555" rIns="97109" bIns="4855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8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96D8802-52A0-7A4D-BBFA-F2C8D985790E}" type="slidenum">
              <a:rPr lang="en-US" altLang="ja-JP" smtClean="0">
                <a:solidFill>
                  <a:srgbClr val="000000"/>
                </a:solidFill>
                <a:cs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solidFill>
                <a:srgbClr val="000000"/>
              </a:solidFill>
              <a:cs typeface="ＭＳ Ｐゴシック" charset="-128"/>
            </a:endParaRP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611067" y="1125538"/>
            <a:ext cx="196115" cy="39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7109" tIns="48555" rIns="97109" bIns="48555">
            <a:spAutoFit/>
          </a:bodyPr>
          <a:lstStyle/>
          <a:p>
            <a:pPr defTabSz="97155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ja-JP" sz="1900">
              <a:solidFill>
                <a:srgbClr val="000000"/>
              </a:solidFill>
              <a:cs typeface="ＭＳ Ｐゴシック" charset="-128"/>
            </a:endParaRPr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611067" y="1125538"/>
            <a:ext cx="196115" cy="39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7109" tIns="48555" rIns="97109" bIns="48555">
            <a:spAutoFit/>
          </a:bodyPr>
          <a:lstStyle/>
          <a:p>
            <a:pPr defTabSz="97155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ja-JP" sz="1900">
              <a:solidFill>
                <a:srgbClr val="000000"/>
              </a:solidFill>
              <a:cs typeface="ＭＳ Ｐゴシック" charset="-128"/>
            </a:endParaRPr>
          </a:p>
        </p:txBody>
      </p:sp>
      <p:pic>
        <p:nvPicPr>
          <p:cNvPr id="4106" name="Picture 19" descr="MAXI_transparen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39" y="101599"/>
            <a:ext cx="996923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ctr" defTabSz="971550" rtl="0" eaLnBrk="0" fontAlgn="base" hangingPunct="0">
        <a:spcBef>
          <a:spcPct val="0"/>
        </a:spcBef>
        <a:spcAft>
          <a:spcPct val="0"/>
        </a:spcAft>
        <a:defRPr kumimoji="1" sz="47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defTabSz="971550" rtl="0" eaLnBrk="0" fontAlgn="base" hangingPunct="0">
        <a:spcBef>
          <a:spcPct val="0"/>
        </a:spcBef>
        <a:spcAft>
          <a:spcPct val="0"/>
        </a:spcAft>
        <a:defRPr kumimoji="1" sz="4700">
          <a:solidFill>
            <a:schemeClr val="tx2"/>
          </a:solidFill>
          <a:latin typeface="Arial" charset="0"/>
          <a:ea typeface="ＭＳ Ｐゴシック" pitchFamily="50" charset="-128"/>
          <a:cs typeface="ＭＳ Ｐゴシック" charset="-128"/>
        </a:defRPr>
      </a:lvl2pPr>
      <a:lvl3pPr algn="ctr" defTabSz="971550" rtl="0" eaLnBrk="0" fontAlgn="base" hangingPunct="0">
        <a:spcBef>
          <a:spcPct val="0"/>
        </a:spcBef>
        <a:spcAft>
          <a:spcPct val="0"/>
        </a:spcAft>
        <a:defRPr kumimoji="1" sz="4700">
          <a:solidFill>
            <a:schemeClr val="tx2"/>
          </a:solidFill>
          <a:latin typeface="Arial" charset="0"/>
          <a:ea typeface="ＭＳ Ｐゴシック" pitchFamily="50" charset="-128"/>
          <a:cs typeface="ＭＳ Ｐゴシック" charset="-128"/>
        </a:defRPr>
      </a:lvl3pPr>
      <a:lvl4pPr algn="ctr" defTabSz="971550" rtl="0" eaLnBrk="0" fontAlgn="base" hangingPunct="0">
        <a:spcBef>
          <a:spcPct val="0"/>
        </a:spcBef>
        <a:spcAft>
          <a:spcPct val="0"/>
        </a:spcAft>
        <a:defRPr kumimoji="1" sz="4700">
          <a:solidFill>
            <a:schemeClr val="tx2"/>
          </a:solidFill>
          <a:latin typeface="Arial" charset="0"/>
          <a:ea typeface="ＭＳ Ｐゴシック" pitchFamily="50" charset="-128"/>
          <a:cs typeface="ＭＳ Ｐゴシック" charset="-128"/>
        </a:defRPr>
      </a:lvl4pPr>
      <a:lvl5pPr algn="ctr" defTabSz="971550" rtl="0" eaLnBrk="0" fontAlgn="base" hangingPunct="0">
        <a:spcBef>
          <a:spcPct val="0"/>
        </a:spcBef>
        <a:spcAft>
          <a:spcPct val="0"/>
        </a:spcAft>
        <a:defRPr kumimoji="1" sz="4700">
          <a:solidFill>
            <a:schemeClr val="tx2"/>
          </a:solidFill>
          <a:latin typeface="Arial" charset="0"/>
          <a:ea typeface="ＭＳ Ｐゴシック" pitchFamily="50" charset="-128"/>
          <a:cs typeface="ＭＳ Ｐゴシック" charset="-128"/>
        </a:defRPr>
      </a:lvl5pPr>
      <a:lvl6pPr marL="457200" algn="ctr" defTabSz="971550" rtl="0" eaLnBrk="1" fontAlgn="base" hangingPunct="1">
        <a:spcBef>
          <a:spcPct val="0"/>
        </a:spcBef>
        <a:spcAft>
          <a:spcPct val="0"/>
        </a:spcAft>
        <a:defRPr kumimoji="1" sz="47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defTabSz="971550" rtl="0" eaLnBrk="1" fontAlgn="base" hangingPunct="1">
        <a:spcBef>
          <a:spcPct val="0"/>
        </a:spcBef>
        <a:spcAft>
          <a:spcPct val="0"/>
        </a:spcAft>
        <a:defRPr kumimoji="1" sz="47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defTabSz="971550" rtl="0" eaLnBrk="1" fontAlgn="base" hangingPunct="1">
        <a:spcBef>
          <a:spcPct val="0"/>
        </a:spcBef>
        <a:spcAft>
          <a:spcPct val="0"/>
        </a:spcAft>
        <a:defRPr kumimoji="1" sz="47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defTabSz="971550" rtl="0" eaLnBrk="1" fontAlgn="base" hangingPunct="1">
        <a:spcBef>
          <a:spcPct val="0"/>
        </a:spcBef>
        <a:spcAft>
          <a:spcPct val="0"/>
        </a:spcAft>
        <a:defRPr kumimoji="1" sz="47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63538" indent="-363538" algn="l" defTabSz="971550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kumimoji="1" sz="34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88988" indent="-303213" algn="l" defTabSz="971550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70000"/>
        <a:buFont typeface="Wingdings" charset="2"/>
        <a:buBlip>
          <a:blip r:embed="rId5"/>
        </a:buBlip>
        <a:defRPr kumimoji="1" sz="3000">
          <a:solidFill>
            <a:schemeClr val="tx1"/>
          </a:solidFill>
          <a:latin typeface="+mn-lt"/>
          <a:ea typeface="+mn-ea"/>
        </a:defRPr>
      </a:lvl2pPr>
      <a:lvl3pPr marL="1214438" indent="-242888" algn="l" defTabSz="971550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kumimoji="1" sz="2500">
          <a:solidFill>
            <a:schemeClr val="tx1"/>
          </a:solidFill>
          <a:latin typeface="+mn-lt"/>
          <a:ea typeface="+mn-ea"/>
        </a:defRPr>
      </a:lvl3pPr>
      <a:lvl4pPr marL="1698625" indent="-241300" algn="l" defTabSz="971550" rtl="0" eaLnBrk="0" fontAlgn="base" hangingPunct="0">
        <a:spcBef>
          <a:spcPct val="20000"/>
        </a:spcBef>
        <a:spcAft>
          <a:spcPct val="0"/>
        </a:spcAft>
        <a:buBlip>
          <a:blip r:embed="rId5"/>
        </a:buBlip>
        <a:defRPr kumimoji="1" sz="2100">
          <a:solidFill>
            <a:schemeClr val="tx1"/>
          </a:solidFill>
          <a:latin typeface="+mn-lt"/>
          <a:ea typeface="+mn-ea"/>
        </a:defRPr>
      </a:lvl4pPr>
      <a:lvl5pPr marL="2184400" indent="-242888" algn="l" defTabSz="971550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kumimoji="1" sz="2100">
          <a:solidFill>
            <a:schemeClr val="tx1"/>
          </a:solidFill>
          <a:latin typeface="+mn-lt"/>
          <a:ea typeface="+mn-ea"/>
        </a:defRPr>
      </a:lvl5pPr>
      <a:lvl6pPr marL="2641600" indent="-242888" algn="l" defTabSz="971550" rtl="0" eaLnBrk="1" fontAlgn="base" hangingPunct="1">
        <a:spcBef>
          <a:spcPct val="20000"/>
        </a:spcBef>
        <a:spcAft>
          <a:spcPct val="0"/>
        </a:spcAft>
        <a:buBlip>
          <a:blip r:embed="rId4"/>
        </a:buBlip>
        <a:defRPr kumimoji="1" sz="2100">
          <a:solidFill>
            <a:schemeClr val="tx1"/>
          </a:solidFill>
          <a:latin typeface="+mn-lt"/>
          <a:ea typeface="+mn-ea"/>
        </a:defRPr>
      </a:lvl6pPr>
      <a:lvl7pPr marL="3098800" indent="-242888" algn="l" defTabSz="971550" rtl="0" eaLnBrk="1" fontAlgn="base" hangingPunct="1">
        <a:spcBef>
          <a:spcPct val="20000"/>
        </a:spcBef>
        <a:spcAft>
          <a:spcPct val="0"/>
        </a:spcAft>
        <a:buBlip>
          <a:blip r:embed="rId4"/>
        </a:buBlip>
        <a:defRPr kumimoji="1" sz="2100">
          <a:solidFill>
            <a:schemeClr val="tx1"/>
          </a:solidFill>
          <a:latin typeface="+mn-lt"/>
          <a:ea typeface="+mn-ea"/>
        </a:defRPr>
      </a:lvl7pPr>
      <a:lvl8pPr marL="3556000" indent="-242888" algn="l" defTabSz="971550" rtl="0" eaLnBrk="1" fontAlgn="base" hangingPunct="1">
        <a:spcBef>
          <a:spcPct val="20000"/>
        </a:spcBef>
        <a:spcAft>
          <a:spcPct val="0"/>
        </a:spcAft>
        <a:buBlip>
          <a:blip r:embed="rId4"/>
        </a:buBlip>
        <a:defRPr kumimoji="1" sz="2100">
          <a:solidFill>
            <a:schemeClr val="tx1"/>
          </a:solidFill>
          <a:latin typeface="+mn-lt"/>
          <a:ea typeface="+mn-ea"/>
        </a:defRPr>
      </a:lvl8pPr>
      <a:lvl9pPr marL="4013200" indent="-242888" algn="l" defTabSz="971550" rtl="0" eaLnBrk="1" fontAlgn="base" hangingPunct="1">
        <a:spcBef>
          <a:spcPct val="20000"/>
        </a:spcBef>
        <a:spcAft>
          <a:spcPct val="0"/>
        </a:spcAft>
        <a:buBlip>
          <a:blip r:embed="rId4"/>
        </a:buBlip>
        <a:defRPr kumimoji="1" sz="2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Relationship Id="rId3" Type="http://schemas.openxmlformats.org/officeDocument/2006/relationships/image" Target="../media/image4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4" Type="http://schemas.openxmlformats.org/officeDocument/2006/relationships/image" Target="../media/image50.gif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Documents and Settings\A2955\デスクトップ\中平10カ月map_8.15_6.16\asm_rgb_20100616_s.png"/>
          <p:cNvPicPr>
            <a:picLocks noChangeAspect="1" noChangeArrowheads="1"/>
          </p:cNvPicPr>
          <p:nvPr/>
        </p:nvPicPr>
        <p:blipFill>
          <a:blip r:embed="rId3"/>
          <a:srcRect r="1026" b="2907"/>
          <a:stretch>
            <a:fillRect/>
          </a:stretch>
        </p:blipFill>
        <p:spPr bwMode="auto">
          <a:xfrm>
            <a:off x="0" y="1303874"/>
            <a:ext cx="9144000" cy="5215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スライド番号プレースホルダ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71550"/>
            <a:fld id="{BF47BB21-28B0-8841-925D-71981370C0AA}" type="slidenum">
              <a:rPr lang="en-US" altLang="ja-JP">
                <a:solidFill>
                  <a:srgbClr val="000000"/>
                </a:solidFill>
              </a:rPr>
              <a:pPr defTabSz="971550"/>
              <a:t>1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288681" y="5205676"/>
            <a:ext cx="8622323" cy="108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109" tIns="48555" rIns="97109" bIns="48555">
            <a:prstTxWarp prst="textNoShape">
              <a:avLst/>
            </a:prstTxWarp>
            <a:spAutoFit/>
          </a:bodyPr>
          <a:lstStyle/>
          <a:p>
            <a:pPr algn="ctr" defTabSz="9715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3200" dirty="0">
                <a:solidFill>
                  <a:srgbClr val="FFFFFF"/>
                </a:solidFill>
                <a:cs typeface="ＭＳ Ｐゴシック" charset="-128"/>
              </a:rPr>
              <a:t>Nobuyuki Kawai (Tokyo Tech)</a:t>
            </a:r>
            <a:endParaRPr kumimoji="0" lang="en-US" altLang="ja-JP" sz="3200" dirty="0" smtClean="0">
              <a:solidFill>
                <a:srgbClr val="FFFFFF"/>
              </a:solidFill>
              <a:cs typeface="ＭＳ Ｐゴシック" charset="-128"/>
            </a:endParaRPr>
          </a:p>
          <a:p>
            <a:pPr algn="ctr" defTabSz="9715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3200" dirty="0" smtClean="0">
                <a:solidFill>
                  <a:srgbClr val="FFFFFF"/>
                </a:solidFill>
                <a:cs typeface="ＭＳ Ｐゴシック" charset="-128"/>
              </a:rPr>
              <a:t>on behalf of the the </a:t>
            </a:r>
            <a:r>
              <a:rPr kumimoji="0" lang="en-US" altLang="ja-JP" sz="3200" dirty="0">
                <a:solidFill>
                  <a:srgbClr val="FFFFFF"/>
                </a:solidFill>
                <a:cs typeface="ＭＳ Ｐゴシック" charset="-128"/>
              </a:rPr>
              <a:t>MAXI Team</a:t>
            </a:r>
          </a:p>
        </p:txBody>
      </p:sp>
      <p:sp>
        <p:nvSpPr>
          <p:cNvPr id="12" name="タイトル 11"/>
          <p:cNvSpPr>
            <a:spLocks noGrp="1"/>
          </p:cNvSpPr>
          <p:nvPr>
            <p:ph type="title" idx="4294967295"/>
          </p:nvPr>
        </p:nvSpPr>
        <p:spPr>
          <a:xfrm>
            <a:off x="457200" y="134945"/>
            <a:ext cx="8229600" cy="1757362"/>
          </a:xfrm>
        </p:spPr>
        <p:txBody>
          <a:bodyPr/>
          <a:lstStyle/>
          <a:p>
            <a:pPr lvl="0"/>
            <a:r>
              <a:rPr lang="en-US" altLang="ja-JP" b="1" dirty="0" smtClean="0">
                <a:solidFill>
                  <a:schemeClr val="bg1"/>
                </a:solidFill>
                <a:latin typeface="Calibri"/>
                <a:cs typeface="Calibri"/>
              </a:rPr>
              <a:t>MAXI Highlights</a:t>
            </a:r>
            <a:br>
              <a:rPr lang="en-US" altLang="ja-JP" b="1" dirty="0" smtClean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altLang="ja-JP" sz="2400" dirty="0" smtClean="0">
                <a:solidFill>
                  <a:schemeClr val="bg1"/>
                </a:solidFill>
                <a:latin typeface="Calibri"/>
                <a:cs typeface="Calibri"/>
              </a:rPr>
              <a:t>The first year of MAXI: Monitoring variable X-ray sources</a:t>
            </a:r>
            <a:br>
              <a:rPr lang="en-US" altLang="ja-JP" sz="2400" dirty="0" smtClean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altLang="ja-JP" sz="2400" dirty="0" smtClean="0">
                <a:solidFill>
                  <a:schemeClr val="bg1"/>
                </a:solidFill>
                <a:latin typeface="Calibri"/>
                <a:cs typeface="Calibri"/>
              </a:rPr>
              <a:t>— 4th International MAXI Workshop —</a:t>
            </a:r>
            <a:endParaRPr lang="ja-JP" alt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SSC 1-year all-sky map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95400"/>
            <a:ext cx="9067800" cy="522085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28600" y="1447800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0.7-1.7keV</a:t>
            </a:r>
          </a:p>
          <a:p>
            <a:r>
              <a:rPr lang="en-US" altLang="ja-JP" sz="2000" dirty="0" smtClean="0">
                <a:solidFill>
                  <a:srgbClr val="008000"/>
                </a:solidFill>
              </a:rPr>
              <a:t>1.7-4.0keV</a:t>
            </a:r>
          </a:p>
          <a:p>
            <a:r>
              <a:rPr lang="en-US" altLang="ja-JP" sz="2000" dirty="0" smtClean="0">
                <a:solidFill>
                  <a:srgbClr val="0000FF"/>
                </a:solidFill>
              </a:rPr>
              <a:t>4.0-7.0keV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200" y="6357245"/>
            <a:ext cx="135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O-18 Kimura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E6F7-9F78-6641-B6EA-25A638522CE1}" type="slidenum">
              <a:rPr lang="en-US" altLang="ja-JP"/>
              <a:pPr/>
              <a:t>11</a:t>
            </a:fld>
            <a:endParaRPr lang="en-US" altLang="ja-JP" dirty="0"/>
          </a:p>
        </p:txBody>
      </p:sp>
      <p:sp>
        <p:nvSpPr>
          <p:cNvPr id="28674" name="タイトル 1"/>
          <p:cNvSpPr>
            <a:spLocks noGrp="1"/>
          </p:cNvSpPr>
          <p:nvPr>
            <p:ph type="title" idx="4294967295"/>
          </p:nvPr>
        </p:nvSpPr>
        <p:spPr>
          <a:xfrm>
            <a:off x="1197794" y="55708"/>
            <a:ext cx="6566218" cy="65881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ATEL with </a:t>
            </a:r>
            <a:r>
              <a:rPr lang="en-US" altLang="ja-JP" dirty="0"/>
              <a:t>MAXI/</a:t>
            </a:r>
            <a:r>
              <a:rPr lang="en-US" altLang="ja-JP" dirty="0" smtClean="0"/>
              <a:t>GSC</a:t>
            </a:r>
            <a:endParaRPr lang="en-US" altLang="ja-JP" sz="2800" dirty="0"/>
          </a:p>
        </p:txBody>
      </p:sp>
      <p:sp>
        <p:nvSpPr>
          <p:cNvPr id="28675" name="テキスト ボックス 6"/>
          <p:cNvSpPr txBox="1">
            <a:spLocks noChangeArrowheads="1"/>
          </p:cNvSpPr>
          <p:nvPr/>
        </p:nvSpPr>
        <p:spPr bwMode="auto">
          <a:xfrm>
            <a:off x="478905" y="585853"/>
            <a:ext cx="3947916" cy="606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altLang="ja-JP" sz="2000" dirty="0" smtClean="0">
                <a:latin typeface="Helvetica"/>
                <a:cs typeface="Helvetica"/>
              </a:rPr>
              <a:t>&lt; 2010 &gt;</a:t>
            </a:r>
            <a:r>
              <a:rPr kumimoji="1" lang="en-US" altLang="ja-JP" sz="1600" dirty="0" smtClean="0">
                <a:latin typeface="Helvetica"/>
                <a:cs typeface="Helvetica"/>
              </a:rPr>
              <a:t/>
            </a:r>
            <a:br>
              <a:rPr kumimoji="1" lang="en-US" altLang="ja-JP" sz="1600" dirty="0" smtClean="0">
                <a:latin typeface="Helvetica"/>
                <a:cs typeface="Helvetica"/>
              </a:rPr>
            </a:br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7/10  RX J1709.5-2639 </a:t>
            </a:r>
            <a:r>
              <a:rPr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 Outburst</a:t>
            </a:r>
            <a:endParaRPr kumimoji="1" lang="en-US" altLang="ja-JP" sz="1600" dirty="0" smtClean="0">
              <a:solidFill>
                <a:srgbClr val="008000"/>
              </a:solidFill>
              <a:latin typeface="Helvetica"/>
              <a:cs typeface="Helvetica"/>
            </a:endParaRPr>
          </a:p>
          <a:p>
            <a:r>
              <a:rPr kumimoji="1" lang="en-US" altLang="ja-JP" sz="1600" dirty="0" smtClean="0">
                <a:latin typeface="Helvetica"/>
                <a:cs typeface="Helvetica"/>
              </a:rPr>
              <a:t>7/1    </a:t>
            </a:r>
            <a:r>
              <a:rPr kumimoji="1" lang="en-US" altLang="ja-JP" sz="1600" dirty="0" err="1" smtClean="0">
                <a:latin typeface="Helvetica"/>
                <a:cs typeface="Helvetica"/>
              </a:rPr>
              <a:t>Cyg</a:t>
            </a:r>
            <a:r>
              <a:rPr kumimoji="1" lang="en-US" altLang="ja-JP" sz="1600" dirty="0" smtClean="0">
                <a:latin typeface="Helvetica"/>
                <a:cs typeface="Helvetica"/>
              </a:rPr>
              <a:t> X-1             State transition ?</a:t>
            </a:r>
          </a:p>
          <a:p>
            <a:r>
              <a:rPr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6/29  4U 1954+319    Outburst</a:t>
            </a:r>
            <a:endParaRPr kumimoji="1" lang="en-US" altLang="ja-JP" sz="1600" dirty="0" smtClean="0">
              <a:solidFill>
                <a:srgbClr val="008000"/>
              </a:solidFill>
              <a:latin typeface="Helvetica"/>
              <a:cs typeface="Helvetica"/>
            </a:endParaRPr>
          </a:p>
          <a:p>
            <a:r>
              <a:rPr lang="en-US" altLang="ja-JP" sz="1600" dirty="0" smtClean="0">
                <a:solidFill>
                  <a:srgbClr val="FF6600"/>
                </a:solidFill>
                <a:latin typeface="Helvetica"/>
                <a:cs typeface="Helvetica"/>
              </a:rPr>
              <a:t>6/28  Short X-ray transient  (RS-</a:t>
            </a:r>
            <a:r>
              <a:rPr lang="en-US" altLang="ja-JP" sz="1600" dirty="0" err="1" smtClean="0">
                <a:solidFill>
                  <a:srgbClr val="FF6600"/>
                </a:solidFill>
                <a:latin typeface="Helvetica"/>
                <a:cs typeface="Helvetica"/>
              </a:rPr>
              <a:t>CVn</a:t>
            </a:r>
            <a:r>
              <a:rPr lang="en-US" altLang="ja-JP" sz="1600" dirty="0" smtClean="0">
                <a:solidFill>
                  <a:srgbClr val="FF6600"/>
                </a:solidFill>
                <a:latin typeface="Helvetica"/>
                <a:cs typeface="Helvetica"/>
              </a:rPr>
              <a:t>?)</a:t>
            </a:r>
            <a:endParaRPr kumimoji="1" lang="en-US" altLang="ja-JP" sz="1600" dirty="0" smtClean="0">
              <a:solidFill>
                <a:srgbClr val="FF6600"/>
              </a:solidFill>
              <a:latin typeface="Helvetica"/>
              <a:cs typeface="Helvetica"/>
            </a:endParaRPr>
          </a:p>
          <a:p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6/14  Cir X-1               Recurrent outburst</a:t>
            </a:r>
          </a:p>
          <a:p>
            <a:r>
              <a:rPr kumimoji="1" lang="en-US" altLang="ja-JP" sz="1600" dirty="0" smtClean="0">
                <a:latin typeface="Helvetica"/>
                <a:cs typeface="Helvetica"/>
              </a:rPr>
              <a:t>5/25  </a:t>
            </a:r>
            <a:r>
              <a:rPr kumimoji="1" lang="en-US" altLang="ja-JP" sz="1600" dirty="0" err="1" smtClean="0">
                <a:latin typeface="Helvetica"/>
                <a:cs typeface="Helvetica"/>
              </a:rPr>
              <a:t>Cyg</a:t>
            </a:r>
            <a:r>
              <a:rPr kumimoji="1" lang="en-US" altLang="ja-JP" sz="1600" dirty="0" smtClean="0">
                <a:latin typeface="Helvetica"/>
                <a:cs typeface="Helvetica"/>
              </a:rPr>
              <a:t> X-3             </a:t>
            </a:r>
            <a:r>
              <a:rPr lang="en-US" altLang="ja-JP" sz="1600" dirty="0" smtClean="0">
                <a:latin typeface="Helvetica"/>
                <a:cs typeface="Helvetica"/>
              </a:rPr>
              <a:t>State transition</a:t>
            </a:r>
            <a:endParaRPr kumimoji="1" lang="en-US" altLang="ja-JP" sz="1600" dirty="0" smtClean="0">
              <a:latin typeface="Helvetica"/>
              <a:cs typeface="Helvetica"/>
            </a:endParaRPr>
          </a:p>
          <a:p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5/10  Cir X-1               Outburst</a:t>
            </a:r>
          </a:p>
          <a:p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3/31 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LSV +44 17       Outburst</a:t>
            </a:r>
            <a:endParaRPr kumimoji="1" lang="en-US" altLang="ja-JP" sz="1600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 eaLnBrk="1" hangingPunct="1"/>
            <a:r>
              <a:rPr kumimoji="1" lang="en-US" altLang="ja-JP" sz="1600" dirty="0" smtClean="0">
                <a:solidFill>
                  <a:srgbClr val="FF0000"/>
                </a:solidFill>
                <a:latin typeface="Helvetica"/>
                <a:cs typeface="Helvetica"/>
              </a:rPr>
              <a:t>3/30  Short X-ray transient (XRF?)  </a:t>
            </a:r>
          </a:p>
          <a:p>
            <a:pPr eaLnBrk="1" hangingPunct="1"/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3/12  Short X-ray </a:t>
            </a:r>
            <a:r>
              <a:rPr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transient </a:t>
            </a:r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(X-</a:t>
            </a:r>
            <a:r>
              <a:rPr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ray burst?)</a:t>
            </a:r>
            <a:endParaRPr kumimoji="1" lang="en-US" altLang="ja-JP" sz="1600" dirty="0" smtClean="0">
              <a:solidFill>
                <a:srgbClr val="008000"/>
              </a:solidFill>
              <a:latin typeface="Helvetica"/>
              <a:cs typeface="Helvetica"/>
            </a:endParaRPr>
          </a:p>
          <a:p>
            <a:pPr eaLnBrk="1" hangingPunct="1"/>
            <a:r>
              <a:rPr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3/</a:t>
            </a:r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3    4U </a:t>
            </a:r>
            <a:r>
              <a:rPr kumimoji="1" lang="en-US" altLang="ja-JP" sz="1600" dirty="0">
                <a:solidFill>
                  <a:srgbClr val="008000"/>
                </a:solidFill>
                <a:latin typeface="Helvetica"/>
                <a:cs typeface="Helvetica"/>
              </a:rPr>
              <a:t>1608-22      </a:t>
            </a:r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  Flare</a:t>
            </a:r>
          </a:p>
          <a:p>
            <a:pPr eaLnBrk="1" hangingPunct="1"/>
            <a:r>
              <a:rPr lang="en-US" altLang="ja-JP" sz="1600" dirty="0" smtClean="0">
                <a:solidFill>
                  <a:srgbClr val="660066"/>
                </a:solidFill>
                <a:latin typeface="Helvetica"/>
                <a:cs typeface="Helvetica"/>
              </a:rPr>
              <a:t>2/</a:t>
            </a:r>
            <a:r>
              <a:rPr kumimoji="1" lang="en-US" altLang="ja-JP" sz="1600" dirty="0" smtClean="0">
                <a:solidFill>
                  <a:srgbClr val="660066"/>
                </a:solidFill>
                <a:latin typeface="Helvetica"/>
                <a:cs typeface="Helvetica"/>
              </a:rPr>
              <a:t>18  </a:t>
            </a:r>
            <a:r>
              <a:rPr kumimoji="1" lang="en-US" altLang="ja-JP" sz="1600" dirty="0" err="1">
                <a:solidFill>
                  <a:srgbClr val="660066"/>
                </a:solidFill>
                <a:latin typeface="Helvetica"/>
                <a:cs typeface="Helvetica"/>
              </a:rPr>
              <a:t>Mrk</a:t>
            </a:r>
            <a:r>
              <a:rPr kumimoji="1" lang="en-US" altLang="ja-JP" sz="1600" dirty="0">
                <a:solidFill>
                  <a:srgbClr val="660066"/>
                </a:solidFill>
                <a:latin typeface="Helvetica"/>
                <a:cs typeface="Helvetica"/>
              </a:rPr>
              <a:t> 421            </a:t>
            </a:r>
            <a:r>
              <a:rPr kumimoji="1" lang="en-US" altLang="ja-JP" sz="1600" dirty="0" smtClean="0">
                <a:solidFill>
                  <a:srgbClr val="660066"/>
                </a:solidFill>
                <a:latin typeface="Helvetica"/>
                <a:cs typeface="Helvetica"/>
              </a:rPr>
              <a:t>  Flare </a:t>
            </a:r>
            <a:r>
              <a:rPr kumimoji="1" lang="en-US" altLang="ja-JP" sz="1600" dirty="0" smtClean="0">
                <a:latin typeface="Helvetica"/>
                <a:cs typeface="Helvetica"/>
              </a:rPr>
              <a:t/>
            </a:r>
            <a:br>
              <a:rPr kumimoji="1" lang="en-US" altLang="ja-JP" sz="1600" dirty="0" smtClean="0">
                <a:latin typeface="Helvetica"/>
                <a:cs typeface="Helvetica"/>
              </a:rPr>
            </a:b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2/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10  </a:t>
            </a:r>
            <a:r>
              <a:rPr kumimoji="1"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V0332+53        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 Recurrent </a:t>
            </a:r>
            <a:r>
              <a:rPr kumimoji="1"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outburst </a:t>
            </a:r>
            <a:r>
              <a:rPr kumimoji="1" lang="en-US" altLang="ja-JP" sz="1600" dirty="0" smtClean="0">
                <a:latin typeface="Helvetica"/>
                <a:cs typeface="Helvetica"/>
              </a:rPr>
              <a:t/>
            </a:r>
            <a:br>
              <a:rPr kumimoji="1" lang="en-US" altLang="ja-JP" sz="1600" dirty="0" smtClean="0">
                <a:latin typeface="Helvetica"/>
                <a:cs typeface="Helvetica"/>
              </a:rPr>
            </a:br>
            <a:r>
              <a:rPr lang="en-US" altLang="ja-JP" sz="1600" dirty="0" smtClean="0">
                <a:latin typeface="Helvetica"/>
                <a:cs typeface="Helvetica"/>
              </a:rPr>
              <a:t>2/</a:t>
            </a:r>
            <a:r>
              <a:rPr kumimoji="1" lang="en-US" altLang="ja-JP" sz="1600" dirty="0" smtClean="0">
                <a:latin typeface="Helvetica"/>
                <a:cs typeface="Helvetica"/>
              </a:rPr>
              <a:t>6    4U </a:t>
            </a:r>
            <a:r>
              <a:rPr kumimoji="1" lang="en-US" altLang="ja-JP" sz="1600" dirty="0">
                <a:latin typeface="Helvetica"/>
                <a:cs typeface="Helvetica"/>
              </a:rPr>
              <a:t>1711-34      </a:t>
            </a:r>
            <a:r>
              <a:rPr kumimoji="1" lang="en-US" altLang="ja-JP" sz="1600" dirty="0" smtClean="0">
                <a:latin typeface="Helvetica"/>
                <a:cs typeface="Helvetica"/>
              </a:rPr>
              <a:t>  Flare </a:t>
            </a:r>
            <a:br>
              <a:rPr kumimoji="1" lang="en-US" altLang="ja-JP" sz="1600" dirty="0" smtClean="0">
                <a:latin typeface="Helvetica"/>
                <a:cs typeface="Helvetica"/>
              </a:rPr>
            </a:br>
            <a:r>
              <a:rPr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2/</a:t>
            </a:r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3    Short </a:t>
            </a:r>
            <a:r>
              <a:rPr kumimoji="1" lang="en-US" altLang="ja-JP" sz="1600" dirty="0">
                <a:solidFill>
                  <a:srgbClr val="008000"/>
                </a:solidFill>
                <a:latin typeface="Helvetica"/>
                <a:cs typeface="Helvetica"/>
              </a:rPr>
              <a:t>X-ray Transient</a:t>
            </a:r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 (X-ray burst?)</a:t>
            </a:r>
            <a:r>
              <a:rPr kumimoji="1" lang="en-US" altLang="ja-JP" sz="1600" dirty="0" smtClean="0">
                <a:latin typeface="Helvetica"/>
                <a:cs typeface="Helvetica"/>
              </a:rPr>
              <a:t/>
            </a:r>
            <a:br>
              <a:rPr kumimoji="1" lang="en-US" altLang="ja-JP" sz="1600" dirty="0" smtClean="0">
                <a:latin typeface="Helvetica"/>
                <a:cs typeface="Helvetica"/>
              </a:rPr>
            </a:br>
            <a:r>
              <a:rPr lang="en-US" altLang="ja-JP" sz="1600" dirty="0" smtClean="0">
                <a:latin typeface="Helvetica"/>
                <a:cs typeface="Helvetica"/>
              </a:rPr>
              <a:t>1/</a:t>
            </a:r>
            <a:r>
              <a:rPr kumimoji="1" lang="en-US" altLang="ja-JP" sz="1600" dirty="0" smtClean="0">
                <a:latin typeface="Helvetica"/>
                <a:cs typeface="Helvetica"/>
              </a:rPr>
              <a:t>26  </a:t>
            </a:r>
            <a:r>
              <a:rPr kumimoji="1" lang="en-US" altLang="ja-JP" sz="1600" dirty="0" err="1">
                <a:latin typeface="Helvetica"/>
                <a:cs typeface="Helvetica"/>
              </a:rPr>
              <a:t>Cyg</a:t>
            </a:r>
            <a:r>
              <a:rPr kumimoji="1" lang="en-US" altLang="ja-JP" sz="1600" dirty="0">
                <a:latin typeface="Helvetica"/>
                <a:cs typeface="Helvetica"/>
              </a:rPr>
              <a:t> X-3            </a:t>
            </a:r>
            <a:r>
              <a:rPr kumimoji="1" lang="en-US" altLang="ja-JP" sz="1600" dirty="0" smtClean="0">
                <a:latin typeface="Helvetica"/>
                <a:cs typeface="Helvetica"/>
              </a:rPr>
              <a:t> State </a:t>
            </a:r>
            <a:r>
              <a:rPr kumimoji="1" lang="en-US" altLang="ja-JP" sz="1600" dirty="0">
                <a:latin typeface="Helvetica"/>
                <a:cs typeface="Helvetica"/>
              </a:rPr>
              <a:t>Transition</a:t>
            </a:r>
            <a:r>
              <a:rPr kumimoji="1" lang="en-US" altLang="ja-JP" sz="1600" dirty="0" smtClean="0">
                <a:latin typeface="Helvetica"/>
                <a:cs typeface="Helvetica"/>
              </a:rPr>
              <a:t/>
            </a:r>
            <a:br>
              <a:rPr kumimoji="1" lang="en-US" altLang="ja-JP" sz="1600" dirty="0" smtClean="0">
                <a:latin typeface="Helvetica"/>
                <a:cs typeface="Helvetica"/>
              </a:rPr>
            </a:br>
            <a:r>
              <a:rPr lang="en-US" altLang="ja-JP" sz="1600" dirty="0" smtClean="0">
                <a:solidFill>
                  <a:srgbClr val="FF6600"/>
                </a:solidFill>
                <a:latin typeface="Helvetica"/>
                <a:cs typeface="Helvetica"/>
              </a:rPr>
              <a:t>1/</a:t>
            </a:r>
            <a:r>
              <a:rPr kumimoji="1" lang="en-US" altLang="ja-JP" sz="1600" dirty="0" smtClean="0">
                <a:solidFill>
                  <a:srgbClr val="FF6600"/>
                </a:solidFill>
                <a:latin typeface="Helvetica"/>
                <a:cs typeface="Helvetica"/>
              </a:rPr>
              <a:t>24  </a:t>
            </a:r>
            <a:r>
              <a:rPr kumimoji="1" lang="en-US" altLang="ja-JP" sz="1600" dirty="0">
                <a:solidFill>
                  <a:srgbClr val="FF6600"/>
                </a:solidFill>
                <a:latin typeface="Helvetica"/>
                <a:cs typeface="Helvetica"/>
              </a:rPr>
              <a:t>HR 1099           </a:t>
            </a:r>
            <a:r>
              <a:rPr kumimoji="1" lang="en-US" altLang="ja-JP" sz="1600" dirty="0" smtClean="0">
                <a:solidFill>
                  <a:srgbClr val="FF6600"/>
                </a:solidFill>
                <a:latin typeface="Helvetica"/>
                <a:cs typeface="Helvetica"/>
              </a:rPr>
              <a:t>  Flare </a:t>
            </a:r>
            <a:r>
              <a:rPr kumimoji="1" lang="en-US" altLang="ja-JP" sz="1600" dirty="0" smtClean="0">
                <a:latin typeface="Helvetica"/>
                <a:cs typeface="Helvetica"/>
              </a:rPr>
              <a:t/>
            </a:r>
            <a:br>
              <a:rPr kumimoji="1" lang="en-US" altLang="ja-JP" sz="1600" dirty="0" smtClean="0">
                <a:latin typeface="Helvetica"/>
                <a:cs typeface="Helvetica"/>
              </a:rPr>
            </a:br>
            <a:r>
              <a:rPr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1/</a:t>
            </a:r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23  </a:t>
            </a:r>
            <a:r>
              <a:rPr kumimoji="1" lang="en-US" altLang="ja-JP" sz="1600" dirty="0">
                <a:solidFill>
                  <a:srgbClr val="008000"/>
                </a:solidFill>
                <a:latin typeface="Helvetica"/>
                <a:cs typeface="Helvetica"/>
              </a:rPr>
              <a:t>4U 1323-619     </a:t>
            </a:r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Outburst</a:t>
            </a:r>
            <a:r>
              <a:rPr kumimoji="1" lang="en-US" altLang="ja-JP" sz="1600" dirty="0" smtClean="0">
                <a:latin typeface="Helvetica"/>
                <a:cs typeface="Helvetica"/>
              </a:rPr>
              <a:t/>
            </a:r>
            <a:br>
              <a:rPr kumimoji="1" lang="en-US" altLang="ja-JP" sz="1600" dirty="0" smtClean="0">
                <a:latin typeface="Helvetica"/>
                <a:cs typeface="Helvetica"/>
              </a:rPr>
            </a:br>
            <a:r>
              <a:rPr lang="en-US" altLang="ja-JP" sz="1600" dirty="0" smtClean="0">
                <a:latin typeface="Helvetica"/>
                <a:cs typeface="Helvetica"/>
              </a:rPr>
              <a:t>1/</a:t>
            </a:r>
            <a:r>
              <a:rPr kumimoji="1" lang="en-US" altLang="ja-JP" sz="1600" dirty="0" smtClean="0">
                <a:latin typeface="Helvetica"/>
                <a:cs typeface="Helvetica"/>
              </a:rPr>
              <a:t>23  </a:t>
            </a:r>
            <a:r>
              <a:rPr kumimoji="1" lang="en-US" altLang="ja-JP" sz="1600" dirty="0">
                <a:latin typeface="Helvetica"/>
                <a:cs typeface="Helvetica"/>
              </a:rPr>
              <a:t>XTE J1752-223  State Transition </a:t>
            </a:r>
            <a:r>
              <a:rPr kumimoji="1" lang="en-US" altLang="ja-JP" sz="1600" dirty="0" smtClean="0">
                <a:latin typeface="Helvetica"/>
                <a:cs typeface="Helvetica"/>
              </a:rPr>
              <a:t/>
            </a:r>
            <a:br>
              <a:rPr kumimoji="1" lang="en-US" altLang="ja-JP" sz="1600" dirty="0" smtClean="0">
                <a:latin typeface="Helvetica"/>
                <a:cs typeface="Helvetica"/>
              </a:rPr>
            </a:br>
            <a:r>
              <a:rPr lang="en-US" altLang="ja-JP" sz="1600" dirty="0" smtClean="0">
                <a:latin typeface="Helvetica"/>
                <a:cs typeface="Helvetica"/>
              </a:rPr>
              <a:t>1/</a:t>
            </a:r>
            <a:r>
              <a:rPr kumimoji="1" lang="en-US" altLang="ja-JP" sz="1600" dirty="0" smtClean="0">
                <a:latin typeface="Helvetica"/>
                <a:cs typeface="Helvetica"/>
              </a:rPr>
              <a:t>10  </a:t>
            </a:r>
            <a:r>
              <a:rPr kumimoji="1" lang="en-US" altLang="ja-JP" sz="1600" dirty="0">
                <a:latin typeface="Helvetica"/>
                <a:cs typeface="Helvetica"/>
              </a:rPr>
              <a:t>GX 339-4          </a:t>
            </a:r>
            <a:r>
              <a:rPr kumimoji="1" lang="en-US" altLang="ja-JP" sz="1600" dirty="0" smtClean="0">
                <a:latin typeface="Helvetica"/>
                <a:cs typeface="Helvetica"/>
              </a:rPr>
              <a:t> Flare</a:t>
            </a:r>
            <a:br>
              <a:rPr kumimoji="1" lang="en-US" altLang="ja-JP" sz="1600" dirty="0" smtClean="0">
                <a:latin typeface="Helvetica"/>
                <a:cs typeface="Helvetica"/>
              </a:rPr>
            </a:br>
            <a:r>
              <a:rPr lang="en-US" altLang="ja-JP" sz="1600" dirty="0" smtClean="0">
                <a:latin typeface="Helvetica"/>
                <a:cs typeface="Helvetica"/>
              </a:rPr>
              <a:t>1/</a:t>
            </a:r>
            <a:r>
              <a:rPr kumimoji="1" lang="en-US" altLang="ja-JP" sz="1600" dirty="0" smtClean="0">
                <a:latin typeface="Helvetica"/>
                <a:cs typeface="Helvetica"/>
              </a:rPr>
              <a:t> </a:t>
            </a:r>
            <a:r>
              <a:rPr kumimoji="1" lang="en-US" altLang="ja-JP" sz="1600" dirty="0">
                <a:latin typeface="Helvetica"/>
                <a:cs typeface="Helvetica"/>
              </a:rPr>
              <a:t>9 </a:t>
            </a:r>
            <a:r>
              <a:rPr kumimoji="1" lang="en-US" altLang="ja-JP" sz="1600" dirty="0" smtClean="0">
                <a:latin typeface="Helvetica"/>
                <a:cs typeface="Helvetica"/>
              </a:rPr>
              <a:t>  H </a:t>
            </a:r>
            <a:r>
              <a:rPr kumimoji="1" lang="en-US" altLang="ja-JP" sz="1600" dirty="0">
                <a:latin typeface="Helvetica"/>
                <a:cs typeface="Helvetica"/>
              </a:rPr>
              <a:t>1743-322      </a:t>
            </a:r>
            <a:r>
              <a:rPr kumimoji="1" lang="en-US" altLang="ja-JP" sz="1600" dirty="0" smtClean="0">
                <a:latin typeface="Helvetica"/>
                <a:cs typeface="Helvetica"/>
              </a:rPr>
              <a:t> State </a:t>
            </a:r>
            <a:r>
              <a:rPr kumimoji="1" lang="en-US" altLang="ja-JP" sz="1600" dirty="0">
                <a:latin typeface="Helvetica"/>
                <a:cs typeface="Helvetica"/>
              </a:rPr>
              <a:t>Transition</a:t>
            </a:r>
            <a:r>
              <a:rPr kumimoji="1" lang="en-US" altLang="ja-JP" sz="1600" dirty="0" smtClean="0">
                <a:latin typeface="Helvetica"/>
                <a:cs typeface="Helvetica"/>
              </a:rPr>
              <a:t/>
            </a:r>
            <a:br>
              <a:rPr kumimoji="1" lang="en-US" altLang="ja-JP" sz="1600" dirty="0" smtClean="0">
                <a:latin typeface="Helvetica"/>
                <a:cs typeface="Helvetica"/>
              </a:rPr>
            </a:b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1/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5    V0332</a:t>
            </a:r>
            <a:r>
              <a:rPr kumimoji="1"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+53        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 Recurrent </a:t>
            </a:r>
            <a:r>
              <a:rPr kumimoji="1"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outburst</a:t>
            </a:r>
            <a:r>
              <a:rPr kumimoji="1" lang="en-US" altLang="ja-JP" sz="1600" dirty="0" smtClean="0">
                <a:latin typeface="Helvetica"/>
                <a:cs typeface="Helvetica"/>
              </a:rPr>
              <a:t/>
            </a:r>
            <a:br>
              <a:rPr kumimoji="1" lang="en-US" altLang="ja-JP" sz="1600" dirty="0" smtClean="0">
                <a:latin typeface="Helvetica"/>
                <a:cs typeface="Helvetica"/>
              </a:rPr>
            </a:br>
            <a:r>
              <a:rPr lang="en-US" altLang="ja-JP" sz="1600" dirty="0" smtClean="0">
                <a:solidFill>
                  <a:srgbClr val="660066"/>
                </a:solidFill>
                <a:latin typeface="Helvetica"/>
                <a:cs typeface="Helvetica"/>
              </a:rPr>
              <a:t>1/</a:t>
            </a:r>
            <a:r>
              <a:rPr kumimoji="1" lang="en-US" altLang="ja-JP" sz="1600" dirty="0" smtClean="0">
                <a:solidFill>
                  <a:srgbClr val="660066"/>
                </a:solidFill>
                <a:latin typeface="Helvetica"/>
                <a:cs typeface="Helvetica"/>
              </a:rPr>
              <a:t>5    </a:t>
            </a:r>
            <a:r>
              <a:rPr kumimoji="1" lang="en-US" altLang="ja-JP" sz="1600" dirty="0" err="1" smtClean="0">
                <a:solidFill>
                  <a:srgbClr val="660066"/>
                </a:solidFill>
                <a:latin typeface="Helvetica"/>
                <a:cs typeface="Helvetica"/>
              </a:rPr>
              <a:t>Mrk</a:t>
            </a:r>
            <a:r>
              <a:rPr kumimoji="1" lang="en-US" altLang="ja-JP" sz="1600" dirty="0" smtClean="0">
                <a:solidFill>
                  <a:srgbClr val="660066"/>
                </a:solidFill>
                <a:latin typeface="Helvetica"/>
                <a:cs typeface="Helvetica"/>
              </a:rPr>
              <a:t> </a:t>
            </a:r>
            <a:r>
              <a:rPr kumimoji="1" lang="en-US" altLang="ja-JP" sz="1600" dirty="0">
                <a:solidFill>
                  <a:srgbClr val="660066"/>
                </a:solidFill>
                <a:latin typeface="Helvetica"/>
                <a:cs typeface="Helvetica"/>
              </a:rPr>
              <a:t>421            </a:t>
            </a:r>
            <a:r>
              <a:rPr kumimoji="1" lang="en-US" altLang="ja-JP" sz="1600" dirty="0" smtClean="0">
                <a:solidFill>
                  <a:srgbClr val="660066"/>
                </a:solidFill>
                <a:latin typeface="Helvetica"/>
                <a:cs typeface="Helvetica"/>
              </a:rPr>
              <a:t>  Flare  </a:t>
            </a:r>
            <a:endParaRPr kumimoji="1" lang="en-US" altLang="ja-JP" sz="1600" dirty="0">
              <a:solidFill>
                <a:srgbClr val="660066"/>
              </a:solidFill>
              <a:latin typeface="Helvetica"/>
              <a:cs typeface="Helvetica"/>
            </a:endParaRPr>
          </a:p>
        </p:txBody>
      </p:sp>
      <p:sp>
        <p:nvSpPr>
          <p:cNvPr id="28676" name="テキスト ボックス 8"/>
          <p:cNvSpPr txBox="1">
            <a:spLocks noChangeArrowheads="1"/>
          </p:cNvSpPr>
          <p:nvPr/>
        </p:nvSpPr>
        <p:spPr bwMode="auto">
          <a:xfrm>
            <a:off x="4723479" y="585852"/>
            <a:ext cx="4291757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1" lang="en-US" altLang="ja-JP" sz="2000" dirty="0" smtClean="0">
                <a:latin typeface="Helvetica"/>
                <a:cs typeface="Helvetica"/>
              </a:rPr>
              <a:t>&lt; 2009 &gt;</a:t>
            </a:r>
          </a:p>
          <a:p>
            <a:pPr eaLnBrk="1" hangingPunct="1"/>
            <a:r>
              <a:rPr lang="en-US" altLang="ja-JP" sz="1600" dirty="0" smtClean="0">
                <a:latin typeface="Helvetica"/>
                <a:cs typeface="Helvetica"/>
              </a:rPr>
              <a:t>12/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31  </a:t>
            </a:r>
            <a:r>
              <a:rPr kumimoji="1" lang="en-US" altLang="ja-JP" sz="1600" dirty="0">
                <a:solidFill>
                  <a:srgbClr val="000000"/>
                </a:solidFill>
                <a:latin typeface="Helvetica"/>
                <a:cs typeface="Helvetica"/>
              </a:rPr>
              <a:t>H 1743-322    Flare  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/>
            </a:r>
            <a:br>
              <a:rPr kumimoji="1"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12/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31  </a:t>
            </a:r>
            <a:r>
              <a:rPr kumimoji="1" lang="en-US" altLang="ja-JP" sz="1600" dirty="0">
                <a:solidFill>
                  <a:srgbClr val="000000"/>
                </a:solidFill>
                <a:latin typeface="Helvetica"/>
                <a:cs typeface="Helvetica"/>
              </a:rPr>
              <a:t>4U 1630-47    Flare   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/>
            </a:r>
            <a:br>
              <a:rPr kumimoji="1"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12/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28  </a:t>
            </a:r>
            <a:r>
              <a:rPr kumimoji="1"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NGC6440       Outburst   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/>
            </a:r>
            <a:br>
              <a:rPr kumimoji="1"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12/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9    Swift </a:t>
            </a:r>
            <a:r>
              <a:rPr kumimoji="1" lang="en-US" altLang="ja-JP" sz="1600" dirty="0">
                <a:solidFill>
                  <a:srgbClr val="000000"/>
                </a:solidFill>
                <a:latin typeface="Helvetica"/>
                <a:cs typeface="Helvetica"/>
              </a:rPr>
              <a:t>J1753.5-0127   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State transition?  </a:t>
            </a:r>
            <a:br>
              <a:rPr kumimoji="1"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altLang="ja-JP" sz="1600" dirty="0" smtClean="0">
                <a:solidFill>
                  <a:srgbClr val="FF0000"/>
                </a:solidFill>
                <a:latin typeface="Helvetica"/>
                <a:cs typeface="Helvetica"/>
              </a:rPr>
              <a:t>12/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Helvetica"/>
                <a:cs typeface="Helvetica"/>
              </a:rPr>
              <a:t>2    Short </a:t>
            </a:r>
            <a:r>
              <a:rPr kumimoji="1" lang="en-US" altLang="ja-JP" sz="1600" dirty="0">
                <a:solidFill>
                  <a:srgbClr val="FF0000"/>
                </a:solidFill>
                <a:latin typeface="Helvetica"/>
                <a:cs typeface="Helvetica"/>
              </a:rPr>
              <a:t>X-ray Transient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Helvetica"/>
                <a:cs typeface="Helvetica"/>
              </a:rPr>
              <a:t> (XRF?)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/>
            </a:r>
            <a:br>
              <a:rPr kumimoji="1"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11/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15  </a:t>
            </a:r>
            <a:r>
              <a:rPr kumimoji="1"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GX 304-1           Outburst  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/>
            </a:r>
            <a:br>
              <a:rPr kumimoji="1"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10/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31  A0535</a:t>
            </a:r>
            <a:r>
              <a:rPr kumimoji="1"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+26          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Recurrent outburst 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/>
            </a:r>
            <a:br>
              <a:rPr kumimoji="1"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10/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29  </a:t>
            </a:r>
            <a:r>
              <a:rPr kumimoji="1"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4U 2206+54      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Flare   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/>
            </a:r>
            <a:br>
              <a:rPr kumimoji="1"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10/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25  XTE </a:t>
            </a:r>
            <a:r>
              <a:rPr kumimoji="1" lang="en-US" altLang="ja-JP" sz="1600" dirty="0">
                <a:solidFill>
                  <a:srgbClr val="000000"/>
                </a:solidFill>
                <a:latin typeface="Helvetica"/>
                <a:cs typeface="Helvetica"/>
              </a:rPr>
              <a:t>J1752-223 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 New </a:t>
            </a:r>
            <a:r>
              <a:rPr kumimoji="1" lang="en-US" altLang="ja-JP" sz="1600" dirty="0">
                <a:solidFill>
                  <a:srgbClr val="000000"/>
                </a:solidFill>
                <a:latin typeface="Helvetica"/>
                <a:cs typeface="Helvetica"/>
              </a:rPr>
              <a:t>source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</a:p>
          <a:p>
            <a:pPr eaLnBrk="1" hangingPunct="1"/>
            <a:endParaRPr lang="en-US" altLang="ja-JP" sz="16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eaLnBrk="1" hangingPunct="1"/>
            <a:endParaRPr kumimoji="1" lang="en-US" altLang="ja-JP" sz="1600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85794" y="4093361"/>
            <a:ext cx="303525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Helvetica"/>
                <a:cs typeface="Helvetica"/>
              </a:rPr>
              <a:t>Black-Hole Candidates</a:t>
            </a:r>
          </a:p>
          <a:p>
            <a:r>
              <a:rPr lang="en-US" altLang="ja-JP" sz="2000" dirty="0" smtClean="0">
                <a:solidFill>
                  <a:srgbClr val="0000FF"/>
                </a:solidFill>
                <a:latin typeface="Helvetica"/>
                <a:cs typeface="Helvetica"/>
              </a:rPr>
              <a:t>Binary X-ray Pulsars</a:t>
            </a:r>
          </a:p>
          <a:p>
            <a:r>
              <a:rPr lang="en-US" altLang="ja-JP" sz="2000" dirty="0" smtClean="0">
                <a:solidFill>
                  <a:srgbClr val="008000"/>
                </a:solidFill>
                <a:latin typeface="Helvetica"/>
                <a:cs typeface="Helvetica"/>
              </a:rPr>
              <a:t>Low-Mass X-ray Binaries</a:t>
            </a:r>
          </a:p>
          <a:p>
            <a:r>
              <a:rPr lang="en-US" altLang="ja-JP" sz="2000" dirty="0" smtClean="0">
                <a:solidFill>
                  <a:srgbClr val="FF6600"/>
                </a:solidFill>
                <a:latin typeface="Helvetica"/>
                <a:cs typeface="Helvetica"/>
              </a:rPr>
              <a:t>Stars</a:t>
            </a:r>
          </a:p>
          <a:p>
            <a:r>
              <a:rPr lang="en-US" altLang="ja-JP" sz="2000" dirty="0" err="1" smtClean="0">
                <a:solidFill>
                  <a:srgbClr val="660066"/>
                </a:solidFill>
                <a:latin typeface="Helvetica"/>
                <a:cs typeface="Helvetica"/>
              </a:rPr>
              <a:t>AGNs</a:t>
            </a:r>
            <a:endParaRPr lang="en-US" altLang="ja-JP" sz="2000" dirty="0" smtClean="0">
              <a:solidFill>
                <a:srgbClr val="660066"/>
              </a:solidFill>
              <a:latin typeface="Helvetica"/>
              <a:cs typeface="Helvetica"/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  <a:latin typeface="Helvetica"/>
                <a:cs typeface="Helvetica"/>
              </a:rPr>
              <a:t>Unknown (XRF?)</a:t>
            </a:r>
          </a:p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E6F7-9F78-6641-B6EA-25A638522CE1}" type="slidenum">
              <a:rPr lang="en-US" altLang="ja-JP"/>
              <a:pPr/>
              <a:t>12</a:t>
            </a:fld>
            <a:endParaRPr lang="en-US" altLang="ja-JP" dirty="0"/>
          </a:p>
        </p:txBody>
      </p:sp>
      <p:sp>
        <p:nvSpPr>
          <p:cNvPr id="28674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55708"/>
            <a:ext cx="8229600" cy="65881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ATEL with </a:t>
            </a:r>
            <a:r>
              <a:rPr lang="en-US" altLang="ja-JP" dirty="0"/>
              <a:t>MAXI/</a:t>
            </a:r>
            <a:r>
              <a:rPr lang="en-US" altLang="ja-JP" dirty="0" smtClean="0"/>
              <a:t>GSC </a:t>
            </a:r>
            <a:endParaRPr lang="en-US" altLang="ja-JP" sz="2800" dirty="0"/>
          </a:p>
        </p:txBody>
      </p:sp>
      <p:sp>
        <p:nvSpPr>
          <p:cNvPr id="28675" name="テキスト ボックス 6"/>
          <p:cNvSpPr txBox="1">
            <a:spLocks noChangeArrowheads="1"/>
          </p:cNvSpPr>
          <p:nvPr/>
        </p:nvSpPr>
        <p:spPr bwMode="auto">
          <a:xfrm>
            <a:off x="478905" y="1264078"/>
            <a:ext cx="3279864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altLang="ja-JP" sz="2000" dirty="0" smtClean="0">
                <a:latin typeface="Helvetica"/>
                <a:cs typeface="Helvetica"/>
              </a:rPr>
              <a:t>&lt; 2010 &gt; cont.</a:t>
            </a:r>
            <a:r>
              <a:rPr kumimoji="1" lang="en-US" altLang="ja-JP" sz="1600" dirty="0" smtClean="0">
                <a:latin typeface="Helvetica"/>
                <a:cs typeface="Helvetica"/>
              </a:rPr>
              <a:t/>
            </a:r>
            <a:br>
              <a:rPr kumimoji="1" lang="en-US" altLang="ja-JP" sz="1600" dirty="0" smtClean="0">
                <a:latin typeface="Helvetica"/>
                <a:cs typeface="Helvetica"/>
              </a:rPr>
            </a:br>
            <a:endParaRPr kumimoji="1" lang="en-US" altLang="ja-JP" sz="1600" dirty="0" smtClean="0">
              <a:latin typeface="Helvetica"/>
              <a:cs typeface="Helvetica"/>
            </a:endParaRPr>
          </a:p>
          <a:p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11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/22 XTE J1946+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274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	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Outburst</a:t>
            </a:r>
          </a:p>
          <a:p>
            <a:r>
              <a:rPr lang="en-US" altLang="ja-JP" sz="1600" dirty="0" smtClean="0">
                <a:solidFill>
                  <a:srgbClr val="FF6600"/>
                </a:solidFill>
                <a:latin typeface="Helvetica"/>
                <a:cs typeface="Helvetica"/>
              </a:rPr>
              <a:t>11/10  GT </a:t>
            </a:r>
            <a:r>
              <a:rPr lang="en-US" altLang="ja-JP" sz="1600" dirty="0" err="1" smtClean="0">
                <a:solidFill>
                  <a:srgbClr val="FF6600"/>
                </a:solidFill>
                <a:latin typeface="Helvetica"/>
                <a:cs typeface="Helvetica"/>
              </a:rPr>
              <a:t>Mus</a:t>
            </a:r>
            <a:r>
              <a:rPr lang="en-US" altLang="ja-JP" sz="1600" dirty="0" smtClean="0">
                <a:solidFill>
                  <a:srgbClr val="FF6600"/>
                </a:solidFill>
                <a:latin typeface="Helvetica"/>
                <a:cs typeface="Helvetica"/>
              </a:rPr>
              <a:t>			Flare</a:t>
            </a:r>
          </a:p>
          <a:p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11/09 AX J1841.0-0536	Outburst</a:t>
            </a:r>
          </a:p>
          <a:p>
            <a:r>
              <a:rPr lang="en-US" altLang="ja-JP" sz="1600" dirty="0" smtClean="0">
                <a:solidFill>
                  <a:srgbClr val="FF0000"/>
                </a:solidFill>
                <a:latin typeface="Helvetica"/>
                <a:cs typeface="Helvetica"/>
              </a:rPr>
              <a:t>10/31 Short X-ray transient</a:t>
            </a:r>
          </a:p>
          <a:p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10/25 A0535+26		Outburst</a:t>
            </a:r>
          </a:p>
          <a:p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10/20 MAXI J1409-619	Outburst</a:t>
            </a:r>
          </a:p>
          <a:p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 9/25	  MAXI J1659-152	Outburst</a:t>
            </a:r>
          </a:p>
          <a:p>
            <a:r>
              <a:rPr lang="en-US" altLang="ja-JP" sz="1600" dirty="0" smtClean="0">
                <a:solidFill>
                  <a:srgbClr val="FF0000"/>
                </a:solidFill>
                <a:latin typeface="Helvetica"/>
                <a:cs typeface="Helvetica"/>
              </a:rPr>
              <a:t> 9/13  Short X-ray transient</a:t>
            </a:r>
          </a:p>
          <a:p>
            <a:r>
              <a:rPr lang="en-US" altLang="ja-JP" sz="1600" dirty="0" smtClean="0">
                <a:solidFill>
                  <a:srgbClr val="FF6600"/>
                </a:solidFill>
                <a:latin typeface="Helvetica"/>
                <a:cs typeface="Helvetica"/>
              </a:rPr>
              <a:t> 9/09  TWA-7			Flare</a:t>
            </a:r>
          </a:p>
          <a:p>
            <a:r>
              <a:rPr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8/07  GX 304-1		Outburst</a:t>
            </a:r>
          </a:p>
          <a:p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8/02  GRO J1008-57	Outburst</a:t>
            </a:r>
          </a:p>
          <a:p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7/23  A0535+26		Outburst</a:t>
            </a:r>
          </a:p>
          <a:p>
            <a:endParaRPr lang="en-US" altLang="ja-JP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85794" y="4093361"/>
            <a:ext cx="383362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Helvetica"/>
                <a:cs typeface="Helvetica"/>
              </a:rPr>
              <a:t>Black-Hole Candidates</a:t>
            </a:r>
          </a:p>
          <a:p>
            <a:r>
              <a:rPr lang="en-US" altLang="ja-JP" sz="2000" dirty="0" smtClean="0">
                <a:solidFill>
                  <a:srgbClr val="0000FF"/>
                </a:solidFill>
                <a:latin typeface="Helvetica"/>
                <a:cs typeface="Helvetica"/>
              </a:rPr>
              <a:t>Binary X-ray Pulsars and HMXB</a:t>
            </a:r>
          </a:p>
          <a:p>
            <a:r>
              <a:rPr lang="en-US" altLang="ja-JP" sz="2000" dirty="0" smtClean="0">
                <a:solidFill>
                  <a:srgbClr val="008000"/>
                </a:solidFill>
                <a:latin typeface="Helvetica"/>
                <a:cs typeface="Helvetica"/>
              </a:rPr>
              <a:t>Low-Mass X-ray Binaries</a:t>
            </a:r>
          </a:p>
          <a:p>
            <a:r>
              <a:rPr lang="en-US" altLang="ja-JP" sz="2000" dirty="0" smtClean="0">
                <a:solidFill>
                  <a:srgbClr val="FF6600"/>
                </a:solidFill>
                <a:latin typeface="Helvetica"/>
                <a:cs typeface="Helvetica"/>
              </a:rPr>
              <a:t>Stars</a:t>
            </a:r>
          </a:p>
          <a:p>
            <a:r>
              <a:rPr lang="en-US" altLang="ja-JP" sz="2000" dirty="0" err="1" smtClean="0">
                <a:solidFill>
                  <a:srgbClr val="660066"/>
                </a:solidFill>
                <a:latin typeface="Helvetica"/>
                <a:cs typeface="Helvetica"/>
              </a:rPr>
              <a:t>AGNs</a:t>
            </a:r>
            <a:endParaRPr lang="en-US" altLang="ja-JP" sz="2000" dirty="0" smtClean="0">
              <a:solidFill>
                <a:srgbClr val="660066"/>
              </a:solidFill>
              <a:latin typeface="Helvetica"/>
              <a:cs typeface="Helvetica"/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  <a:latin typeface="Helvetica"/>
                <a:cs typeface="Helvetica"/>
              </a:rPr>
              <a:t>Unknown (XRF?)</a:t>
            </a:r>
          </a:p>
          <a:p>
            <a:endParaRPr kumimoji="1" lang="ja-JP" altLang="en-US" dirty="0"/>
          </a:p>
        </p:txBody>
      </p:sp>
      <p:pic>
        <p:nvPicPr>
          <p:cNvPr id="9" name="Picture 1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2090" y="1010120"/>
            <a:ext cx="3449270" cy="2174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" name="テキスト ボックス 9"/>
          <p:cNvSpPr txBox="1"/>
          <p:nvPr/>
        </p:nvSpPr>
        <p:spPr>
          <a:xfrm>
            <a:off x="4217896" y="3184251"/>
            <a:ext cx="106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Aug 2009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61926" y="3184251"/>
            <a:ext cx="1078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Nov 2010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061926" y="2658103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ATEL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80819" y="2173331"/>
            <a:ext cx="60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GCN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738918" y="1264078"/>
            <a:ext cx="888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45 </a:t>
            </a:r>
            <a:r>
              <a:rPr kumimoji="1" lang="en-US" altLang="ja-JP" dirty="0" err="1" smtClean="0"/>
              <a:t>Atel</a:t>
            </a:r>
            <a:endParaRPr kumimoji="1" lang="en-US" altLang="ja-JP" dirty="0" smtClean="0"/>
          </a:p>
          <a:p>
            <a:r>
              <a:rPr lang="en-US" altLang="ja-JP" dirty="0" smtClean="0"/>
              <a:t>12 GCN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627465" y="3553583"/>
            <a:ext cx="13592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P-63 </a:t>
            </a:r>
            <a:r>
              <a:rPr lang="en-US" altLang="ja-JP" dirty="0" err="1" smtClean="0">
                <a:solidFill>
                  <a:srgbClr val="FF0000"/>
                </a:solidFill>
              </a:rPr>
              <a:t>Suwa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MAXI J1409-619 </a:t>
            </a:r>
            <a:br>
              <a:rPr lang="en-US" altLang="ja-JP" dirty="0" smtClean="0"/>
            </a:br>
            <a:r>
              <a:rPr lang="en-US" altLang="ja-JP" sz="3556" dirty="0" smtClean="0"/>
              <a:t>confirmed and accurately localized by Swift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36566" y="5053256"/>
            <a:ext cx="4565413" cy="1076824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MAXI detection of outbursts</a:t>
            </a:r>
            <a:endParaRPr lang="ja-JP" altLang="en-US" dirty="0"/>
          </a:p>
        </p:txBody>
      </p:sp>
      <p:grpSp>
        <p:nvGrpSpPr>
          <p:cNvPr id="37" name="図形グループ 36"/>
          <p:cNvGrpSpPr/>
          <p:nvPr/>
        </p:nvGrpSpPr>
        <p:grpSpPr>
          <a:xfrm>
            <a:off x="282820" y="3549684"/>
            <a:ext cx="4157860" cy="3007144"/>
            <a:chOff x="266137" y="1975556"/>
            <a:chExt cx="4157860" cy="3007144"/>
          </a:xfrm>
        </p:grpSpPr>
        <p:pic>
          <p:nvPicPr>
            <p:cNvPr id="33" name="Picture 18" descr="C:\Users\Matsuoka\Desktop\MAXIJ1409-619_JT_qdp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2820" y="1975556"/>
              <a:ext cx="4141177" cy="2714625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</p:pic>
        <p:sp>
          <p:nvSpPr>
            <p:cNvPr id="34" name="テキスト ボックス 33"/>
            <p:cNvSpPr txBox="1"/>
            <p:nvPr/>
          </p:nvSpPr>
          <p:spPr>
            <a:xfrm>
              <a:off x="1778000" y="4491404"/>
              <a:ext cx="116369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dirty="0" smtClean="0"/>
                <a:t>Date</a:t>
              </a:r>
              <a:endParaRPr kumimoji="1" lang="ja-JP" altLang="en-US" dirty="0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 rot="16200000">
              <a:off x="-401108" y="4038456"/>
              <a:ext cx="161148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1" lang="en-US" altLang="ja-JP" dirty="0" smtClean="0"/>
                <a:t>X-ray count rate</a:t>
              </a:r>
              <a:endParaRPr kumimoji="1" lang="ja-JP" altLang="en-US" dirty="0"/>
            </a:p>
          </p:txBody>
        </p:sp>
      </p:grpSp>
      <p:pic>
        <p:nvPicPr>
          <p:cNvPr id="36" name="図 35" descr="J1409_MAX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00" y="1417638"/>
            <a:ext cx="3916680" cy="1923288"/>
          </a:xfrm>
          <a:prstGeom prst="rect">
            <a:avLst/>
          </a:prstGeom>
        </p:spPr>
      </p:pic>
      <p:pic>
        <p:nvPicPr>
          <p:cNvPr id="38" name="図 37" descr="J1409_XR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798" y="1742063"/>
            <a:ext cx="4134556" cy="3849605"/>
          </a:xfrm>
          <a:prstGeom prst="rect">
            <a:avLst/>
          </a:prstGeom>
        </p:spPr>
      </p:pic>
      <p:cxnSp>
        <p:nvCxnSpPr>
          <p:cNvPr id="40" name="直線コネクタ 39"/>
          <p:cNvCxnSpPr/>
          <p:nvPr/>
        </p:nvCxnSpPr>
        <p:spPr>
          <a:xfrm>
            <a:off x="3485444" y="2300111"/>
            <a:ext cx="3683000" cy="296333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3485444" y="2452511"/>
            <a:ext cx="3231445" cy="2161822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6025444" y="4869813"/>
            <a:ext cx="18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Swift XRT  Oct. 21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716889" y="5973199"/>
            <a:ext cx="19699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O-07 </a:t>
            </a:r>
            <a:r>
              <a:rPr lang="en-US" altLang="ja-JP" dirty="0" err="1" smtClean="0">
                <a:solidFill>
                  <a:srgbClr val="FF0000"/>
                </a:solidFill>
              </a:rPr>
              <a:t>Kennea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altLang="ja-JP"/>
              <a:t>Discovery of MAXI J1659-152</a:t>
            </a:r>
          </a:p>
        </p:txBody>
      </p:sp>
      <p:pic>
        <p:nvPicPr>
          <p:cNvPr id="18440" name="Picture 8" descr="img_2-10keV_tm0.jpg                                            003CA32BMacintosh HD                   7C26F6AF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066800"/>
            <a:ext cx="2554288" cy="2743200"/>
          </a:xfrm>
          <a:prstGeom prst="rect">
            <a:avLst/>
          </a:prstGeom>
          <a:noFill/>
        </p:spPr>
      </p:pic>
      <p:pic>
        <p:nvPicPr>
          <p:cNvPr id="18441" name="Picture 9" descr="img_2-10keV_tm1.jpg                                            003CA32BMacintosh HD                   7C26F6AF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1200" y="1039813"/>
            <a:ext cx="2454275" cy="2770187"/>
          </a:xfrm>
          <a:prstGeom prst="rect">
            <a:avLst/>
          </a:prstGeom>
          <a:noFill/>
        </p:spPr>
      </p:pic>
      <p:pic>
        <p:nvPicPr>
          <p:cNvPr id="18442" name="Picture 10" descr="img_2-10keV_tm2.jpg                                            003CA32BMacintosh HD                   7C26F6AF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1066800"/>
            <a:ext cx="2570163" cy="2743200"/>
          </a:xfrm>
          <a:prstGeom prst="rect">
            <a:avLst/>
          </a:prstGeom>
          <a:noFill/>
        </p:spPr>
      </p:pic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4876800" y="4038600"/>
            <a:ext cx="381000" cy="2209800"/>
          </a:xfrm>
          <a:prstGeom prst="rect">
            <a:avLst/>
          </a:prstGeom>
          <a:solidFill>
            <a:schemeClr val="accent1">
              <a:alpha val="23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3886200" y="4038600"/>
            <a:ext cx="609600" cy="2209800"/>
          </a:xfrm>
          <a:prstGeom prst="rect">
            <a:avLst/>
          </a:prstGeom>
          <a:solidFill>
            <a:schemeClr val="folHlink">
              <a:alpha val="14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495800" y="4038600"/>
            <a:ext cx="381000" cy="2209800"/>
          </a:xfrm>
          <a:prstGeom prst="rect">
            <a:avLst/>
          </a:prstGeom>
          <a:solidFill>
            <a:schemeClr val="hlink">
              <a:alpha val="28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914400" y="3886200"/>
            <a:ext cx="6858000" cy="2971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8436" name="Picture 4" descr="gsc_bat_increase.jpg                                           004761B5Macintosh HD                   7C26F6AF:"/>
          <p:cNvPicPr>
            <a:picLocks noChangeAspect="1" noChangeArrowheads="1"/>
          </p:cNvPicPr>
          <p:nvPr/>
        </p:nvPicPr>
        <p:blipFill>
          <a:blip r:embed="rId5"/>
          <a:srcRect b="53876"/>
          <a:stretch>
            <a:fillRect/>
          </a:stretch>
        </p:blipFill>
        <p:spPr bwMode="auto">
          <a:xfrm>
            <a:off x="1066800" y="4038600"/>
            <a:ext cx="6705600" cy="2286000"/>
          </a:xfrm>
          <a:prstGeom prst="rect">
            <a:avLst/>
          </a:prstGeom>
          <a:noFill/>
        </p:spPr>
      </p:pic>
      <p:pic>
        <p:nvPicPr>
          <p:cNvPr id="18449" name="Picture 17" descr="gsc_bat_increase.jpg                                           004761B5Macintosh HD                   7C26F6AF:"/>
          <p:cNvPicPr>
            <a:picLocks noChangeAspect="1" noChangeArrowheads="1"/>
          </p:cNvPicPr>
          <p:nvPr/>
        </p:nvPicPr>
        <p:blipFill>
          <a:blip r:embed="rId5"/>
          <a:srcRect t="89174"/>
          <a:stretch>
            <a:fillRect/>
          </a:stretch>
        </p:blipFill>
        <p:spPr bwMode="auto">
          <a:xfrm>
            <a:off x="1066800" y="6248400"/>
            <a:ext cx="6705600" cy="536575"/>
          </a:xfrm>
          <a:prstGeom prst="rect">
            <a:avLst/>
          </a:prstGeom>
          <a:noFill/>
        </p:spPr>
      </p:pic>
      <p:sp>
        <p:nvSpPr>
          <p:cNvPr id="18450" name="Rectangle 18"/>
          <p:cNvSpPr>
            <a:spLocks noChangeArrowheads="1"/>
          </p:cNvSpPr>
          <p:nvPr/>
        </p:nvSpPr>
        <p:spPr bwMode="auto">
          <a:xfrm>
            <a:off x="1219200" y="6096000"/>
            <a:ext cx="3810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8456" name="Freeform 24"/>
          <p:cNvSpPr>
            <a:spLocks/>
          </p:cNvSpPr>
          <p:nvPr/>
        </p:nvSpPr>
        <p:spPr bwMode="auto">
          <a:xfrm rot="10800000">
            <a:off x="5029200" y="5734050"/>
            <a:ext cx="76200" cy="617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33"/>
              </a:cxn>
            </a:cxnLst>
            <a:rect l="0" t="0" r="r" b="b"/>
            <a:pathLst>
              <a:path w="1" h="533">
                <a:moveTo>
                  <a:pt x="0" y="0"/>
                </a:moveTo>
                <a:lnTo>
                  <a:pt x="0" y="533"/>
                </a:lnTo>
              </a:path>
            </a:pathLst>
          </a:custGeom>
          <a:noFill/>
          <a:ln w="22225">
            <a:solidFill>
              <a:schemeClr val="accent1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8457" name="Text Box 25"/>
          <p:cNvSpPr txBox="1">
            <a:spLocks noChangeArrowheads="1"/>
          </p:cNvSpPr>
          <p:nvPr/>
        </p:nvSpPr>
        <p:spPr bwMode="auto">
          <a:xfrm>
            <a:off x="5257800" y="5334000"/>
            <a:ext cx="29337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dirty="0">
                <a:solidFill>
                  <a:schemeClr val="accent1"/>
                </a:solidFill>
                <a:latin typeface="Baskerville Semibold" charset="0"/>
              </a:rPr>
              <a:t>Swift/BAT triggered</a:t>
            </a:r>
          </a:p>
          <a:p>
            <a:r>
              <a:rPr lang="en-US" altLang="ja-JP" sz="2000" dirty="0">
                <a:solidFill>
                  <a:schemeClr val="accent1"/>
                </a:solidFill>
                <a:latin typeface="Baskerville Semibold" charset="0"/>
              </a:rPr>
              <a:t>(</a:t>
            </a:r>
            <a:r>
              <a:rPr lang="en-US" altLang="ja-JP" sz="2000" dirty="0" err="1">
                <a:solidFill>
                  <a:schemeClr val="accent1"/>
                </a:solidFill>
                <a:latin typeface="Baskerville Semibold" charset="0"/>
              </a:rPr>
              <a:t>Mangano</a:t>
            </a:r>
            <a:r>
              <a:rPr lang="en-US" altLang="ja-JP" sz="2000" dirty="0">
                <a:solidFill>
                  <a:schemeClr val="accent1"/>
                </a:solidFill>
                <a:latin typeface="Baskerville Semibold" charset="0"/>
              </a:rPr>
              <a:t>+ GCN 11296)</a:t>
            </a:r>
          </a:p>
          <a:p>
            <a:r>
              <a:rPr lang="en-US" altLang="ja-JP" sz="2000" dirty="0">
                <a:solidFill>
                  <a:schemeClr val="accent1"/>
                </a:solidFill>
                <a:latin typeface="Baskerville Semibold" charset="0"/>
              </a:rPr>
              <a:t>as GRB</a:t>
            </a:r>
            <a:r>
              <a:rPr lang="en-US" altLang="ja-JP" sz="2000" dirty="0" smtClean="0">
                <a:solidFill>
                  <a:schemeClr val="accent1"/>
                </a:solidFill>
                <a:latin typeface="Baskerville Semibold" charset="0"/>
              </a:rPr>
              <a:t> 100928A</a:t>
            </a:r>
            <a:endParaRPr lang="en-US" altLang="ja-JP" sz="2000" dirty="0">
              <a:solidFill>
                <a:schemeClr val="accent1"/>
              </a:solidFill>
              <a:latin typeface="Baskerville Semibold" charset="0"/>
            </a:endParaRP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514600" y="4038600"/>
            <a:ext cx="2686050" cy="1041400"/>
            <a:chOff x="1584" y="2544"/>
            <a:chExt cx="1692" cy="656"/>
          </a:xfrm>
        </p:grpSpPr>
        <p:sp>
          <p:nvSpPr>
            <p:cNvPr id="18453" name="Freeform 21"/>
            <p:cNvSpPr>
              <a:spLocks/>
            </p:cNvSpPr>
            <p:nvPr/>
          </p:nvSpPr>
          <p:spPr bwMode="auto">
            <a:xfrm>
              <a:off x="3275" y="2667"/>
              <a:ext cx="1" cy="5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33"/>
                </a:cxn>
              </a:cxnLst>
              <a:rect l="0" t="0" r="r" b="b"/>
              <a:pathLst>
                <a:path w="1" h="533">
                  <a:moveTo>
                    <a:pt x="0" y="0"/>
                  </a:moveTo>
                  <a:lnTo>
                    <a:pt x="0" y="533"/>
                  </a:lnTo>
                </a:path>
              </a:pathLst>
            </a:custGeom>
            <a:noFill/>
            <a:ln w="22225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458" name="Text Box 26"/>
            <p:cNvSpPr txBox="1">
              <a:spLocks noChangeArrowheads="1"/>
            </p:cNvSpPr>
            <p:nvPr/>
          </p:nvSpPr>
          <p:spPr bwMode="auto">
            <a:xfrm>
              <a:off x="1584" y="2544"/>
              <a:ext cx="168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>
                  <a:solidFill>
                    <a:srgbClr val="FF0000"/>
                  </a:solidFill>
                  <a:latin typeface="Baskerville Semibold" charset="0"/>
                </a:rPr>
                <a:t>MAXI/GSC triggered</a:t>
              </a:r>
            </a:p>
            <a:p>
              <a:r>
                <a:rPr lang="en-US" altLang="ja-JP" sz="2000">
                  <a:solidFill>
                    <a:srgbClr val="FF0000"/>
                  </a:solidFill>
                  <a:latin typeface="Baskerville Semibold" charset="0"/>
                </a:rPr>
                <a:t>(Negoro+ ATel 2783)</a:t>
              </a:r>
            </a:p>
          </p:txBody>
        </p:sp>
      </p:grpSp>
      <p:cxnSp>
        <p:nvCxnSpPr>
          <p:cNvPr id="18" name="直線コネクタ 17"/>
          <p:cNvCxnSpPr/>
          <p:nvPr/>
        </p:nvCxnSpPr>
        <p:spPr>
          <a:xfrm>
            <a:off x="3485444" y="2300111"/>
            <a:ext cx="3683000" cy="296333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6716889" y="6510513"/>
            <a:ext cx="1969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O-06 </a:t>
            </a:r>
            <a:r>
              <a:rPr lang="en-US" altLang="ja-JP" dirty="0" err="1" smtClean="0">
                <a:solidFill>
                  <a:srgbClr val="FF0000"/>
                </a:solidFill>
              </a:rPr>
              <a:t>Negoro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LCmulti2_mjd55050_55400_bin24.0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0690" y="2459321"/>
            <a:ext cx="3182620" cy="30759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8515" y="141595"/>
            <a:ext cx="8994280" cy="765551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Black hole candidates</a:t>
            </a:r>
            <a:br>
              <a:rPr lang="en-US" altLang="ja-JP" dirty="0" smtClean="0"/>
            </a:br>
            <a:r>
              <a:rPr lang="en-US" altLang="ja-JP" sz="3111" dirty="0" smtClean="0"/>
              <a:t>New Activity, Spectral Transition</a:t>
            </a:r>
            <a:endParaRPr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BA0BA-7E29-6044-9B54-CE4629A7A512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8" name="図 7" descr="LCmulti2_mjd55050_55400_bin24.0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459321"/>
            <a:ext cx="3182620" cy="3075940"/>
          </a:xfrm>
          <a:prstGeom prst="rect">
            <a:avLst/>
          </a:prstGeom>
        </p:spPr>
      </p:pic>
      <p:cxnSp>
        <p:nvCxnSpPr>
          <p:cNvPr id="22" name="直線矢印コネクタ 21"/>
          <p:cNvCxnSpPr/>
          <p:nvPr/>
        </p:nvCxnSpPr>
        <p:spPr>
          <a:xfrm rot="5400000">
            <a:off x="2539734" y="2365119"/>
            <a:ext cx="570882" cy="158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rot="16200000" flipH="1">
            <a:off x="4435702" y="2365912"/>
            <a:ext cx="570881" cy="1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rot="5400000">
            <a:off x="7310233" y="2365119"/>
            <a:ext cx="570882" cy="158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rot="5400000">
            <a:off x="8192069" y="2365119"/>
            <a:ext cx="570883" cy="158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1200129" y="1434143"/>
            <a:ext cx="2147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90"/>
                </a:solidFill>
                <a:latin typeface="Helvetica"/>
                <a:cs typeface="Helvetica"/>
              </a:rPr>
              <a:t>ATEL#2711</a:t>
            </a:r>
          </a:p>
          <a:p>
            <a:r>
              <a:rPr lang="en-US" altLang="ja-JP" dirty="0" smtClean="0">
                <a:solidFill>
                  <a:srgbClr val="000090"/>
                </a:solidFill>
                <a:latin typeface="Helvetica"/>
                <a:cs typeface="Helvetica"/>
              </a:rPr>
              <a:t>Soft X-ray increase</a:t>
            </a:r>
            <a:endParaRPr kumimoji="1" lang="ja-JP" altLang="en-US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417536" y="1434143"/>
            <a:ext cx="2725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90"/>
                </a:solidFill>
                <a:latin typeface="Helvetica"/>
                <a:cs typeface="Helvetica"/>
              </a:rPr>
              <a:t>ATEL#2380</a:t>
            </a:r>
          </a:p>
          <a:p>
            <a:r>
              <a:rPr lang="en-US" altLang="ja-JP" dirty="0" smtClean="0">
                <a:solidFill>
                  <a:srgbClr val="000090"/>
                </a:solidFill>
                <a:latin typeface="Helvetica"/>
                <a:cs typeface="Helvetica"/>
              </a:rPr>
              <a:t>Beginning of new activity</a:t>
            </a:r>
            <a:endParaRPr kumimoji="1" lang="ja-JP" altLang="en-US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851510" y="1434143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90"/>
                </a:solidFill>
                <a:latin typeface="Helvetica"/>
                <a:cs typeface="Helvetica"/>
              </a:rPr>
              <a:t>ATEL#2404, #2635</a:t>
            </a:r>
          </a:p>
          <a:p>
            <a:r>
              <a:rPr lang="en-US" altLang="ja-JP" dirty="0" smtClean="0">
                <a:solidFill>
                  <a:srgbClr val="000090"/>
                </a:solidFill>
                <a:latin typeface="Helvetica"/>
                <a:cs typeface="Helvetica"/>
              </a:rPr>
              <a:t>State transition</a:t>
            </a:r>
            <a:endParaRPr kumimoji="1" lang="ja-JP" altLang="en-US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548696" y="6096029"/>
            <a:ext cx="6735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Helvetica"/>
                <a:cs typeface="Helvetica"/>
              </a:rPr>
              <a:t>O-07: </a:t>
            </a:r>
            <a:r>
              <a:rPr lang="en-US" altLang="ja-JP" dirty="0" err="1" smtClean="0">
                <a:solidFill>
                  <a:srgbClr val="FF0000"/>
                </a:solidFill>
                <a:latin typeface="Helvetica"/>
                <a:cs typeface="Helvetica"/>
              </a:rPr>
              <a:t>Negoro</a:t>
            </a:r>
            <a:r>
              <a:rPr lang="en-US" altLang="ja-JP" dirty="0" smtClean="0">
                <a:solidFill>
                  <a:srgbClr val="FF0000"/>
                </a:solidFill>
                <a:latin typeface="Helvetica"/>
                <a:cs typeface="Helvetica"/>
              </a:rPr>
              <a:t>, </a:t>
            </a:r>
            <a:r>
              <a:rPr lang="en-US" altLang="ja-JP" dirty="0" smtClean="0">
                <a:solidFill>
                  <a:srgbClr val="FF0000"/>
                </a:solidFill>
                <a:latin typeface="Helvetica"/>
                <a:cs typeface="Helvetica"/>
              </a:rPr>
              <a:t>YO-04amaoka</a:t>
            </a:r>
            <a:r>
              <a:rPr lang="en-US" altLang="ja-JP" dirty="0" smtClean="0">
                <a:solidFill>
                  <a:srgbClr val="FF0000"/>
                </a:solidFill>
                <a:latin typeface="Helvetica"/>
                <a:cs typeface="Helvetica"/>
              </a:rPr>
              <a:t>,</a:t>
            </a:r>
            <a:r>
              <a:rPr lang="en-US" altLang="ja-JP" dirty="0" smtClean="0">
                <a:solidFill>
                  <a:srgbClr val="FF0000"/>
                </a:solidFill>
                <a:latin typeface="Helvetica"/>
                <a:cs typeface="Helvetica"/>
              </a:rPr>
              <a:t> P-01 </a:t>
            </a:r>
            <a:r>
              <a:rPr lang="en-US" altLang="ja-JP" dirty="0" err="1" smtClean="0">
                <a:solidFill>
                  <a:srgbClr val="FF0000"/>
                </a:solidFill>
                <a:latin typeface="Helvetica"/>
                <a:cs typeface="Helvetica"/>
              </a:rPr>
              <a:t>Nakahira</a:t>
            </a:r>
            <a:r>
              <a:rPr lang="en-US" altLang="ja-JP" dirty="0" smtClean="0">
                <a:solidFill>
                  <a:srgbClr val="FF0000"/>
                </a:solidFill>
                <a:latin typeface="Helvetica"/>
                <a:cs typeface="Helvetica"/>
              </a:rPr>
              <a:t>,</a:t>
            </a:r>
            <a:r>
              <a:rPr lang="en-US" altLang="ja-JP" dirty="0" smtClean="0">
                <a:solidFill>
                  <a:srgbClr val="FF0000"/>
                </a:solidFill>
                <a:latin typeface="Helvetica"/>
                <a:cs typeface="Helvetica"/>
              </a:rPr>
              <a:t> P-07Shidatsu</a:t>
            </a:r>
            <a:endParaRPr lang="en-US" altLang="ja-JP" dirty="0" smtClean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93055" y="2266754"/>
            <a:ext cx="10185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Helvetica"/>
                <a:cs typeface="Helvetica"/>
              </a:rPr>
              <a:t>Cyg</a:t>
            </a:r>
            <a:r>
              <a:rPr kumimoji="1" lang="en-US" altLang="ja-JP" dirty="0" smtClean="0">
                <a:latin typeface="Helvetica"/>
                <a:cs typeface="Helvetica"/>
              </a:rPr>
              <a:t> X-1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182621" y="2266754"/>
            <a:ext cx="11726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GX 339-4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pic>
        <p:nvPicPr>
          <p:cNvPr id="10" name="図 9" descr="LCmulti2_mjd55050_55400_bin24.0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1380" y="2459321"/>
            <a:ext cx="3182620" cy="3075940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6163311" y="2266754"/>
            <a:ext cx="10185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latin typeface="Helvetica"/>
                <a:cs typeface="Helvetica"/>
              </a:rPr>
              <a:t>Cyg</a:t>
            </a:r>
            <a:r>
              <a:rPr kumimoji="1" lang="en-US" altLang="ja-JP" dirty="0" smtClean="0">
                <a:latin typeface="Helvetica"/>
                <a:cs typeface="Helvetica"/>
              </a:rPr>
              <a:t> X-3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334960" y="3513128"/>
            <a:ext cx="92845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90"/>
                </a:solidFill>
                <a:cs typeface="Helvetica"/>
              </a:rPr>
              <a:t>4-10 </a:t>
            </a:r>
            <a:r>
              <a:rPr kumimoji="1" lang="en-US" altLang="ja-JP" sz="1600" dirty="0" err="1" smtClean="0">
                <a:solidFill>
                  <a:srgbClr val="000090"/>
                </a:solidFill>
                <a:cs typeface="Helvetica"/>
              </a:rPr>
              <a:t>keV</a:t>
            </a:r>
            <a:endParaRPr kumimoji="1" lang="ja-JP" altLang="en-US" sz="1600" dirty="0">
              <a:solidFill>
                <a:srgbClr val="000090"/>
              </a:solidFill>
              <a:cs typeface="Helvetica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322260" y="4394940"/>
            <a:ext cx="103105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90"/>
                </a:solidFill>
                <a:cs typeface="Helvetica"/>
              </a:rPr>
              <a:t>10-20</a:t>
            </a:r>
            <a:r>
              <a:rPr kumimoji="1" lang="en-US" altLang="ja-JP" sz="1600" dirty="0" smtClean="0">
                <a:solidFill>
                  <a:srgbClr val="000090"/>
                </a:solidFill>
                <a:cs typeface="Helvetica"/>
              </a:rPr>
              <a:t> </a:t>
            </a:r>
            <a:r>
              <a:rPr kumimoji="1" lang="en-US" altLang="ja-JP" sz="1600" dirty="0" err="1" smtClean="0">
                <a:solidFill>
                  <a:srgbClr val="000090"/>
                </a:solidFill>
                <a:cs typeface="Helvetica"/>
              </a:rPr>
              <a:t>keV</a:t>
            </a:r>
            <a:endParaRPr kumimoji="1" lang="ja-JP" altLang="en-US" sz="1600" dirty="0">
              <a:solidFill>
                <a:srgbClr val="000090"/>
              </a:solidFill>
              <a:cs typeface="Helvetica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347660" y="2676883"/>
            <a:ext cx="81304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90"/>
                </a:solidFill>
                <a:cs typeface="Helvetica"/>
              </a:rPr>
              <a:t>2</a:t>
            </a:r>
            <a:r>
              <a:rPr kumimoji="1" lang="en-US" altLang="ja-JP" sz="1600" dirty="0" smtClean="0">
                <a:solidFill>
                  <a:srgbClr val="000090"/>
                </a:solidFill>
                <a:cs typeface="Helvetica"/>
              </a:rPr>
              <a:t>-4 </a:t>
            </a:r>
            <a:r>
              <a:rPr kumimoji="1" lang="en-US" altLang="ja-JP" sz="1600" dirty="0" err="1" smtClean="0">
                <a:solidFill>
                  <a:srgbClr val="000090"/>
                </a:solidFill>
                <a:cs typeface="Helvetica"/>
              </a:rPr>
              <a:t>keV</a:t>
            </a:r>
            <a:endParaRPr kumimoji="1" lang="ja-JP" altLang="en-US" sz="1600" dirty="0">
              <a:solidFill>
                <a:srgbClr val="000090"/>
              </a:solidFill>
              <a:cs typeface="Helvetica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443995" y="5535261"/>
            <a:ext cx="65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90"/>
                </a:solidFill>
              </a:rPr>
              <a:t>~ 1yr</a:t>
            </a:r>
            <a:endParaRPr kumimoji="1" lang="ja-JP" alt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Cyg</a:t>
            </a:r>
            <a:r>
              <a:rPr lang="en-US" altLang="ja-JP" dirty="0" smtClean="0"/>
              <a:t> X-1 spectra</a:t>
            </a:r>
            <a:endParaRPr lang="ja-JP" altLang="en-US" dirty="0"/>
          </a:p>
        </p:txBody>
      </p:sp>
      <p:pic>
        <p:nvPicPr>
          <p:cNvPr id="5" name="Picture 68" descr="D:\My Documents\2010All\出張\20101130MAXI2010\Cys_X1_spec_soft.png"/>
          <p:cNvPicPr>
            <a:picLocks noChangeAspect="1" noChangeArrowheads="1"/>
          </p:cNvPicPr>
          <p:nvPr/>
        </p:nvPicPr>
        <p:blipFill>
          <a:blip r:embed="rId2"/>
          <a:srcRect t="7579" r="10111"/>
          <a:stretch>
            <a:fillRect/>
          </a:stretch>
        </p:blipFill>
        <p:spPr bwMode="auto">
          <a:xfrm>
            <a:off x="4365508" y="2030526"/>
            <a:ext cx="4775155" cy="346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93"/>
          <p:cNvSpPr txBox="1">
            <a:spLocks noChangeArrowheads="1"/>
          </p:cNvSpPr>
          <p:nvPr/>
        </p:nvSpPr>
        <p:spPr bwMode="auto">
          <a:xfrm>
            <a:off x="5496645" y="3601175"/>
            <a:ext cx="3780980" cy="53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800" dirty="0"/>
              <a:t>diskbb(0.4keV)+PL</a:t>
            </a:r>
            <a:endParaRPr lang="ja-JP" altLang="en-US" sz="2800" dirty="0"/>
          </a:p>
        </p:txBody>
      </p:sp>
      <p:sp>
        <p:nvSpPr>
          <p:cNvPr id="13" name="テキスト ボックス 91"/>
          <p:cNvSpPr txBox="1">
            <a:spLocks noChangeArrowheads="1"/>
          </p:cNvSpPr>
          <p:nvPr/>
        </p:nvSpPr>
        <p:spPr bwMode="auto">
          <a:xfrm>
            <a:off x="8080408" y="2573565"/>
            <a:ext cx="1256614" cy="59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3200" dirty="0"/>
              <a:t>GSC</a:t>
            </a:r>
            <a:endParaRPr lang="ja-JP" altLang="en-US" sz="3200" dirty="0"/>
          </a:p>
        </p:txBody>
      </p:sp>
      <p:sp>
        <p:nvSpPr>
          <p:cNvPr id="14" name="テキスト ボックス 96"/>
          <p:cNvSpPr txBox="1">
            <a:spLocks noChangeArrowheads="1"/>
          </p:cNvSpPr>
          <p:nvPr/>
        </p:nvSpPr>
        <p:spPr bwMode="auto">
          <a:xfrm>
            <a:off x="5218222" y="2551931"/>
            <a:ext cx="1204642" cy="59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3200">
                <a:solidFill>
                  <a:srgbClr val="FF0000"/>
                </a:solidFill>
              </a:rPr>
              <a:t>SSC</a:t>
            </a:r>
            <a:endParaRPr lang="ja-JP" altLang="en-US" sz="3200">
              <a:solidFill>
                <a:srgbClr val="FF0000"/>
              </a:solidFill>
            </a:endParaRPr>
          </a:p>
        </p:txBody>
      </p:sp>
      <p:pic>
        <p:nvPicPr>
          <p:cNvPr id="6" name="Picture 67" descr="D:\My Documents\2010All\出張\20101130MAXI2010\Cys_X1_spec_hard.png"/>
          <p:cNvPicPr>
            <a:picLocks noChangeAspect="1" noChangeArrowheads="1"/>
          </p:cNvPicPr>
          <p:nvPr/>
        </p:nvPicPr>
        <p:blipFill>
          <a:blip r:embed="rId3"/>
          <a:srcRect t="7579" r="10111"/>
          <a:stretch>
            <a:fillRect/>
          </a:stretch>
        </p:blipFill>
        <p:spPr bwMode="auto">
          <a:xfrm>
            <a:off x="145475" y="2145965"/>
            <a:ext cx="4652963" cy="346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91"/>
          <p:cNvSpPr txBox="1">
            <a:spLocks noChangeArrowheads="1"/>
          </p:cNvSpPr>
          <p:nvPr/>
        </p:nvSpPr>
        <p:spPr bwMode="auto">
          <a:xfrm>
            <a:off x="3573430" y="2700894"/>
            <a:ext cx="119563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GSC</a:t>
            </a:r>
            <a:endParaRPr lang="ja-JP" altLang="en-US" sz="3200"/>
          </a:p>
        </p:txBody>
      </p:sp>
      <p:sp>
        <p:nvSpPr>
          <p:cNvPr id="9" name="テキスト ボックス 91"/>
          <p:cNvSpPr txBox="1">
            <a:spLocks noChangeArrowheads="1"/>
          </p:cNvSpPr>
          <p:nvPr/>
        </p:nvSpPr>
        <p:spPr bwMode="auto">
          <a:xfrm>
            <a:off x="881930" y="2584753"/>
            <a:ext cx="114618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3200">
                <a:solidFill>
                  <a:srgbClr val="FF0000"/>
                </a:solidFill>
              </a:rPr>
              <a:t>SSC</a:t>
            </a:r>
            <a:endParaRPr lang="ja-JP" altLang="en-US" sz="3200">
              <a:solidFill>
                <a:srgbClr val="FF0000"/>
              </a:solidFill>
            </a:endParaRPr>
          </a:p>
        </p:txBody>
      </p:sp>
      <p:sp>
        <p:nvSpPr>
          <p:cNvPr id="10" name="テキスト ボックス 93"/>
          <p:cNvSpPr txBox="1">
            <a:spLocks noChangeArrowheads="1"/>
          </p:cNvSpPr>
          <p:nvPr/>
        </p:nvSpPr>
        <p:spPr bwMode="auto">
          <a:xfrm>
            <a:off x="945508" y="3756725"/>
            <a:ext cx="35974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800"/>
              <a:t>diskbb(0.2keV)+PL</a:t>
            </a:r>
            <a:endParaRPr lang="ja-JP" altLang="en-US" sz="2800"/>
          </a:p>
        </p:txBody>
      </p:sp>
      <p:sp>
        <p:nvSpPr>
          <p:cNvPr id="19" name="テキスト ボックス 93"/>
          <p:cNvSpPr txBox="1">
            <a:spLocks noChangeArrowheads="1"/>
          </p:cNvSpPr>
          <p:nvPr/>
        </p:nvSpPr>
        <p:spPr bwMode="auto">
          <a:xfrm>
            <a:off x="1727199" y="1466483"/>
            <a:ext cx="20705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600" dirty="0"/>
              <a:t>hard state</a:t>
            </a:r>
            <a:endParaRPr lang="ja-JP" altLang="en-US" sz="3600" dirty="0"/>
          </a:p>
        </p:txBody>
      </p:sp>
      <p:sp>
        <p:nvSpPr>
          <p:cNvPr id="20" name="テキスト ボックス 94"/>
          <p:cNvSpPr txBox="1">
            <a:spLocks noChangeArrowheads="1"/>
          </p:cNvSpPr>
          <p:nvPr/>
        </p:nvSpPr>
        <p:spPr bwMode="auto">
          <a:xfrm>
            <a:off x="6351587" y="1547445"/>
            <a:ext cx="19179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600" dirty="0"/>
              <a:t>soft state</a:t>
            </a:r>
            <a:endParaRPr lang="ja-JP" altLang="en-US" sz="3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769063" y="6059124"/>
            <a:ext cx="2410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P-60 </a:t>
            </a:r>
            <a:r>
              <a:rPr kumimoji="1" lang="en-US" altLang="ja-JP" sz="2400" dirty="0" err="1" smtClean="0">
                <a:solidFill>
                  <a:srgbClr val="FF0000"/>
                </a:solidFill>
              </a:rPr>
              <a:t>Tomida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et al.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nakahira_j1752.jpg                                             0007A39DMacintosh HD                   7C26F6AF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0550" y="4267200"/>
            <a:ext cx="4667250" cy="2463800"/>
          </a:xfrm>
          <a:prstGeom prst="rect">
            <a:avLst/>
          </a:prstGeom>
          <a:noFill/>
        </p:spPr>
      </p:pic>
      <p:pic>
        <p:nvPicPr>
          <p:cNvPr id="25605" name="Picture 5" descr="LCmultiband_bin24.0hr.gif                                      0031C88CMacintosh HD                   7C26F6AF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524000"/>
            <a:ext cx="4386263" cy="5334000"/>
          </a:xfrm>
          <a:prstGeom prst="rect">
            <a:avLst/>
          </a:prstGeom>
          <a:noFill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495800" y="762000"/>
            <a:ext cx="4343400" cy="3352800"/>
            <a:chOff x="2832" y="432"/>
            <a:chExt cx="2928" cy="2160"/>
          </a:xfrm>
          <a:solidFill>
            <a:srgbClr val="FFFFFF"/>
          </a:solidFill>
        </p:grpSpPr>
        <p:sp>
          <p:nvSpPr>
            <p:cNvPr id="25608" name="Rectangle 8"/>
            <p:cNvSpPr>
              <a:spLocks noChangeArrowheads="1"/>
            </p:cNvSpPr>
            <p:nvPr/>
          </p:nvSpPr>
          <p:spPr bwMode="auto">
            <a:xfrm>
              <a:off x="2832" y="432"/>
              <a:ext cx="2928" cy="216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25606" name="Picture 6" descr="nakahira_j1752_efit.jpg                                        0031C88CMacintosh HD                   7C26F6AF: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528"/>
              <a:ext cx="2817" cy="2057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2209800" y="1828800"/>
            <a:ext cx="762000" cy="4495800"/>
          </a:xfrm>
          <a:prstGeom prst="rect">
            <a:avLst/>
          </a:prstGeom>
          <a:solidFill>
            <a:schemeClr val="accent1">
              <a:alpha val="36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6542310" y="1154668"/>
            <a:ext cx="22034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err="1"/>
              <a:t>Nakahira</a:t>
            </a:r>
            <a:r>
              <a:rPr lang="en-US" altLang="ja-JP" dirty="0"/>
              <a:t>+ 2010, </a:t>
            </a:r>
            <a:r>
              <a:rPr lang="en-US" altLang="ja-JP" dirty="0" smtClean="0"/>
              <a:t>PASJ </a:t>
            </a:r>
            <a:endParaRPr lang="en-US" altLang="ja-JP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394435" y="549795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800000"/>
                </a:solidFill>
              </a:rPr>
              <a:t>Constant disk radius</a:t>
            </a:r>
            <a:endParaRPr kumimoji="1" lang="ja-JP" altLang="en-US" dirty="0">
              <a:solidFill>
                <a:srgbClr val="80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214247" y="4409825"/>
            <a:ext cx="2853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800000"/>
                </a:solidFill>
              </a:rPr>
              <a:t>decreasing disk temperature</a:t>
            </a:r>
            <a:endParaRPr kumimoji="1" lang="ja-JP" altLang="en-US" dirty="0">
              <a:solidFill>
                <a:srgbClr val="80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35092" y="2987074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90"/>
                </a:solidFill>
              </a:rPr>
              <a:t>Two stable</a:t>
            </a:r>
            <a:br>
              <a:rPr lang="en-US" altLang="ja-JP" dirty="0" smtClean="0">
                <a:solidFill>
                  <a:srgbClr val="000090"/>
                </a:solidFill>
              </a:rPr>
            </a:br>
            <a:r>
              <a:rPr lang="en-US" altLang="ja-JP" dirty="0" smtClean="0">
                <a:solidFill>
                  <a:srgbClr val="000090"/>
                </a:solidFill>
              </a:rPr>
              <a:t> hard states</a:t>
            </a:r>
            <a:endParaRPr kumimoji="1" lang="ja-JP" altLang="en-US" dirty="0">
              <a:solidFill>
                <a:srgbClr val="000090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1282700" y="4906157"/>
            <a:ext cx="279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82700" y="114300"/>
            <a:ext cx="6362699" cy="129540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ja-JP" sz="3600" b="1" dirty="0" smtClean="0"/>
              <a:t>Continuous spectral monitoring</a:t>
            </a:r>
            <a:br>
              <a:rPr lang="en-US" altLang="ja-JP" sz="3600" b="1" dirty="0" smtClean="0"/>
            </a:br>
            <a:r>
              <a:rPr lang="en-US" altLang="ja-JP" sz="3600" b="1" dirty="0" smtClean="0"/>
              <a:t>of XTE </a:t>
            </a:r>
            <a:r>
              <a:rPr lang="en-US" altLang="ja-JP" sz="3600" b="1" dirty="0"/>
              <a:t>J1752-223</a:t>
            </a:r>
          </a:p>
        </p:txBody>
      </p:sp>
      <p:cxnSp>
        <p:nvCxnSpPr>
          <p:cNvPr id="15" name="直線コネクタ 14"/>
          <p:cNvCxnSpPr/>
          <p:nvPr/>
        </p:nvCxnSpPr>
        <p:spPr>
          <a:xfrm>
            <a:off x="1752600" y="4574369"/>
            <a:ext cx="457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2326822" y="4132826"/>
            <a:ext cx="644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800000"/>
                </a:solidFill>
              </a:rPr>
              <a:t>soft</a:t>
            </a:r>
            <a:br>
              <a:rPr lang="en-US" altLang="ja-JP" dirty="0" smtClean="0">
                <a:solidFill>
                  <a:srgbClr val="800000"/>
                </a:solidFill>
              </a:rPr>
            </a:br>
            <a:r>
              <a:rPr lang="en-US" altLang="ja-JP" dirty="0" smtClean="0">
                <a:solidFill>
                  <a:srgbClr val="800000"/>
                </a:solidFill>
              </a:rPr>
              <a:t>state</a:t>
            </a:r>
            <a:endParaRPr kumimoji="1" lang="ja-JP" altLang="en-US" dirty="0">
              <a:solidFill>
                <a:srgbClr val="80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93829" y="6561723"/>
            <a:ext cx="5115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  <a:latin typeface="Helvetica"/>
                <a:cs typeface="Helvetica"/>
              </a:rPr>
              <a:t>P-01 </a:t>
            </a:r>
            <a:r>
              <a:rPr lang="en-US" altLang="ja-JP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Nakahira</a:t>
            </a:r>
            <a:r>
              <a:rPr lang="en-US" altLang="ja-JP" sz="1600" dirty="0" smtClean="0">
                <a:solidFill>
                  <a:srgbClr val="FF0000"/>
                </a:solidFill>
                <a:latin typeface="Helvetica"/>
                <a:cs typeface="Helvetica"/>
              </a:rPr>
              <a:t>, Talks: Yamaoka, </a:t>
            </a:r>
            <a:r>
              <a:rPr lang="en-US" altLang="ja-JP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Shaposhnikov</a:t>
            </a:r>
            <a:r>
              <a:rPr lang="en-US" altLang="ja-JP" sz="1600" dirty="0" smtClean="0">
                <a:solidFill>
                  <a:srgbClr val="FF0000"/>
                </a:solidFill>
                <a:latin typeface="Helvetica"/>
                <a:cs typeface="Helvetica"/>
              </a:rPr>
              <a:t>,</a:t>
            </a:r>
            <a:r>
              <a:rPr lang="en-US" altLang="ja-JP" sz="1400" dirty="0" smtClean="0">
                <a:solidFill>
                  <a:srgbClr val="FF0000"/>
                </a:solidFill>
                <a:latin typeface="Helvetica"/>
                <a:cs typeface="Helvetica"/>
              </a:rPr>
              <a:t> Curran, </a:t>
            </a:r>
            <a:endParaRPr lang="en-US" altLang="ja-JP" sz="1400" dirty="0" smtClean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GX 304–1</a:t>
            </a:r>
            <a:br>
              <a:rPr lang="en-US" altLang="ja-JP" dirty="0" smtClean="0"/>
            </a:br>
            <a:r>
              <a:rPr lang="en-US" altLang="ja-JP" sz="3556" dirty="0" smtClean="0"/>
              <a:t>Accreting X-ray pulsar with a Be star companion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5053256"/>
            <a:ext cx="3872175" cy="723078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MAXI detection of outbursts</a:t>
            </a:r>
            <a:endParaRPr lang="ja-JP" altLang="en-US" dirty="0"/>
          </a:p>
        </p:txBody>
      </p:sp>
      <p:sp>
        <p:nvSpPr>
          <p:cNvPr id="5" name="コンテンツ プレースホルダ 2"/>
          <p:cNvSpPr txBox="1">
            <a:spLocks/>
          </p:cNvSpPr>
          <p:nvPr/>
        </p:nvSpPr>
        <p:spPr>
          <a:xfrm>
            <a:off x="4701981" y="5776334"/>
            <a:ext cx="4329375" cy="723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Discovery of cyclotron line by </a:t>
            </a:r>
            <a:r>
              <a:rPr lang="en-US" altLang="ja-JP" sz="2000" dirty="0" err="1" smtClean="0"/>
              <a:t>Suzaku</a:t>
            </a:r>
            <a:r>
              <a:rPr lang="en-US" altLang="ja-JP" sz="2000" dirty="0" smtClean="0"/>
              <a:t>/RXTE follow-up observations</a:t>
            </a:r>
            <a:endParaRPr kumimoji="1" lang="ja-JP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図 67" descr="LCpanel_MAXI2010.eps"/>
          <p:cNvPicPr>
            <a:picLocks noChangeAspect="1"/>
          </p:cNvPicPr>
          <p:nvPr/>
        </p:nvPicPr>
        <p:blipFill>
          <a:blip r:embed="rId2"/>
          <a:srcRect l="4818" t="42332" r="11689" b="11606"/>
          <a:stretch>
            <a:fillRect/>
          </a:stretch>
        </p:blipFill>
        <p:spPr bwMode="auto">
          <a:xfrm>
            <a:off x="457200" y="2030581"/>
            <a:ext cx="3872175" cy="276457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図 11" descr="douji_fit.eps"/>
          <p:cNvPicPr>
            <a:picLocks noChangeAspect="1"/>
          </p:cNvPicPr>
          <p:nvPr/>
        </p:nvPicPr>
        <p:blipFill>
          <a:blip r:embed="rId3"/>
          <a:srcRect l="4809" t="32732" r="12109" b="5576"/>
          <a:stretch>
            <a:fillRect/>
          </a:stretch>
        </p:blipFill>
        <p:spPr bwMode="auto">
          <a:xfrm>
            <a:off x="4701981" y="1698734"/>
            <a:ext cx="4187112" cy="402373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827137" y="6130080"/>
            <a:ext cx="2176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P-13 </a:t>
            </a:r>
            <a:r>
              <a:rPr kumimoji="1" lang="en-US" altLang="ja-JP" dirty="0" smtClean="0">
                <a:solidFill>
                  <a:srgbClr val="FF0000"/>
                </a:solidFill>
              </a:rPr>
              <a:t>Yamamoto et al</a:t>
            </a:r>
            <a:r>
              <a:rPr kumimoji="1" lang="en-US" altLang="ja-JP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O-24 </a:t>
            </a:r>
            <a:r>
              <a:rPr lang="en-US" altLang="ja-JP" dirty="0" err="1" smtClean="0">
                <a:solidFill>
                  <a:srgbClr val="FF0000"/>
                </a:solidFill>
              </a:rPr>
              <a:t>Mihara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49635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LS V +44 17 </a:t>
            </a:r>
            <a:br>
              <a:rPr lang="en-US" altLang="ja-JP" dirty="0" smtClean="0"/>
            </a:br>
            <a:r>
              <a:rPr lang="en-US" altLang="ja-JP" sz="3556" dirty="0" smtClean="0"/>
              <a:t>Accreting X-ray pulsar with a Be star </a:t>
            </a:r>
            <a:r>
              <a:rPr lang="en-US" altLang="ja-JP" sz="3556" dirty="0" smtClean="0"/>
              <a:t>companion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36566" y="5053256"/>
            <a:ext cx="4565413" cy="1076824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MAXI detection of outbursts followed up by Swift and RXTE</a:t>
            </a:r>
            <a:endParaRPr lang="ja-JP" altLang="en-US" dirty="0"/>
          </a:p>
        </p:txBody>
      </p:sp>
      <p:sp>
        <p:nvSpPr>
          <p:cNvPr id="5" name="コンテンツ プレースホルダ 2"/>
          <p:cNvSpPr txBox="1">
            <a:spLocks/>
          </p:cNvSpPr>
          <p:nvPr/>
        </p:nvSpPr>
        <p:spPr>
          <a:xfrm>
            <a:off x="4814625" y="5053256"/>
            <a:ext cx="4329375" cy="1076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Pulse profile (2 cycles) by </a:t>
            </a:r>
            <a:r>
              <a:rPr lang="en-US" altLang="ja-JP" sz="2000" dirty="0" smtClean="0"/>
              <a:t>RXTE follow-up observation reveals absorption dip by accretion column</a:t>
            </a:r>
            <a:endParaRPr kumimoji="1" lang="ja-JP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27137" y="6130080"/>
            <a:ext cx="2049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P-18 </a:t>
            </a:r>
            <a:r>
              <a:rPr kumimoji="1" lang="en-US" altLang="ja-JP" sz="2400" dirty="0" err="1" smtClean="0">
                <a:solidFill>
                  <a:srgbClr val="FF0000"/>
                </a:solidFill>
              </a:rPr>
              <a:t>Usui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 et al.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grpSp>
        <p:nvGrpSpPr>
          <p:cNvPr id="13" name="図形グループ 23"/>
          <p:cNvGrpSpPr>
            <a:grpSpLocks/>
          </p:cNvGrpSpPr>
          <p:nvPr/>
        </p:nvGrpSpPr>
        <p:grpSpPr bwMode="auto">
          <a:xfrm>
            <a:off x="433745" y="1992687"/>
            <a:ext cx="4268235" cy="3002762"/>
            <a:chOff x="1583214" y="2704764"/>
            <a:chExt cx="6552597" cy="3855187"/>
          </a:xfrm>
        </p:grpSpPr>
        <p:pic>
          <p:nvPicPr>
            <p:cNvPr id="26" name="図 38" descr="maxi_zoom_lc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83214" y="2704764"/>
              <a:ext cx="6306731" cy="3502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テキスト ボックス 39"/>
            <p:cNvSpPr txBox="1">
              <a:spLocks noChangeArrowheads="1"/>
            </p:cNvSpPr>
            <p:nvPr/>
          </p:nvSpPr>
          <p:spPr bwMode="auto">
            <a:xfrm>
              <a:off x="1666892" y="6110690"/>
              <a:ext cx="1809729" cy="4346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kumimoji="1" lang="en-US" altLang="ja-JP" sz="1600" dirty="0">
                  <a:latin typeface="+mj-lt"/>
                  <a:ea typeface="Osaka" charset="-128"/>
                  <a:cs typeface="Osaka" charset="-128"/>
                </a:rPr>
                <a:t>2010/3/15</a:t>
              </a:r>
              <a:endParaRPr kumimoji="1" lang="ja-JP" altLang="en-US" sz="1600" dirty="0">
                <a:latin typeface="+mj-lt"/>
                <a:ea typeface="Osaka" charset="-128"/>
                <a:cs typeface="Osaka" charset="-128"/>
              </a:endParaRPr>
            </a:p>
          </p:txBody>
        </p:sp>
        <p:sp>
          <p:nvSpPr>
            <p:cNvPr id="28" name="テキスト ボックス 40"/>
            <p:cNvSpPr txBox="1">
              <a:spLocks noChangeArrowheads="1"/>
            </p:cNvSpPr>
            <p:nvPr/>
          </p:nvSpPr>
          <p:spPr bwMode="auto">
            <a:xfrm>
              <a:off x="3744558" y="6110689"/>
              <a:ext cx="732565" cy="4346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kumimoji="1" lang="en-US" altLang="ja-JP" sz="1600" dirty="0">
                  <a:latin typeface="+mj-lt"/>
                  <a:ea typeface="Osaka" charset="-128"/>
                  <a:cs typeface="Osaka" charset="-128"/>
                </a:rPr>
                <a:t>4/4</a:t>
              </a:r>
              <a:endParaRPr kumimoji="1" lang="ja-JP" altLang="en-US" sz="1600" dirty="0">
                <a:latin typeface="+mj-lt"/>
                <a:ea typeface="Osaka" charset="-128"/>
                <a:cs typeface="Osaka" charset="-128"/>
              </a:endParaRPr>
            </a:p>
          </p:txBody>
        </p:sp>
        <p:sp>
          <p:nvSpPr>
            <p:cNvPr id="29" name="テキスト ボックス 41"/>
            <p:cNvSpPr txBox="1">
              <a:spLocks noChangeArrowheads="1"/>
            </p:cNvSpPr>
            <p:nvPr/>
          </p:nvSpPr>
          <p:spPr bwMode="auto">
            <a:xfrm>
              <a:off x="5459358" y="6110689"/>
              <a:ext cx="910986" cy="4346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kumimoji="1" lang="en-US" altLang="ja-JP" sz="1600">
                  <a:latin typeface="+mj-lt"/>
                  <a:ea typeface="Osaka" charset="-128"/>
                  <a:cs typeface="Osaka" charset="-128"/>
                </a:rPr>
                <a:t>4/24</a:t>
              </a:r>
              <a:endParaRPr kumimoji="1" lang="ja-JP" altLang="en-US" sz="1600">
                <a:latin typeface="+mj-lt"/>
                <a:ea typeface="Osaka" charset="-128"/>
                <a:cs typeface="Osaka" charset="-128"/>
              </a:endParaRPr>
            </a:p>
          </p:txBody>
        </p:sp>
        <p:sp>
          <p:nvSpPr>
            <p:cNvPr id="30" name="テキスト ボックス 42"/>
            <p:cNvSpPr txBox="1">
              <a:spLocks noChangeArrowheads="1"/>
            </p:cNvSpPr>
            <p:nvPr/>
          </p:nvSpPr>
          <p:spPr bwMode="auto">
            <a:xfrm>
              <a:off x="7066981" y="6125288"/>
              <a:ext cx="1068830" cy="4346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dirty="0">
                  <a:latin typeface="+mj-lt"/>
                  <a:ea typeface="Osaka" charset="-128"/>
                  <a:cs typeface="Osaka" charset="-128"/>
                </a:rPr>
                <a:t>5/15</a:t>
              </a:r>
              <a:endParaRPr kumimoji="1" lang="ja-JP" altLang="en-US" sz="1600" dirty="0">
                <a:latin typeface="+mj-lt"/>
                <a:ea typeface="Osaka" charset="-128"/>
                <a:cs typeface="Osaka" charset="-128"/>
              </a:endParaRPr>
            </a:p>
          </p:txBody>
        </p:sp>
      </p:grpSp>
      <p:cxnSp>
        <p:nvCxnSpPr>
          <p:cNvPr id="14" name="直線矢印コネクタ 13"/>
          <p:cNvCxnSpPr/>
          <p:nvPr/>
        </p:nvCxnSpPr>
        <p:spPr bwMode="auto">
          <a:xfrm rot="5400000" flipH="1" flipV="1">
            <a:off x="1935057" y="4307738"/>
            <a:ext cx="551947" cy="0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 bwMode="auto">
          <a:xfrm rot="16200000" flipV="1">
            <a:off x="1663083" y="4307010"/>
            <a:ext cx="551947" cy="1455"/>
          </a:xfrm>
          <a:prstGeom prst="straightConnector1">
            <a:avLst/>
          </a:prstGeom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 bwMode="auto">
          <a:xfrm rot="5400000" flipH="1" flipV="1">
            <a:off x="2234665" y="4307738"/>
            <a:ext cx="551947" cy="0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 bwMode="auto">
          <a:xfrm rot="5400000" flipH="1" flipV="1">
            <a:off x="2457916" y="4307738"/>
            <a:ext cx="551947" cy="0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 bwMode="auto">
          <a:xfrm rot="16200000" flipV="1">
            <a:off x="2769159" y="4307010"/>
            <a:ext cx="551947" cy="1455"/>
          </a:xfrm>
          <a:prstGeom prst="straightConnector1">
            <a:avLst/>
          </a:prstGeom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 bwMode="auto">
          <a:xfrm rot="16200000" flipV="1">
            <a:off x="1760164" y="4305919"/>
            <a:ext cx="551947" cy="728"/>
          </a:xfrm>
          <a:prstGeom prst="straightConnector1">
            <a:avLst/>
          </a:prstGeom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 bwMode="auto">
          <a:xfrm rot="16200000" flipV="1">
            <a:off x="2752797" y="3210752"/>
            <a:ext cx="551947" cy="727"/>
          </a:xfrm>
          <a:prstGeom prst="straightConnector1">
            <a:avLst/>
          </a:prstGeom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 bwMode="auto">
          <a:xfrm rot="5400000" flipH="1" flipV="1">
            <a:off x="2753160" y="2558087"/>
            <a:ext cx="551947" cy="0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 bwMode="auto">
          <a:xfrm rot="16200000" flipH="1">
            <a:off x="1443467" y="3425641"/>
            <a:ext cx="466137" cy="302517"/>
          </a:xfrm>
          <a:prstGeom prst="straightConnector1">
            <a:avLst/>
          </a:prstGeom>
          <a:ln w="1016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35"/>
          <p:cNvSpPr txBox="1">
            <a:spLocks noChangeArrowheads="1"/>
          </p:cNvSpPr>
          <p:nvPr/>
        </p:nvSpPr>
        <p:spPr bwMode="auto">
          <a:xfrm>
            <a:off x="1038769" y="2795519"/>
            <a:ext cx="101227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kumimoji="1" lang="en-US" altLang="ja-JP" dirty="0">
                <a:latin typeface="+mj-lt"/>
                <a:ea typeface="Osaka" charset="-128"/>
                <a:cs typeface="Osaka" charset="-128"/>
              </a:rPr>
              <a:t>3/31</a:t>
            </a:r>
          </a:p>
          <a:p>
            <a:r>
              <a:rPr kumimoji="1" lang="en-US" altLang="ja-JP" dirty="0">
                <a:latin typeface="+mj-lt"/>
                <a:ea typeface="Osaka" charset="-128"/>
                <a:cs typeface="Osaka" charset="-128"/>
              </a:rPr>
              <a:t>MAXI </a:t>
            </a:r>
            <a:r>
              <a:rPr kumimoji="1" lang="en-US" altLang="ja-JP" dirty="0" err="1">
                <a:latin typeface="+mj-lt"/>
                <a:ea typeface="Osaka" charset="-128"/>
                <a:cs typeface="Osaka" charset="-128"/>
              </a:rPr>
              <a:t>ATel</a:t>
            </a:r>
            <a:endParaRPr kumimoji="1" lang="ja-JP" altLang="en-US" dirty="0">
              <a:latin typeface="+mj-lt"/>
              <a:ea typeface="Osaka" charset="-128"/>
              <a:cs typeface="Osaka" charset="-128"/>
            </a:endParaRPr>
          </a:p>
        </p:txBody>
      </p:sp>
      <p:sp>
        <p:nvSpPr>
          <p:cNvPr id="24" name="テキスト ボックス 36"/>
          <p:cNvSpPr txBox="1">
            <a:spLocks noChangeArrowheads="1"/>
          </p:cNvSpPr>
          <p:nvPr/>
        </p:nvSpPr>
        <p:spPr bwMode="auto">
          <a:xfrm>
            <a:off x="3129805" y="2281822"/>
            <a:ext cx="1186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kumimoji="1" lang="en-US" altLang="ja-JP">
                <a:latin typeface="+mj-lt"/>
                <a:ea typeface="Osaka" charset="-128"/>
                <a:cs typeface="Osaka" charset="-128"/>
              </a:rPr>
              <a:t>RXTE</a:t>
            </a:r>
          </a:p>
          <a:p>
            <a:r>
              <a:rPr lang="en-US" altLang="ja-JP">
                <a:latin typeface="+mj-lt"/>
                <a:ea typeface="Osaka" charset="-128"/>
                <a:cs typeface="Osaka" charset="-128"/>
              </a:rPr>
              <a:t>4/6, 12, 15</a:t>
            </a:r>
            <a:endParaRPr kumimoji="1" lang="ja-JP" altLang="en-US">
              <a:latin typeface="+mj-lt"/>
              <a:ea typeface="Osaka" charset="-128"/>
              <a:cs typeface="Osaka" charset="-128"/>
            </a:endParaRPr>
          </a:p>
        </p:txBody>
      </p:sp>
      <p:sp>
        <p:nvSpPr>
          <p:cNvPr id="25" name="テキスト ボックス 37"/>
          <p:cNvSpPr txBox="1">
            <a:spLocks noChangeArrowheads="1"/>
          </p:cNvSpPr>
          <p:nvPr/>
        </p:nvSpPr>
        <p:spPr bwMode="auto">
          <a:xfrm>
            <a:off x="3129805" y="2952348"/>
            <a:ext cx="104704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kumimoji="1" lang="en-US" altLang="ja-JP" dirty="0">
                <a:ea typeface="Osaka" charset="-128"/>
                <a:cs typeface="Osaka" charset="-128"/>
              </a:rPr>
              <a:t>Swift</a:t>
            </a:r>
          </a:p>
          <a:p>
            <a:r>
              <a:rPr lang="en-US" altLang="ja-JP" dirty="0">
                <a:ea typeface="Osaka" charset="-128"/>
                <a:cs typeface="Osaka" charset="-128"/>
              </a:rPr>
              <a:t>4/1, 3, 21</a:t>
            </a:r>
            <a:endParaRPr kumimoji="1" lang="ja-JP" altLang="en-US" dirty="0">
              <a:ea typeface="Osaka" charset="-128"/>
              <a:cs typeface="Osaka" charset="-128"/>
            </a:endParaRPr>
          </a:p>
        </p:txBody>
      </p:sp>
      <p:sp>
        <p:nvSpPr>
          <p:cNvPr id="31" name="テキスト ボックス 113"/>
          <p:cNvSpPr txBox="1">
            <a:spLocks noChangeArrowheads="1"/>
          </p:cNvSpPr>
          <p:nvPr/>
        </p:nvSpPr>
        <p:spPr bwMode="auto">
          <a:xfrm rot="16200000">
            <a:off x="-402114" y="3315022"/>
            <a:ext cx="1446693" cy="3693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altLang="ja-JP" dirty="0">
                <a:latin typeface="+mj-lt"/>
                <a:ea typeface="Osaka" charset="-128"/>
                <a:cs typeface="Osaka" charset="-128"/>
              </a:rPr>
              <a:t>count s</a:t>
            </a:r>
            <a:r>
              <a:rPr kumimoji="1" lang="en-US" altLang="ja-JP" baseline="30000" dirty="0">
                <a:latin typeface="+mj-lt"/>
                <a:ea typeface="Osaka" charset="-128"/>
                <a:cs typeface="Osaka" charset="-128"/>
              </a:rPr>
              <a:t>-1</a:t>
            </a:r>
            <a:r>
              <a:rPr kumimoji="1" lang="en-US" altLang="ja-JP" dirty="0">
                <a:latin typeface="+mj-lt"/>
                <a:ea typeface="Osaka" charset="-128"/>
                <a:cs typeface="Osaka" charset="-128"/>
              </a:rPr>
              <a:t> cm</a:t>
            </a:r>
            <a:r>
              <a:rPr kumimoji="1" lang="en-US" altLang="ja-JP" baseline="30000" dirty="0">
                <a:latin typeface="+mj-lt"/>
                <a:ea typeface="Osaka" charset="-128"/>
                <a:cs typeface="Osaka" charset="-128"/>
              </a:rPr>
              <a:t>-2</a:t>
            </a:r>
            <a:endParaRPr kumimoji="1" lang="ja-JP" altLang="en-US" baseline="30000" dirty="0">
              <a:latin typeface="+mj-lt"/>
              <a:ea typeface="Osaka" charset="-128"/>
              <a:cs typeface="Osaka" charset="-128"/>
            </a:endParaRPr>
          </a:p>
        </p:txBody>
      </p:sp>
      <p:grpSp>
        <p:nvGrpSpPr>
          <p:cNvPr id="34" name="図形グループ 33"/>
          <p:cNvGrpSpPr/>
          <p:nvPr/>
        </p:nvGrpSpPr>
        <p:grpSpPr>
          <a:xfrm>
            <a:off x="4701980" y="2109600"/>
            <a:ext cx="4329375" cy="2905343"/>
            <a:chOff x="4701981" y="2109600"/>
            <a:chExt cx="3708400" cy="2488621"/>
          </a:xfrm>
        </p:grpSpPr>
        <p:pic>
          <p:nvPicPr>
            <p:cNvPr id="8" name="図 22"/>
            <p:cNvPicPr>
              <a:picLocks noChangeAspect="1"/>
            </p:cNvPicPr>
            <p:nvPr/>
          </p:nvPicPr>
          <p:blipFill>
            <a:blip r:embed="rId3"/>
            <a:srcRect l="6377" r="8736" b="3452"/>
            <a:stretch>
              <a:fillRect/>
            </a:stretch>
          </p:blipFill>
          <p:spPr bwMode="auto">
            <a:xfrm rot="5400000">
              <a:off x="5311870" y="1499711"/>
              <a:ext cx="2488621" cy="370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角丸四角形 110"/>
            <p:cNvSpPr>
              <a:spLocks noChangeArrowheads="1"/>
            </p:cNvSpPr>
            <p:nvPr/>
          </p:nvSpPr>
          <p:spPr bwMode="auto">
            <a:xfrm>
              <a:off x="6055412" y="2202649"/>
              <a:ext cx="243618" cy="2354969"/>
            </a:xfrm>
            <a:prstGeom prst="roundRect">
              <a:avLst>
                <a:gd name="adj" fmla="val 16667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32" name="テキスト ボックス 147"/>
          <p:cNvSpPr txBox="1">
            <a:spLocks noChangeArrowheads="1"/>
          </p:cNvSpPr>
          <p:nvPr/>
        </p:nvSpPr>
        <p:spPr bwMode="auto">
          <a:xfrm>
            <a:off x="6212589" y="1709491"/>
            <a:ext cx="591808" cy="400110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kumimoji="1" lang="en-US" altLang="ja-JP" sz="2000" dirty="0">
                <a:ea typeface="Osaka" charset="-128"/>
                <a:cs typeface="Osaka" charset="-128"/>
              </a:rPr>
              <a:t>Dip</a:t>
            </a:r>
            <a:endParaRPr kumimoji="1" lang="ja-JP" altLang="en-US" sz="2000" dirty="0"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8" descr="JAXA_logo_blue_small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7617" y="5270368"/>
            <a:ext cx="2521981" cy="1366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160A2-0F58-A84D-B068-394093C3E8A3}" type="slidenum">
              <a:rPr lang="en-US" altLang="ja-JP"/>
              <a:pPr/>
              <a:t>2</a:t>
            </a:fld>
            <a:endParaRPr lang="en-US" altLang="ja-JP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0454"/>
            <a:ext cx="7772400" cy="533400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MAXI Team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77154"/>
            <a:ext cx="8085793" cy="52578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ja-JP" sz="2000" b="1" dirty="0" smtClean="0">
                <a:solidFill>
                  <a:srgbClr val="0000FF"/>
                </a:solidFill>
              </a:rPr>
              <a:t>RIKEN:</a:t>
            </a:r>
            <a:r>
              <a:rPr lang="en-US" altLang="ja-JP" sz="2000" b="1" dirty="0" smtClean="0"/>
              <a:t> </a:t>
            </a:r>
            <a:r>
              <a:rPr lang="en-US" altLang="ja-JP" sz="2000" dirty="0" smtClean="0"/>
              <a:t>M. Matsuoka, T. </a:t>
            </a:r>
            <a:r>
              <a:rPr lang="en-US" altLang="ja-JP" sz="2000" dirty="0" err="1" smtClean="0"/>
              <a:t>Mihara</a:t>
            </a:r>
            <a:r>
              <a:rPr lang="en-US" altLang="ja-JP" sz="2000" dirty="0" smtClean="0"/>
              <a:t>, M. </a:t>
            </a:r>
            <a:r>
              <a:rPr lang="en-US" altLang="ja-JP" sz="2000" dirty="0" err="1" smtClean="0"/>
              <a:t>Sugizaki</a:t>
            </a:r>
            <a:r>
              <a:rPr lang="en-US" altLang="ja-JP" sz="2000" dirty="0" smtClean="0"/>
              <a:t>, M. Suzuki, Y. Nakagawa, T. Yamamoto, T. </a:t>
            </a:r>
            <a:r>
              <a:rPr lang="en-US" altLang="ja-JP" sz="2000" dirty="0" err="1" smtClean="0"/>
              <a:t>Sootome</a:t>
            </a:r>
            <a:endParaRPr lang="en-US" altLang="ja-JP" sz="2000" dirty="0" smtClean="0"/>
          </a:p>
          <a:p>
            <a:pPr>
              <a:buNone/>
            </a:pPr>
            <a:r>
              <a:rPr lang="en-US" altLang="ja-JP" sz="2000" b="1" dirty="0" smtClean="0">
                <a:solidFill>
                  <a:srgbClr val="0000FF"/>
                </a:solidFill>
              </a:rPr>
              <a:t>JAXA:</a:t>
            </a:r>
            <a:r>
              <a:rPr lang="en-US" altLang="ja-JP" sz="2000" dirty="0" smtClean="0"/>
              <a:t> K. Kawasaki, S. Ueno, H. </a:t>
            </a:r>
            <a:r>
              <a:rPr lang="en-US" altLang="ja-JP" sz="2000" dirty="0" err="1" smtClean="0"/>
              <a:t>Tomida</a:t>
            </a:r>
            <a:r>
              <a:rPr lang="en-US" altLang="ja-JP" sz="2000" dirty="0" smtClean="0"/>
              <a:t>, M. </a:t>
            </a:r>
            <a:r>
              <a:rPr lang="en-US" altLang="ja-JP" sz="2000" dirty="0" err="1" smtClean="0"/>
              <a:t>Kohama</a:t>
            </a:r>
            <a:r>
              <a:rPr lang="en-US" altLang="ja-JP" sz="2000" dirty="0" smtClean="0"/>
              <a:t>, M. Ishikawa, K. </a:t>
            </a:r>
            <a:r>
              <a:rPr lang="en-US" altLang="ja-JP" sz="2000" dirty="0" err="1" smtClean="0"/>
              <a:t>Ebisawa</a:t>
            </a:r>
            <a:r>
              <a:rPr lang="en-US" altLang="ja-JP" sz="2000" dirty="0" smtClean="0"/>
              <a:t>, H. Katayama</a:t>
            </a:r>
          </a:p>
          <a:p>
            <a:pPr>
              <a:buFontTx/>
              <a:buNone/>
            </a:pPr>
            <a:r>
              <a:rPr lang="en-US" altLang="ja-JP" sz="2000" b="1" dirty="0" smtClean="0">
                <a:solidFill>
                  <a:srgbClr val="0000FF"/>
                </a:solidFill>
              </a:rPr>
              <a:t>Tokyo Inst. Tech.:</a:t>
            </a:r>
            <a:r>
              <a:rPr lang="en-US" altLang="ja-JP" sz="2000" b="1" dirty="0" smtClean="0"/>
              <a:t> </a:t>
            </a:r>
            <a:r>
              <a:rPr lang="en-US" altLang="ja-JP" sz="2000" dirty="0" smtClean="0"/>
              <a:t>N. Kawai, M. </a:t>
            </a:r>
            <a:r>
              <a:rPr lang="en-US" altLang="ja-JP" sz="2000" dirty="0" err="1" smtClean="0"/>
              <a:t>Morii</a:t>
            </a:r>
            <a:r>
              <a:rPr lang="en-US" altLang="ja-JP" sz="2000" dirty="0" smtClean="0"/>
              <a:t>, K. </a:t>
            </a:r>
            <a:r>
              <a:rPr lang="en-US" altLang="ja-JP" sz="2000" dirty="0" err="1" smtClean="0"/>
              <a:t>Sugimori</a:t>
            </a:r>
            <a:r>
              <a:rPr lang="en-US" altLang="ja-JP" sz="2000" dirty="0" smtClean="0"/>
              <a:t>, </a:t>
            </a:r>
            <a:r>
              <a:rPr lang="en-US" altLang="ja-JP" sz="2000" dirty="0" err="1" smtClean="0"/>
              <a:t>R.Usui</a:t>
            </a:r>
            <a:r>
              <a:rPr lang="ja-JP" altLang="en-US" sz="2000" dirty="0" smtClean="0"/>
              <a:t>　</a:t>
            </a:r>
            <a:r>
              <a:rPr lang="ja-JP" altLang="en-US" sz="2000" dirty="0"/>
              <a:t>　　</a:t>
            </a:r>
            <a:r>
              <a:rPr lang="en-US" altLang="ja-JP" sz="2000" dirty="0" smtClean="0"/>
              <a:t> </a:t>
            </a:r>
          </a:p>
          <a:p>
            <a:pPr>
              <a:buFontTx/>
              <a:buNone/>
            </a:pPr>
            <a:r>
              <a:rPr lang="en-US" altLang="ja-JP" sz="2000" b="1" dirty="0" smtClean="0">
                <a:solidFill>
                  <a:srgbClr val="0000FF"/>
                </a:solidFill>
              </a:rPr>
              <a:t>Aoyama </a:t>
            </a:r>
            <a:r>
              <a:rPr lang="en-US" altLang="ja-JP" sz="2000" b="1" dirty="0" err="1" smtClean="0">
                <a:solidFill>
                  <a:srgbClr val="0000FF"/>
                </a:solidFill>
              </a:rPr>
              <a:t>Gakuin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 Univ.:</a:t>
            </a:r>
            <a:r>
              <a:rPr lang="en-US" altLang="ja-JP" sz="2000" b="1" dirty="0" smtClean="0"/>
              <a:t> </a:t>
            </a:r>
            <a:r>
              <a:rPr lang="en-US" altLang="ja-JP" sz="2000" dirty="0" smtClean="0"/>
              <a:t>A. Yoshida, K. Yamaoka, T. </a:t>
            </a:r>
            <a:r>
              <a:rPr lang="en-US" altLang="ja-JP" sz="2000" dirty="0" err="1" smtClean="0"/>
              <a:t>Kotani</a:t>
            </a:r>
            <a:r>
              <a:rPr lang="en-US" altLang="ja-JP" sz="2000" dirty="0" smtClean="0"/>
              <a:t>, S. </a:t>
            </a:r>
            <a:r>
              <a:rPr lang="en-US" altLang="ja-JP" sz="2000" dirty="0" err="1" smtClean="0"/>
              <a:t>Nakahira</a:t>
            </a:r>
            <a:endParaRPr lang="en-US" altLang="ja-JP" sz="2000" dirty="0" smtClean="0"/>
          </a:p>
          <a:p>
            <a:pPr>
              <a:buFontTx/>
              <a:buNone/>
            </a:pPr>
            <a:r>
              <a:rPr lang="en-US" altLang="ja-JP" sz="2000" b="1" dirty="0" smtClean="0">
                <a:solidFill>
                  <a:srgbClr val="0000FF"/>
                </a:solidFill>
              </a:rPr>
              <a:t>Osaka Univ.:</a:t>
            </a:r>
            <a:r>
              <a:rPr lang="en-US" altLang="ja-JP" sz="2000" b="1" dirty="0" smtClean="0"/>
              <a:t> </a:t>
            </a:r>
            <a:r>
              <a:rPr lang="en-US" altLang="ja-JP" sz="2000" dirty="0" smtClean="0"/>
              <a:t>H. </a:t>
            </a:r>
            <a:r>
              <a:rPr lang="en-US" altLang="ja-JP" sz="2000" dirty="0" err="1" smtClean="0"/>
              <a:t>Tsunemi</a:t>
            </a:r>
            <a:r>
              <a:rPr lang="en-US" altLang="ja-JP" sz="2000" dirty="0" smtClean="0"/>
              <a:t>, M. Kimura</a:t>
            </a:r>
          </a:p>
          <a:p>
            <a:pPr>
              <a:buFontTx/>
              <a:buNone/>
            </a:pPr>
            <a:r>
              <a:rPr lang="en-US" altLang="ja-JP" sz="2000" b="1" dirty="0" smtClean="0">
                <a:solidFill>
                  <a:srgbClr val="0000FF"/>
                </a:solidFill>
              </a:rPr>
              <a:t>Nihon Univ.:</a:t>
            </a:r>
            <a:r>
              <a:rPr lang="en-US" altLang="ja-JP" sz="2000" dirty="0" smtClean="0"/>
              <a:t> H. </a:t>
            </a:r>
            <a:r>
              <a:rPr lang="en-US" altLang="ja-JP" sz="2000" dirty="0" err="1" smtClean="0"/>
              <a:t>Negoro</a:t>
            </a:r>
            <a:r>
              <a:rPr lang="en-US" altLang="ja-JP" sz="2000" dirty="0" smtClean="0"/>
              <a:t>, M. Nakajima, H. Ozawa, F .</a:t>
            </a:r>
            <a:r>
              <a:rPr lang="en-US" altLang="ja-JP" sz="2000" dirty="0" err="1" smtClean="0"/>
              <a:t>Suwa</a:t>
            </a:r>
            <a:r>
              <a:rPr lang="en-US" altLang="ja-JP" sz="2000" dirty="0" smtClean="0"/>
              <a:t> </a:t>
            </a:r>
          </a:p>
          <a:p>
            <a:pPr>
              <a:buFontTx/>
              <a:buNone/>
            </a:pPr>
            <a:r>
              <a:rPr lang="en-US" altLang="ja-JP" sz="2000" b="1" dirty="0" smtClean="0">
                <a:solidFill>
                  <a:srgbClr val="0000FF"/>
                </a:solidFill>
              </a:rPr>
              <a:t>Kyoto Univ.:</a:t>
            </a:r>
            <a:r>
              <a:rPr lang="en-US" altLang="ja-JP" sz="2000" b="1" dirty="0" smtClean="0"/>
              <a:t> </a:t>
            </a:r>
            <a:r>
              <a:rPr lang="en-US" altLang="ja-JP" sz="2000" dirty="0" smtClean="0"/>
              <a:t>Y. Ueda, N. </a:t>
            </a:r>
            <a:r>
              <a:rPr lang="en-US" altLang="ja-JP" sz="2000" dirty="0" err="1" smtClean="0"/>
              <a:t>Isobe</a:t>
            </a:r>
            <a:r>
              <a:rPr lang="en-US" altLang="ja-JP" sz="2000" dirty="0" smtClean="0"/>
              <a:t>, S. </a:t>
            </a:r>
            <a:r>
              <a:rPr lang="en-US" altLang="ja-JP" sz="2000" dirty="0" err="1" smtClean="0"/>
              <a:t>Eguchi</a:t>
            </a:r>
            <a:r>
              <a:rPr lang="en-US" altLang="ja-JP" sz="2000" dirty="0" smtClean="0"/>
              <a:t>, K. </a:t>
            </a:r>
            <a:r>
              <a:rPr lang="en-US" altLang="ja-JP" sz="2000" dirty="0" err="1" smtClean="0"/>
              <a:t>Hiroi</a:t>
            </a:r>
            <a:endParaRPr lang="en-US" altLang="ja-JP" sz="2000" dirty="0" smtClean="0"/>
          </a:p>
          <a:p>
            <a:pPr>
              <a:buNone/>
            </a:pPr>
            <a:r>
              <a:rPr lang="en-US" altLang="ja-JP" sz="2000" b="1" dirty="0" smtClean="0">
                <a:solidFill>
                  <a:srgbClr val="0000FF"/>
                </a:solidFill>
              </a:rPr>
              <a:t>Miyazaki Univ.:</a:t>
            </a:r>
            <a:r>
              <a:rPr lang="en-US" altLang="ja-JP" sz="2000" b="1" dirty="0" smtClean="0"/>
              <a:t> </a:t>
            </a:r>
            <a:r>
              <a:rPr lang="en-US" altLang="ja-JP" sz="2000" dirty="0" smtClean="0"/>
              <a:t>M. Yamauchi, A. </a:t>
            </a:r>
            <a:r>
              <a:rPr lang="en-US" altLang="ja-JP" sz="2000" dirty="0" err="1" smtClean="0"/>
              <a:t>Daikyuji</a:t>
            </a:r>
            <a:r>
              <a:rPr lang="ja-JP" altLang="en-US" sz="2000" dirty="0" smtClean="0"/>
              <a:t>　　</a:t>
            </a:r>
            <a:endParaRPr lang="en-US" altLang="ja-JP" sz="2000" dirty="0" smtClean="0"/>
          </a:p>
          <a:p>
            <a:pPr>
              <a:buFontTx/>
              <a:buNone/>
            </a:pPr>
            <a:r>
              <a:rPr lang="en-US" altLang="ja-JP" sz="2000" b="1" dirty="0" smtClean="0">
                <a:solidFill>
                  <a:srgbClr val="0000FF"/>
                </a:solidFill>
              </a:rPr>
              <a:t>Chuo Univ.:</a:t>
            </a:r>
            <a:r>
              <a:rPr lang="en-US" altLang="ja-JP" sz="2000" b="1" dirty="0" smtClean="0"/>
              <a:t> </a:t>
            </a:r>
            <a:r>
              <a:rPr lang="en-US" altLang="ja-JP" sz="2000" dirty="0" smtClean="0"/>
              <a:t>Y. </a:t>
            </a:r>
            <a:r>
              <a:rPr lang="en-US" altLang="ja-JP" sz="2000" dirty="0" err="1" smtClean="0"/>
              <a:t>Tsuboi</a:t>
            </a:r>
            <a:r>
              <a:rPr lang="en-US" altLang="ja-JP" sz="2000" dirty="0" smtClean="0"/>
              <a:t>, </a:t>
            </a:r>
            <a:r>
              <a:rPr lang="en-US" altLang="ja-JP" sz="2000" dirty="0" err="1" smtClean="0"/>
              <a:t>A.Uzawa</a:t>
            </a:r>
            <a:r>
              <a:rPr lang="en-US" altLang="ja-JP" sz="2000" dirty="0" smtClean="0"/>
              <a:t>, </a:t>
            </a:r>
            <a:r>
              <a:rPr lang="en-US" altLang="ja-JP" sz="2000" dirty="0" err="1" smtClean="0"/>
              <a:t>T.Matsumura</a:t>
            </a:r>
            <a:r>
              <a:rPr lang="en-US" altLang="ja-JP" sz="2000" dirty="0" smtClean="0"/>
              <a:t>, </a:t>
            </a:r>
          </a:p>
          <a:p>
            <a:pPr>
              <a:buFontTx/>
              <a:buNone/>
            </a:pPr>
            <a:r>
              <a:rPr lang="en-US" altLang="ja-JP" sz="2000" dirty="0" smtClean="0"/>
              <a:t>	</a:t>
            </a:r>
            <a:r>
              <a:rPr lang="en-US" altLang="ja-JP" sz="2000" dirty="0" err="1" smtClean="0"/>
              <a:t>K.Yamazaki</a:t>
            </a:r>
            <a:r>
              <a:rPr lang="en-US" altLang="ja-JP" sz="2000" dirty="0" smtClean="0"/>
              <a:t> </a:t>
            </a:r>
          </a:p>
          <a:p>
            <a:pPr>
              <a:buFontTx/>
              <a:buNone/>
            </a:pPr>
            <a:endParaRPr lang="en-US" altLang="ja-JP" sz="2000" dirty="0" smtClean="0">
              <a:solidFill>
                <a:srgbClr val="0000FF"/>
              </a:solidFill>
            </a:endParaRPr>
          </a:p>
          <a:p>
            <a:endParaRPr lang="ja-JP" altLang="en-US" dirty="0"/>
          </a:p>
        </p:txBody>
      </p:sp>
      <p:pic>
        <p:nvPicPr>
          <p:cNvPr id="8" name="Picture 19" descr="MAXI_transpar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8335" y="4018581"/>
            <a:ext cx="2673241" cy="267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01154" y="5120133"/>
            <a:ext cx="799646" cy="135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77205"/>
            <a:ext cx="8229600" cy="76555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Low-Mass</a:t>
            </a:r>
            <a:r>
              <a:rPr lang="en-US" altLang="ja-JP" baseline="0" dirty="0" smtClean="0"/>
              <a:t> X-ray Binaries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50272" y="1830387"/>
            <a:ext cx="3571144" cy="4525963"/>
          </a:xfrm>
        </p:spPr>
        <p:txBody>
          <a:bodyPr>
            <a:normAutofit lnSpcReduction="10000"/>
          </a:bodyPr>
          <a:lstStyle/>
          <a:p>
            <a:r>
              <a:rPr lang="en-US" altLang="ja-JP" sz="2400" dirty="0" err="1" smtClean="0"/>
              <a:t>Aql</a:t>
            </a:r>
            <a:r>
              <a:rPr lang="en-US" altLang="ja-JP" sz="2400" dirty="0" smtClean="0"/>
              <a:t> X-1</a:t>
            </a:r>
          </a:p>
          <a:p>
            <a:r>
              <a:rPr lang="en-US" altLang="ja-JP" sz="2400" dirty="0" smtClean="0"/>
              <a:t>4U 1608-22</a:t>
            </a:r>
          </a:p>
          <a:p>
            <a:r>
              <a:rPr lang="en-US" altLang="ja-JP" sz="2400" dirty="0" smtClean="0"/>
              <a:t>Cir X-1</a:t>
            </a:r>
          </a:p>
          <a:p>
            <a:r>
              <a:rPr lang="en-US" altLang="ja-JP" sz="2400" dirty="0" smtClean="0"/>
              <a:t>4U 1323-619</a:t>
            </a:r>
          </a:p>
          <a:p>
            <a:r>
              <a:rPr lang="en-US" altLang="ja-JP" sz="2400" dirty="0" smtClean="0"/>
              <a:t>4U 1954+319</a:t>
            </a:r>
          </a:p>
          <a:p>
            <a:r>
              <a:rPr lang="en-US" altLang="ja-JP" sz="2400" dirty="0" smtClean="0"/>
              <a:t>RX J1709.5-2639</a:t>
            </a:r>
          </a:p>
          <a:p>
            <a:r>
              <a:rPr lang="en-US" altLang="ja-JP" sz="2400" dirty="0" smtClean="0"/>
              <a:t>NGC 6640 X-2 </a:t>
            </a:r>
          </a:p>
          <a:p>
            <a:pPr>
              <a:buNone/>
            </a:pPr>
            <a:r>
              <a:rPr lang="en-US" altLang="ja-JP" sz="2400" dirty="0" smtClean="0"/>
              <a:t>	(SAX J1748.9-2021)</a:t>
            </a:r>
          </a:p>
          <a:p>
            <a:r>
              <a:rPr lang="en-US" altLang="ja-JP" sz="2400" dirty="0" err="1" smtClean="0"/>
              <a:t>Sco</a:t>
            </a:r>
            <a:r>
              <a:rPr lang="en-US" altLang="ja-JP" sz="2400" dirty="0" smtClean="0"/>
              <a:t> X-1</a:t>
            </a:r>
          </a:p>
          <a:p>
            <a:r>
              <a:rPr lang="en-US" altLang="ja-JP" sz="2400" dirty="0" smtClean="0"/>
              <a:t>GX 17+2</a:t>
            </a:r>
          </a:p>
          <a:p>
            <a:r>
              <a:rPr lang="en-US" altLang="ja-JP" sz="2400" dirty="0" smtClean="0"/>
              <a:t>…..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half" idx="2"/>
          </p:nvPr>
        </p:nvSpPr>
        <p:spPr>
          <a:xfrm>
            <a:off x="3908616" y="1561733"/>
            <a:ext cx="4262449" cy="4525963"/>
          </a:xfrm>
        </p:spPr>
        <p:txBody>
          <a:bodyPr>
            <a:normAutofit lnSpcReduction="10000"/>
          </a:bodyPr>
          <a:lstStyle/>
          <a:p>
            <a:r>
              <a:rPr lang="en-US" altLang="ja-JP" sz="2400" dirty="0" smtClean="0"/>
              <a:t>Monitoring activities of bursts and jets.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BA0BA-7E29-6044-9B54-CE4629A7A512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8" name="図 7" descr="LCpanel_pi80_200_mjd55050_55400_bin24.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680" y="3904450"/>
            <a:ext cx="4756035" cy="2521415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084779" y="3654586"/>
            <a:ext cx="10257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latin typeface="Helvetica"/>
                <a:cs typeface="Helvetica"/>
              </a:rPr>
              <a:t>Aql</a:t>
            </a:r>
            <a:r>
              <a:rPr kumimoji="1" lang="en-US" altLang="ja-JP" sz="2000" dirty="0" smtClean="0">
                <a:latin typeface="Helvetica"/>
                <a:cs typeface="Helvetica"/>
              </a:rPr>
              <a:t> X-1</a:t>
            </a:r>
            <a:endParaRPr kumimoji="1" lang="ja-JP" altLang="en-US" sz="2000" dirty="0">
              <a:latin typeface="Helvetica"/>
              <a:cs typeface="Helvetica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rot="16200000" flipH="1">
            <a:off x="5967742" y="4188971"/>
            <a:ext cx="762686" cy="193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rot="5400000">
            <a:off x="5556187" y="4369521"/>
            <a:ext cx="1024180" cy="940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>
            <a:stCxn id="8" idx="0"/>
          </p:cNvCxnSpPr>
          <p:nvPr/>
        </p:nvCxnSpPr>
        <p:spPr>
          <a:xfrm rot="16200000" flipH="1" flipV="1">
            <a:off x="5372095" y="4317028"/>
            <a:ext cx="1024183" cy="1990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5581162" y="3535120"/>
            <a:ext cx="1518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90"/>
                </a:solidFill>
                <a:latin typeface="Helvetica"/>
                <a:cs typeface="Helvetica"/>
              </a:rPr>
              <a:t>Type-</a:t>
            </a:r>
            <a:r>
              <a:rPr kumimoji="1" lang="en-US" altLang="ja-JP" smtClean="0">
                <a:solidFill>
                  <a:srgbClr val="000090"/>
                </a:solidFill>
                <a:latin typeface="Helvetica"/>
                <a:cs typeface="Helvetica"/>
              </a:rPr>
              <a:t>I </a:t>
            </a:r>
            <a:r>
              <a:rPr kumimoji="1" lang="en-US" altLang="ja-JP" smtClean="0">
                <a:solidFill>
                  <a:srgbClr val="000090"/>
                </a:solidFill>
                <a:latin typeface="Helvetica"/>
                <a:cs typeface="Helvetica"/>
              </a:rPr>
              <a:t>bursts</a:t>
            </a:r>
            <a:endParaRPr kumimoji="1" lang="ja-JP" altLang="en-US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 rot="16200000" flipH="1">
            <a:off x="7148954" y="4650946"/>
            <a:ext cx="1677649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7095696" y="2888790"/>
            <a:ext cx="1532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0090"/>
                </a:solidFill>
                <a:latin typeface="Helvetica"/>
                <a:cs typeface="Helvetica"/>
              </a:rPr>
              <a:t>Beginning of </a:t>
            </a:r>
            <a:r>
              <a:rPr lang="en-US" altLang="ja-JP" dirty="0" smtClean="0">
                <a:solidFill>
                  <a:srgbClr val="000090"/>
                </a:solidFill>
                <a:latin typeface="Helvetica"/>
                <a:cs typeface="Helvetica"/>
              </a:rPr>
              <a:t>new activity</a:t>
            </a:r>
            <a:r>
              <a:rPr kumimoji="1" lang="en-US" altLang="ja-JP" dirty="0" smtClean="0">
                <a:solidFill>
                  <a:srgbClr val="000090"/>
                </a:solidFill>
                <a:latin typeface="Helvetica"/>
                <a:cs typeface="Helvetica"/>
              </a:rPr>
              <a:t> (ATEL#2742)</a:t>
            </a:r>
            <a:endParaRPr kumimoji="1" lang="ja-JP" altLang="en-US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869225" y="405469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90"/>
                </a:solidFill>
                <a:latin typeface="Helvetica"/>
                <a:cs typeface="Helvetica"/>
              </a:rPr>
              <a:t>4-10 </a:t>
            </a:r>
            <a:r>
              <a:rPr kumimoji="1" lang="en-US" altLang="ja-JP" dirty="0" err="1" smtClean="0">
                <a:solidFill>
                  <a:srgbClr val="000090"/>
                </a:solidFill>
                <a:latin typeface="Helvetica"/>
                <a:cs typeface="Helvetica"/>
              </a:rPr>
              <a:t>keV</a:t>
            </a:r>
            <a:endParaRPr kumimoji="1" lang="ja-JP" altLang="en-US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711162" y="6352143"/>
            <a:ext cx="65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90"/>
                </a:solidFill>
              </a:rPr>
              <a:t>~ 1yr</a:t>
            </a:r>
            <a:endParaRPr kumimoji="1" lang="ja-JP" altLang="en-US" dirty="0">
              <a:solidFill>
                <a:srgbClr val="00009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27137" y="6130080"/>
            <a:ext cx="3012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O-19 In ‘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t</a:t>
            </a:r>
            <a:r>
              <a:rPr kumimoji="1" lang="en-US" altLang="ja-JP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Zand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>
                <a:solidFill>
                  <a:srgbClr val="FF0000"/>
                </a:solidFill>
              </a:rPr>
              <a:t>O-20 </a:t>
            </a:r>
            <a:r>
              <a:rPr lang="en-US" altLang="ja-JP" dirty="0" err="1" smtClean="0">
                <a:solidFill>
                  <a:srgbClr val="FF0000"/>
                </a:solidFill>
              </a:rPr>
              <a:t>Altamirano</a:t>
            </a:r>
            <a:r>
              <a:rPr lang="en-US" altLang="ja-JP" dirty="0" smtClean="0">
                <a:solidFill>
                  <a:srgbClr val="FF0000"/>
                </a:solidFill>
              </a:rPr>
              <a:t>, O-21 Linares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1979"/>
            <a:ext cx="8229600" cy="76555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Active</a:t>
            </a:r>
            <a:r>
              <a:rPr lang="en-US" altLang="ja-JP" baseline="0" dirty="0" smtClean="0"/>
              <a:t> Stars </a:t>
            </a:r>
            <a:r>
              <a:rPr lang="en-US" altLang="ja-JP" sz="2800" baseline="0" dirty="0" smtClean="0"/>
              <a:t>(RS </a:t>
            </a:r>
            <a:r>
              <a:rPr lang="en-US" altLang="ja-JP" sz="2800" baseline="0" dirty="0" err="1" smtClean="0"/>
              <a:t>CVn</a:t>
            </a:r>
            <a:r>
              <a:rPr lang="en-US" altLang="ja-JP" sz="2800" baseline="0" dirty="0" smtClean="0"/>
              <a:t>, YSO,</a:t>
            </a:r>
            <a:r>
              <a:rPr lang="en-US" altLang="ja-JP" sz="2800" dirty="0" smtClean="0"/>
              <a:t> …</a:t>
            </a:r>
            <a:r>
              <a:rPr lang="en-US" altLang="ja-JP" sz="2800" baseline="0" dirty="0" smtClean="0"/>
              <a:t>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84666" y="1084653"/>
            <a:ext cx="8229600" cy="5219019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RS </a:t>
            </a:r>
            <a:r>
              <a:rPr lang="en-US" altLang="ja-JP" sz="2400" dirty="0" err="1" smtClean="0"/>
              <a:t>CVn</a:t>
            </a:r>
            <a:r>
              <a:rPr lang="en-US" altLang="ja-JP" sz="2400" dirty="0" smtClean="0"/>
              <a:t>: 14 flares from 7 sources</a:t>
            </a:r>
            <a:endParaRPr lang="en-US" altLang="ja-JP" sz="2000" dirty="0" smtClean="0"/>
          </a:p>
          <a:p>
            <a:pPr lvl="1"/>
            <a:r>
              <a:rPr lang="en-US" altLang="ja-JP" sz="2000" dirty="0" smtClean="0"/>
              <a:t>II Peg</a:t>
            </a:r>
          </a:p>
          <a:p>
            <a:pPr lvl="1"/>
            <a:r>
              <a:rPr lang="en-US" altLang="ja-JP" sz="2000" dirty="0" smtClean="0"/>
              <a:t>AR Lac</a:t>
            </a:r>
          </a:p>
          <a:p>
            <a:pPr lvl="1"/>
            <a:r>
              <a:rPr lang="en-US" altLang="ja-JP" sz="2000" dirty="0" smtClean="0"/>
              <a:t>UX Ari</a:t>
            </a:r>
          </a:p>
          <a:p>
            <a:pPr lvl="1"/>
            <a:r>
              <a:rPr lang="en-US" altLang="ja-JP" sz="2000" dirty="0" smtClean="0"/>
              <a:t>HR1099</a:t>
            </a:r>
          </a:p>
          <a:p>
            <a:pPr lvl="1"/>
            <a:r>
              <a:rPr lang="en-US" altLang="ja-JP" sz="2000" dirty="0" smtClean="0"/>
              <a:t>SZ </a:t>
            </a:r>
            <a:r>
              <a:rPr lang="en-US" altLang="ja-JP" sz="2000" dirty="0" err="1" smtClean="0"/>
              <a:t>Psc</a:t>
            </a:r>
            <a:endParaRPr lang="en-US" altLang="ja-JP" sz="2000" dirty="0" smtClean="0"/>
          </a:p>
          <a:p>
            <a:pPr lvl="1"/>
            <a:r>
              <a:rPr lang="en-US" altLang="ja-JP" sz="2400" dirty="0" smtClean="0"/>
              <a:t>…</a:t>
            </a:r>
          </a:p>
          <a:p>
            <a:r>
              <a:rPr lang="en-US" altLang="ja-JP" sz="2400" dirty="0" smtClean="0"/>
              <a:t>YSO (T </a:t>
            </a:r>
            <a:r>
              <a:rPr lang="en-US" altLang="ja-JP" sz="2400" dirty="0" err="1" smtClean="0"/>
              <a:t>Tauri</a:t>
            </a:r>
            <a:r>
              <a:rPr lang="en-US" altLang="ja-JP" sz="2400" dirty="0" smtClean="0"/>
              <a:t>)</a:t>
            </a:r>
          </a:p>
          <a:p>
            <a:pPr lvl="1"/>
            <a:r>
              <a:rPr lang="en-US" altLang="ja-JP" sz="2000" dirty="0" smtClean="0"/>
              <a:t>TWA-7</a:t>
            </a:r>
          </a:p>
          <a:p>
            <a:pPr lvl="1"/>
            <a:endParaRPr lang="en-US" altLang="ja-JP" sz="2000" dirty="0" smtClean="0"/>
          </a:p>
        </p:txBody>
      </p:sp>
      <p:pic>
        <p:nvPicPr>
          <p:cNvPr id="34" name="図 33" descr="II_Peg_first_ver7_new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8474" y="1084653"/>
            <a:ext cx="3914302" cy="307174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7" name="テキスト ボックス 36"/>
          <p:cNvSpPr txBox="1"/>
          <p:nvPr/>
        </p:nvSpPr>
        <p:spPr>
          <a:xfrm>
            <a:off x="7202843" y="1596211"/>
            <a:ext cx="1941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Lx = </a:t>
            </a:r>
            <a:br>
              <a:rPr kumimoji="1" lang="en-US" altLang="ja-JP" b="1" dirty="0" smtClean="0"/>
            </a:br>
            <a:r>
              <a:rPr kumimoji="1" lang="en-US" altLang="ja-JP" b="1" dirty="0" smtClean="0"/>
              <a:t>4.8 × 10</a:t>
            </a:r>
            <a:r>
              <a:rPr kumimoji="1" lang="en-US" altLang="ja-JP" b="1" baseline="30000" dirty="0" smtClean="0"/>
              <a:t>33</a:t>
            </a:r>
            <a:r>
              <a:rPr kumimoji="1" lang="en-US" altLang="ja-JP" b="1" dirty="0" smtClean="0"/>
              <a:t>  ergs/</a:t>
            </a:r>
            <a:r>
              <a:rPr kumimoji="1" lang="en-US" altLang="ja-JP" b="1" dirty="0" err="1" smtClean="0"/>
              <a:t>s</a:t>
            </a:r>
            <a:endParaRPr kumimoji="1" lang="ja-JP" altLang="en-US" b="1" dirty="0"/>
          </a:p>
        </p:txBody>
      </p:sp>
      <p:pic>
        <p:nvPicPr>
          <p:cNvPr id="42" name="図 41" descr="TWA-7_lc_new_choise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0399" y="4156392"/>
            <a:ext cx="3406401" cy="26322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0" name="テキスト ボックス 59"/>
          <p:cNvSpPr txBox="1"/>
          <p:nvPr/>
        </p:nvSpPr>
        <p:spPr>
          <a:xfrm>
            <a:off x="2427148" y="1780877"/>
            <a:ext cx="1614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90"/>
                </a:solidFill>
                <a:latin typeface="Helvetica"/>
                <a:cs typeface="Helvetica"/>
              </a:rPr>
              <a:t>Historical brightest flares from these sources</a:t>
            </a:r>
            <a:endParaRPr kumimoji="1" lang="ja-JP" altLang="en-US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pic>
        <p:nvPicPr>
          <p:cNvPr id="62" name="図 61"/>
          <p:cNvPicPr>
            <a:picLocks noChangeAspect="1"/>
          </p:cNvPicPr>
          <p:nvPr/>
        </p:nvPicPr>
        <p:blipFill>
          <a:blip r:embed="rId4"/>
          <a:srcRect b="19835"/>
          <a:stretch>
            <a:fillRect/>
          </a:stretch>
        </p:blipFill>
        <p:spPr>
          <a:xfrm>
            <a:off x="2124439" y="4272306"/>
            <a:ext cx="3080979" cy="2391707"/>
          </a:xfrm>
          <a:prstGeom prst="rect">
            <a:avLst/>
          </a:prstGeom>
        </p:spPr>
      </p:pic>
      <p:sp>
        <p:nvSpPr>
          <p:cNvPr id="63" name="テキスト ボックス 62"/>
          <p:cNvSpPr txBox="1"/>
          <p:nvPr/>
        </p:nvSpPr>
        <p:spPr>
          <a:xfrm>
            <a:off x="7202843" y="4543778"/>
            <a:ext cx="1941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Lx = </a:t>
            </a:r>
            <a:br>
              <a:rPr kumimoji="1" lang="en-US" altLang="ja-JP" b="1" dirty="0" smtClean="0"/>
            </a:br>
            <a:r>
              <a:rPr kumimoji="1" lang="en-US" altLang="ja-JP" b="1" dirty="0" smtClean="0"/>
              <a:t>1.2 × 10</a:t>
            </a:r>
            <a:r>
              <a:rPr kumimoji="1" lang="en-US" altLang="ja-JP" b="1" baseline="30000" dirty="0" smtClean="0"/>
              <a:t>33</a:t>
            </a:r>
            <a:r>
              <a:rPr kumimoji="1" lang="en-US" altLang="ja-JP" b="1" dirty="0" smtClean="0"/>
              <a:t>  ergs/</a:t>
            </a:r>
            <a:r>
              <a:rPr kumimoji="1" lang="en-US" altLang="ja-JP" b="1" dirty="0" err="1" smtClean="0"/>
              <a:t>s</a:t>
            </a:r>
            <a:endParaRPr kumimoji="1" lang="ja-JP" altLang="en-US" b="1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84666" y="5472675"/>
            <a:ext cx="1791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P-34: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Uzawa</a:t>
            </a:r>
            <a:r>
              <a:rPr kumimoji="1" lang="en-US" altLang="ja-JP" dirty="0" smtClean="0">
                <a:solidFill>
                  <a:srgbClr val="FF0000"/>
                </a:solidFill>
              </a:rPr>
              <a:t> et </a:t>
            </a:r>
            <a:r>
              <a:rPr kumimoji="1" lang="en-US" altLang="ja-JP" dirty="0" smtClean="0">
                <a:solidFill>
                  <a:srgbClr val="FF0000"/>
                </a:solidFill>
              </a:rPr>
              <a:t>al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 O-17: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Tsuboi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1979"/>
            <a:ext cx="8229600" cy="76555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Active</a:t>
            </a:r>
            <a:r>
              <a:rPr lang="en-US" altLang="ja-JP" baseline="0" dirty="0" smtClean="0"/>
              <a:t> Stars </a:t>
            </a:r>
            <a:r>
              <a:rPr lang="en-US" altLang="ja-JP" sz="2800" baseline="0" dirty="0" smtClean="0"/>
              <a:t>(RS </a:t>
            </a:r>
            <a:r>
              <a:rPr lang="en-US" altLang="ja-JP" sz="2800" baseline="0" dirty="0" err="1" smtClean="0"/>
              <a:t>CVn</a:t>
            </a:r>
            <a:r>
              <a:rPr lang="en-US" altLang="ja-JP" sz="2800" baseline="0" dirty="0" smtClean="0"/>
              <a:t>, YSO,</a:t>
            </a:r>
            <a:r>
              <a:rPr lang="en-US" altLang="ja-JP" sz="2800" dirty="0" smtClean="0"/>
              <a:t> …</a:t>
            </a:r>
            <a:r>
              <a:rPr lang="en-US" altLang="ja-JP" sz="2800" baseline="0" dirty="0" smtClean="0"/>
              <a:t>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5831706"/>
            <a:ext cx="8229600" cy="690439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en-US" altLang="ja-JP" sz="2000" dirty="0" smtClean="0"/>
              <a:t>Scalable from solar flares with constant magnetic field</a:t>
            </a:r>
          </a:p>
        </p:txBody>
      </p:sp>
      <p:pic>
        <p:nvPicPr>
          <p:cNvPr id="40" name="図 39" descr="kTvslogEM_201011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4165" y="1353824"/>
            <a:ext cx="6009962" cy="44778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テキスト ボックス 5"/>
          <p:cNvSpPr txBox="1"/>
          <p:nvPr/>
        </p:nvSpPr>
        <p:spPr>
          <a:xfrm>
            <a:off x="7102229" y="5831706"/>
            <a:ext cx="1791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P-34: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Uzawa</a:t>
            </a:r>
            <a:r>
              <a:rPr kumimoji="1" lang="en-US" altLang="ja-JP" dirty="0" smtClean="0">
                <a:solidFill>
                  <a:srgbClr val="FF0000"/>
                </a:solidFill>
              </a:rPr>
              <a:t> et </a:t>
            </a:r>
            <a:r>
              <a:rPr kumimoji="1" lang="en-US" altLang="ja-JP" dirty="0" smtClean="0">
                <a:solidFill>
                  <a:srgbClr val="FF0000"/>
                </a:solidFill>
              </a:rPr>
              <a:t>al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 O-17: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Tsuboi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5985"/>
            <a:ext cx="8229600" cy="76555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Active</a:t>
            </a:r>
            <a:r>
              <a:rPr lang="en-US" altLang="ja-JP" baseline="0" dirty="0" smtClean="0"/>
              <a:t> Galactic Nuclei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114778" y="788446"/>
            <a:ext cx="3381022" cy="5219019"/>
          </a:xfrm>
        </p:spPr>
        <p:txBody>
          <a:bodyPr>
            <a:normAutofit/>
          </a:bodyPr>
          <a:lstStyle/>
          <a:p>
            <a:r>
              <a:rPr lang="en-US" altLang="ja-JP" sz="2400" dirty="0" err="1" smtClean="0"/>
              <a:t>Mrk</a:t>
            </a:r>
            <a:r>
              <a:rPr lang="en-US" altLang="ja-JP" sz="2400" dirty="0" smtClean="0"/>
              <a:t> 421</a:t>
            </a:r>
          </a:p>
          <a:p>
            <a:r>
              <a:rPr lang="en-US" altLang="ja-JP" sz="2400" dirty="0" smtClean="0"/>
              <a:t>3C 273, </a:t>
            </a:r>
          </a:p>
          <a:p>
            <a:r>
              <a:rPr lang="en-US" altLang="ja-JP" sz="2400" dirty="0" err="1" smtClean="0"/>
              <a:t>Cen</a:t>
            </a:r>
            <a:r>
              <a:rPr lang="en-US" altLang="ja-JP" sz="2400" dirty="0" smtClean="0"/>
              <a:t> A,</a:t>
            </a:r>
          </a:p>
          <a:p>
            <a:r>
              <a:rPr lang="en-US" altLang="ja-JP" sz="2400" dirty="0" smtClean="0"/>
              <a:t>NGC 4151</a:t>
            </a:r>
          </a:p>
          <a:p>
            <a:r>
              <a:rPr lang="en-US" altLang="ja-JP" sz="2400" dirty="0" smtClean="0"/>
              <a:t>IC 4329A</a:t>
            </a:r>
          </a:p>
          <a:p>
            <a:r>
              <a:rPr lang="en-US" altLang="ja-JP" sz="2400" dirty="0" smtClean="0"/>
              <a:t>…</a:t>
            </a:r>
          </a:p>
        </p:txBody>
      </p:sp>
      <p:sp>
        <p:nvSpPr>
          <p:cNvPr id="7" name="コンテンツ プレースホルダ 6"/>
          <p:cNvSpPr>
            <a:spLocks noGrp="1"/>
          </p:cNvSpPr>
          <p:nvPr>
            <p:ph sz="half" idx="2"/>
          </p:nvPr>
        </p:nvSpPr>
        <p:spPr>
          <a:xfrm>
            <a:off x="4648200" y="788446"/>
            <a:ext cx="4038600" cy="5219019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Monitoring </a:t>
            </a:r>
          </a:p>
          <a:p>
            <a:pPr lvl="1"/>
            <a:r>
              <a:rPr lang="en-US" altLang="ja-JP" dirty="0" smtClean="0"/>
              <a:t>Large flare events</a:t>
            </a:r>
          </a:p>
          <a:p>
            <a:pPr lvl="1"/>
            <a:r>
              <a:rPr lang="en-US" altLang="ja-JP" dirty="0" smtClean="0"/>
              <a:t>Long term variation</a:t>
            </a:r>
          </a:p>
          <a:p>
            <a:endParaRPr lang="ja-JP" altLang="en-US" sz="2400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BA0BA-7E29-6044-9B54-CE4629A7A512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9" name="図 5" descr="J1325-430_weekbin_ge4days_hires_410nodat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295940"/>
            <a:ext cx="4495800" cy="17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コンテンツ プレースホルダ 7" descr="lc_GS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7979" y="3140969"/>
            <a:ext cx="3907930" cy="3024336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807366" y="6314746"/>
            <a:ext cx="5745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P-37: </a:t>
            </a:r>
            <a:r>
              <a:rPr kumimoji="1" lang="en-US" altLang="ja-JP" dirty="0" smtClean="0">
                <a:solidFill>
                  <a:srgbClr val="FF0000"/>
                </a:solidFill>
              </a:rPr>
              <a:t>Ueno et al.,</a:t>
            </a:r>
            <a:r>
              <a:rPr kumimoji="1" lang="en-US" altLang="ja-JP" dirty="0" smtClean="0">
                <a:solidFill>
                  <a:srgbClr val="FF0000"/>
                </a:solidFill>
              </a:rPr>
              <a:t> O-36: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Isobe</a:t>
            </a:r>
            <a:r>
              <a:rPr kumimoji="1" lang="en-US" altLang="ja-JP" dirty="0" smtClean="0">
                <a:solidFill>
                  <a:srgbClr val="FF0000"/>
                </a:solidFill>
              </a:rPr>
              <a:t>, O-37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Madejski</a:t>
            </a:r>
            <a:r>
              <a:rPr kumimoji="1" lang="en-US" altLang="ja-JP" dirty="0" smtClean="0">
                <a:solidFill>
                  <a:srgbClr val="FF0000"/>
                </a:solidFill>
              </a:rPr>
              <a:t>, O-38 Wagner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D6BEC3-BA40-9349-9F5B-F53F2BD77762}" type="slidenum">
              <a:rPr lang="en-US" altLang="ja-JP"/>
              <a:pPr/>
              <a:t>24</a:t>
            </a:fld>
            <a:endParaRPr lang="en-US" altLang="ja-JP"/>
          </a:p>
        </p:txBody>
      </p:sp>
      <p:pic>
        <p:nvPicPr>
          <p:cNvPr id="21507" name="コンテンツ プレースホルダ 5" descr="lightcurve_HRall2_flare1.gif"/>
          <p:cNvPicPr>
            <a:picLocks noChangeAspect="1"/>
          </p:cNvPicPr>
          <p:nvPr/>
        </p:nvPicPr>
        <p:blipFill>
          <a:blip r:embed="rId3"/>
          <a:srcRect t="5871"/>
          <a:stretch>
            <a:fillRect/>
          </a:stretch>
        </p:blipFill>
        <p:spPr bwMode="auto">
          <a:xfrm>
            <a:off x="142144" y="2393355"/>
            <a:ext cx="2738803" cy="406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コンテンツ プレースホルダ 6" descr="lightcurve_HRall2_flare2.gif"/>
          <p:cNvPicPr>
            <a:picLocks noChangeAspect="1"/>
          </p:cNvPicPr>
          <p:nvPr/>
        </p:nvPicPr>
        <p:blipFill>
          <a:blip r:embed="rId4"/>
          <a:srcRect t="5402"/>
          <a:stretch>
            <a:fillRect/>
          </a:stretch>
        </p:blipFill>
        <p:spPr bwMode="auto">
          <a:xfrm>
            <a:off x="2863363" y="2393358"/>
            <a:ext cx="4799135" cy="4104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テキスト ボックス 8"/>
          <p:cNvSpPr txBox="1">
            <a:spLocks noChangeArrowheads="1"/>
          </p:cNvSpPr>
          <p:nvPr/>
        </p:nvSpPr>
        <p:spPr bwMode="auto">
          <a:xfrm>
            <a:off x="7756281" y="3870326"/>
            <a:ext cx="10075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 i="1" dirty="0">
                <a:latin typeface="Constantia" charset="0"/>
                <a:ea typeface="HG明朝E" pitchFamily="17" charset="-128"/>
                <a:cs typeface="HG明朝E" pitchFamily="17" charset="-128"/>
              </a:rPr>
              <a:t>F</a:t>
            </a:r>
            <a:r>
              <a:rPr lang="en-US" altLang="ja-JP" sz="2000" b="1" baseline="-10000" dirty="0">
                <a:latin typeface="Constantia" charset="0"/>
                <a:ea typeface="HG明朝E" pitchFamily="17" charset="-128"/>
                <a:cs typeface="HG明朝E" pitchFamily="17" charset="-128"/>
              </a:rPr>
              <a:t>4-10 keV</a:t>
            </a:r>
          </a:p>
          <a:p>
            <a:r>
              <a:rPr lang="en-US" altLang="ja-JP" sz="2000" b="1" i="1" dirty="0" smtClean="0">
                <a:latin typeface="Constantia" charset="0"/>
                <a:ea typeface="HG明朝E" pitchFamily="17" charset="-128"/>
                <a:cs typeface="HG明朝E" pitchFamily="17" charset="-128"/>
              </a:rPr>
              <a:t>F</a:t>
            </a:r>
            <a:r>
              <a:rPr lang="en-US" altLang="ja-JP" sz="2000" b="1" baseline="-10000" dirty="0" smtClean="0">
                <a:latin typeface="Constantia" charset="0"/>
                <a:ea typeface="HG明朝E" pitchFamily="17" charset="-128"/>
                <a:cs typeface="HG明朝E" pitchFamily="17" charset="-128"/>
              </a:rPr>
              <a:t>2-</a:t>
            </a:r>
            <a:r>
              <a:rPr lang="en-US" altLang="ja-JP" sz="2000" b="1" baseline="-10000" dirty="0">
                <a:latin typeface="Constantia" charset="0"/>
                <a:ea typeface="HG明朝E" pitchFamily="17" charset="-128"/>
                <a:cs typeface="HG明朝E" pitchFamily="17" charset="-128"/>
              </a:rPr>
              <a:t>4 keV</a:t>
            </a:r>
          </a:p>
        </p:txBody>
      </p:sp>
      <p:sp>
        <p:nvSpPr>
          <p:cNvPr id="21510" name="テキスト ボックス 11"/>
          <p:cNvSpPr txBox="1">
            <a:spLocks noChangeArrowheads="1"/>
          </p:cNvSpPr>
          <p:nvPr/>
        </p:nvSpPr>
        <p:spPr bwMode="auto">
          <a:xfrm>
            <a:off x="7679308" y="5275263"/>
            <a:ext cx="10716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 i="1" dirty="0">
                <a:latin typeface="Constantia" charset="0"/>
                <a:ea typeface="HG明朝E" pitchFamily="17" charset="-128"/>
                <a:cs typeface="HG明朝E" pitchFamily="17" charset="-128"/>
              </a:rPr>
              <a:t>F</a:t>
            </a:r>
            <a:r>
              <a:rPr lang="en-US" altLang="ja-JP" sz="2000" b="1" baseline="-10000" dirty="0">
                <a:latin typeface="Constantia" charset="0"/>
                <a:ea typeface="HG明朝E" pitchFamily="17" charset="-128"/>
                <a:cs typeface="HG明朝E" pitchFamily="17" charset="-128"/>
              </a:rPr>
              <a:t>15-50 keV</a:t>
            </a:r>
          </a:p>
          <a:p>
            <a:r>
              <a:rPr lang="en-US" altLang="ja-JP" sz="2000" b="1" i="1" dirty="0" smtClean="0">
                <a:latin typeface="Constantia" charset="0"/>
                <a:ea typeface="HG明朝E" pitchFamily="17" charset="-128"/>
                <a:cs typeface="HG明朝E" pitchFamily="17" charset="-128"/>
              </a:rPr>
              <a:t>F</a:t>
            </a:r>
            <a:r>
              <a:rPr lang="en-US" altLang="ja-JP" sz="2000" b="1" baseline="-10000" dirty="0" smtClean="0">
                <a:latin typeface="Constantia" charset="0"/>
                <a:ea typeface="HG明朝E" pitchFamily="17" charset="-128"/>
                <a:cs typeface="HG明朝E" pitchFamily="17" charset="-128"/>
              </a:rPr>
              <a:t>2-</a:t>
            </a:r>
            <a:r>
              <a:rPr lang="en-US" altLang="ja-JP" sz="2000" b="1" baseline="-10000" dirty="0">
                <a:latin typeface="Constantia" charset="0"/>
                <a:ea typeface="HG明朝E" pitchFamily="17" charset="-128"/>
                <a:cs typeface="HG明朝E" pitchFamily="17" charset="-128"/>
              </a:rPr>
              <a:t>4 keV</a:t>
            </a:r>
          </a:p>
        </p:txBody>
      </p:sp>
      <p:sp>
        <p:nvSpPr>
          <p:cNvPr id="21511" name="テキスト ボックス 7"/>
          <p:cNvSpPr txBox="1">
            <a:spLocks noChangeArrowheads="1"/>
          </p:cNvSpPr>
          <p:nvPr/>
        </p:nvSpPr>
        <p:spPr bwMode="auto">
          <a:xfrm>
            <a:off x="7797018" y="2586041"/>
            <a:ext cx="10182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>
                <a:latin typeface="Constantia" charset="0"/>
                <a:ea typeface="HG明朝E" pitchFamily="17" charset="-128"/>
                <a:cs typeface="HG明朝E" pitchFamily="17" charset="-128"/>
              </a:rPr>
              <a:t>MAXI</a:t>
            </a:r>
            <a:endParaRPr lang="en-US" altLang="ja-JP" sz="1600" b="1" dirty="0" smtClean="0">
              <a:latin typeface="Constantia" charset="0"/>
              <a:ea typeface="HG明朝E" pitchFamily="17" charset="-128"/>
              <a:cs typeface="HG明朝E" pitchFamily="17" charset="-128"/>
            </a:endParaRPr>
          </a:p>
          <a:p>
            <a:r>
              <a:rPr lang="en-US" altLang="ja-JP" sz="1600" b="1" dirty="0" smtClean="0">
                <a:latin typeface="Constantia" charset="0"/>
                <a:ea typeface="HG明朝E" pitchFamily="17" charset="-128"/>
                <a:cs typeface="HG明朝E" pitchFamily="17" charset="-128"/>
              </a:rPr>
              <a:t>2 </a:t>
            </a:r>
            <a:r>
              <a:rPr lang="en-US" altLang="ja-JP" sz="1600" b="1" dirty="0">
                <a:latin typeface="Constantia" charset="0"/>
                <a:ea typeface="HG明朝E" pitchFamily="17" charset="-128"/>
                <a:cs typeface="HG明朝E" pitchFamily="17" charset="-128"/>
              </a:rPr>
              <a:t>– 4 keV</a:t>
            </a:r>
          </a:p>
          <a:p>
            <a:r>
              <a:rPr lang="en-US" altLang="ja-JP" sz="1600" b="1" dirty="0">
                <a:latin typeface="Constantia" charset="0"/>
                <a:ea typeface="HG明朝E" pitchFamily="17" charset="-128"/>
                <a:cs typeface="HG明朝E" pitchFamily="17" charset="-128"/>
              </a:rPr>
              <a:t>(6 hour)</a:t>
            </a:r>
            <a:endParaRPr lang="ja-JP" altLang="en-US" sz="1600" b="1" dirty="0">
              <a:latin typeface="Constantia" charset="0"/>
              <a:ea typeface="HG明朝E" pitchFamily="17" charset="-128"/>
              <a:cs typeface="HG明朝E" pitchFamily="17" charset="-128"/>
            </a:endParaRPr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7822224" y="4249738"/>
            <a:ext cx="90414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000000">
                <a:alpha val="74998"/>
              </a:srgbClr>
            </a:prst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>
            <a:off x="7763608" y="5667375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000000">
                <a:alpha val="74998"/>
              </a:srgbClr>
            </a:prst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>
            <a:off x="1557704" y="2589216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rgbClr val="000000">
                <a:alpha val="74998"/>
              </a:srgbClr>
            </a:prst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>
            <a:off x="4517781" y="2201866"/>
            <a:ext cx="0" cy="219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rgbClr val="000000">
                <a:alpha val="74998"/>
              </a:srgbClr>
            </a:prst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41473" y="1839913"/>
            <a:ext cx="147417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defTabSz="971550">
              <a:spcBef>
                <a:spcPct val="50000"/>
              </a:spcBef>
              <a:defRPr/>
            </a:pPr>
            <a:r>
              <a:rPr lang="en-US" altLang="ja-JP" sz="1600" b="1" dirty="0">
                <a:latin typeface="Arial" pitchFamily="34" charset="0"/>
                <a:ea typeface="ＭＳ Ｐゴシック" pitchFamily="50" charset="-128"/>
                <a:cs typeface="+mn-cs"/>
              </a:rPr>
              <a:t>Jan. 1, 2010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3745523" y="1843088"/>
            <a:ext cx="1699846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defTabSz="971550">
              <a:spcBef>
                <a:spcPct val="50000"/>
              </a:spcBef>
              <a:defRPr/>
            </a:pPr>
            <a:r>
              <a:rPr lang="en-US" altLang="ja-JP" sz="1600" b="1" dirty="0">
                <a:latin typeface="Arial" pitchFamily="34" charset="0"/>
                <a:ea typeface="ＭＳ Ｐゴシック" pitchFamily="50" charset="-128"/>
                <a:cs typeface="+mn-cs"/>
              </a:rPr>
              <a:t>Feb. 16, 2010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2067659" y="193675"/>
            <a:ext cx="58849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defTabSz="971550">
              <a:spcBef>
                <a:spcPct val="50000"/>
              </a:spcBef>
              <a:defRPr/>
            </a:pPr>
            <a:r>
              <a:rPr lang="en-US" altLang="ja-JP" sz="4000" dirty="0">
                <a:latin typeface="Arial" pitchFamily="34" charset="0"/>
                <a:ea typeface="ＭＳ Ｐゴシック" pitchFamily="50" charset="-128"/>
                <a:cs typeface="+mn-cs"/>
              </a:rPr>
              <a:t>Two Flares from Mrk421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1626266" y="1821813"/>
            <a:ext cx="18002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defTabSz="971550">
              <a:spcBef>
                <a:spcPct val="50000"/>
              </a:spcBef>
              <a:defRPr/>
            </a:pPr>
            <a:r>
              <a:rPr lang="en-US" altLang="ja-JP" sz="2000" dirty="0" smtClean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~120 </a:t>
            </a:r>
            <a:r>
              <a:rPr lang="en-US" altLang="ja-JP" sz="2000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mCrab.</a:t>
            </a:r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 flipH="1">
            <a:off x="5087815" y="2638428"/>
            <a:ext cx="13189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rgbClr val="000000">
                <a:alpha val="74998"/>
              </a:srgbClr>
            </a:prst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48" name="Line 24"/>
          <p:cNvSpPr>
            <a:spLocks noChangeShapeType="1"/>
          </p:cNvSpPr>
          <p:nvPr/>
        </p:nvSpPr>
        <p:spPr bwMode="auto">
          <a:xfrm>
            <a:off x="6293827" y="2860678"/>
            <a:ext cx="0" cy="195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rgbClr val="000000">
                <a:alpha val="74998"/>
              </a:srgbClr>
            </a:prst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49" name="Line 25"/>
          <p:cNvSpPr>
            <a:spLocks noChangeShapeType="1"/>
          </p:cNvSpPr>
          <p:nvPr/>
        </p:nvSpPr>
        <p:spPr bwMode="auto">
          <a:xfrm>
            <a:off x="5666643" y="2795588"/>
            <a:ext cx="0" cy="182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rgbClr val="000000">
                <a:alpha val="74998"/>
              </a:srgbClr>
            </a:prst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5373819" y="1778837"/>
            <a:ext cx="18002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defTabSz="971550">
              <a:spcBef>
                <a:spcPct val="50000"/>
              </a:spcBef>
              <a:defRPr/>
            </a:pPr>
            <a:r>
              <a:rPr lang="en-US" altLang="ja-JP" sz="2000" dirty="0" smtClean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~</a:t>
            </a:r>
            <a:r>
              <a:rPr lang="en-US" altLang="ja-JP" sz="2000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164 mCrab.</a:t>
            </a:r>
          </a:p>
        </p:txBody>
      </p:sp>
      <p:grpSp>
        <p:nvGrpSpPr>
          <p:cNvPr id="2" name="図形グループ 23"/>
          <p:cNvGrpSpPr/>
          <p:nvPr/>
        </p:nvGrpSpPr>
        <p:grpSpPr>
          <a:xfrm>
            <a:off x="4462635" y="2130015"/>
            <a:ext cx="2209800" cy="562358"/>
            <a:chOff x="4834521" y="2130015"/>
            <a:chExt cx="2393950" cy="562358"/>
          </a:xfrm>
        </p:grpSpPr>
        <p:sp>
          <p:nvSpPr>
            <p:cNvPr id="22" name="二等辺三角形 21"/>
            <p:cNvSpPr/>
            <p:nvPr/>
          </p:nvSpPr>
          <p:spPr>
            <a:xfrm flipV="1">
              <a:off x="4961776" y="2417777"/>
              <a:ext cx="166754" cy="274596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23" name="TextBox 7"/>
            <p:cNvSpPr txBox="1"/>
            <p:nvPr/>
          </p:nvSpPr>
          <p:spPr>
            <a:xfrm>
              <a:off x="4834521" y="2130015"/>
              <a:ext cx="2393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800" b="1" dirty="0" smtClean="0">
                  <a:solidFill>
                    <a:srgbClr val="0000FF"/>
                  </a:solidFill>
                  <a:latin typeface="+mj-lt"/>
                </a:rPr>
                <a:t>VERITAS </a:t>
              </a:r>
              <a:r>
                <a:rPr kumimoji="1" lang="en-US" altLang="ja-JP" sz="1800" b="1" dirty="0" err="1" smtClean="0">
                  <a:solidFill>
                    <a:srgbClr val="0000FF"/>
                  </a:solidFill>
                  <a:latin typeface="+mj-lt"/>
                </a:rPr>
                <a:t>ATel</a:t>
              </a:r>
              <a:r>
                <a:rPr kumimoji="1" lang="en-US" altLang="ja-JP" sz="1800" b="1" dirty="0" smtClean="0">
                  <a:solidFill>
                    <a:srgbClr val="0000FF"/>
                  </a:solidFill>
                  <a:latin typeface="+mj-lt"/>
                </a:rPr>
                <a:t> #2443</a:t>
              </a:r>
              <a:endParaRPr kumimoji="1" lang="ja-JP" altLang="en-US" sz="1800" b="1" dirty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25" name="テキスト ボックス 24"/>
          <p:cNvSpPr txBox="1"/>
          <p:nvPr/>
        </p:nvSpPr>
        <p:spPr bwMode="auto">
          <a:xfrm>
            <a:off x="6765777" y="6550226"/>
            <a:ext cx="18335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kumimoji="1" lang="en-US" altLang="ja-JP" sz="1400" dirty="0" err="1" smtClean="0"/>
              <a:t>Isobe</a:t>
            </a:r>
            <a:r>
              <a:rPr kumimoji="1" lang="en-US" altLang="ja-JP" sz="1400" dirty="0" smtClean="0"/>
              <a:t> et al. 2010,  PASJ</a:t>
            </a:r>
            <a:endParaRPr kumimoji="1" lang="ja-JP" altLang="en-US" sz="1400" dirty="0" err="1"/>
          </a:p>
        </p:txBody>
      </p:sp>
      <p:cxnSp>
        <p:nvCxnSpPr>
          <p:cNvPr id="26" name="直線矢印コネクタ 25"/>
          <p:cNvCxnSpPr/>
          <p:nvPr/>
        </p:nvCxnSpPr>
        <p:spPr bwMode="auto">
          <a:xfrm rot="16200000" flipH="1">
            <a:off x="4205420" y="2937108"/>
            <a:ext cx="808098" cy="18651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00FF">
                <a:alpha val="25000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4" name="直線矢印コネクタ 33"/>
          <p:cNvCxnSpPr/>
          <p:nvPr/>
        </p:nvCxnSpPr>
        <p:spPr bwMode="auto">
          <a:xfrm rot="5400000" flipH="1" flipV="1">
            <a:off x="4466288" y="5530119"/>
            <a:ext cx="432906" cy="25312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>
                <a:alpha val="25000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6" name="直線矢印コネクタ 35"/>
          <p:cNvCxnSpPr/>
          <p:nvPr/>
        </p:nvCxnSpPr>
        <p:spPr bwMode="auto">
          <a:xfrm>
            <a:off x="4590283" y="2735426"/>
            <a:ext cx="1905068" cy="75037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00FF">
                <a:alpha val="25000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7" name="直線矢印コネクタ 36"/>
          <p:cNvCxnSpPr/>
          <p:nvPr/>
        </p:nvCxnSpPr>
        <p:spPr bwMode="auto">
          <a:xfrm flipV="1">
            <a:off x="4563638" y="4063018"/>
            <a:ext cx="1998324" cy="18759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>
                <a:alpha val="25000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8" name="直線矢印コネクタ 37"/>
          <p:cNvCxnSpPr/>
          <p:nvPr/>
        </p:nvCxnSpPr>
        <p:spPr bwMode="auto">
          <a:xfrm flipV="1">
            <a:off x="4624382" y="5289588"/>
            <a:ext cx="1870970" cy="54202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>
                <a:alpha val="25000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3" name="図形グループ 44"/>
          <p:cNvGrpSpPr/>
          <p:nvPr/>
        </p:nvGrpSpPr>
        <p:grpSpPr>
          <a:xfrm>
            <a:off x="2630800" y="2099250"/>
            <a:ext cx="2209800" cy="562358"/>
            <a:chOff x="4834521" y="2130015"/>
            <a:chExt cx="2393950" cy="562358"/>
          </a:xfrm>
        </p:grpSpPr>
        <p:sp>
          <p:nvSpPr>
            <p:cNvPr id="46" name="二等辺三角形 45"/>
            <p:cNvSpPr/>
            <p:nvPr/>
          </p:nvSpPr>
          <p:spPr>
            <a:xfrm flipV="1">
              <a:off x="4961776" y="2417777"/>
              <a:ext cx="166754" cy="274596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47" name="TextBox 7"/>
            <p:cNvSpPr txBox="1"/>
            <p:nvPr/>
          </p:nvSpPr>
          <p:spPr>
            <a:xfrm>
              <a:off x="4834521" y="2130015"/>
              <a:ext cx="2393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1800" b="1" smtClean="0">
                  <a:solidFill>
                    <a:srgbClr val="0000FF"/>
                  </a:solidFill>
                  <a:latin typeface="+mj-lt"/>
                </a:rPr>
                <a:t>MAGIC flare</a:t>
              </a:r>
              <a:endParaRPr kumimoji="1" lang="ja-JP" altLang="en-US" sz="1800" b="1" dirty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807366" y="6314746"/>
            <a:ext cx="408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O-36: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Isobe</a:t>
            </a:r>
            <a:r>
              <a:rPr kumimoji="1" lang="en-US" altLang="ja-JP" dirty="0" smtClean="0">
                <a:solidFill>
                  <a:srgbClr val="FF0000"/>
                </a:solidFill>
              </a:rPr>
              <a:t>, O-37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Madejski</a:t>
            </a:r>
            <a:r>
              <a:rPr kumimoji="1" lang="en-US" altLang="ja-JP" dirty="0" smtClean="0">
                <a:solidFill>
                  <a:srgbClr val="FF0000"/>
                </a:solidFill>
              </a:rPr>
              <a:t>, O-38 Wagner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/>
          <p:cNvSpPr>
            <a:spLocks noGrp="1" noChangeArrowheads="1"/>
          </p:cNvSpPr>
          <p:nvPr>
            <p:ph type="title"/>
          </p:nvPr>
        </p:nvSpPr>
        <p:spPr>
          <a:xfrm>
            <a:off x="307975" y="729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sz="4000" dirty="0" smtClean="0"/>
              <a:t>Gamma-ray bursts </a:t>
            </a:r>
            <a:br>
              <a:rPr lang="en-US" altLang="ja-JP" sz="4000" dirty="0" smtClean="0"/>
            </a:br>
            <a:r>
              <a:rPr lang="en-US" altLang="ja-JP" sz="4000" dirty="0" smtClean="0"/>
              <a:t>and X-ray flashes</a:t>
            </a:r>
            <a:endParaRPr lang="en-US" altLang="ja-JP" sz="4000" dirty="0"/>
          </a:p>
        </p:txBody>
      </p:sp>
      <p:grpSp>
        <p:nvGrpSpPr>
          <p:cNvPr id="2" name="Group 218"/>
          <p:cNvGrpSpPr>
            <a:grpSpLocks/>
          </p:cNvGrpSpPr>
          <p:nvPr/>
        </p:nvGrpSpPr>
        <p:grpSpPr bwMode="auto">
          <a:xfrm>
            <a:off x="34925" y="1268413"/>
            <a:ext cx="8740775" cy="3908425"/>
            <a:chOff x="22" y="953"/>
            <a:chExt cx="5506" cy="2462"/>
          </a:xfrm>
        </p:grpSpPr>
        <p:sp>
          <p:nvSpPr>
            <p:cNvPr id="136326" name="Text Box 134"/>
            <p:cNvSpPr txBox="1">
              <a:spLocks noChangeArrowheads="1"/>
            </p:cNvSpPr>
            <p:nvPr/>
          </p:nvSpPr>
          <p:spPr bwMode="auto">
            <a:xfrm>
              <a:off x="2264" y="1833"/>
              <a:ext cx="616" cy="32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800"/>
                <a:t>2009</a:t>
              </a:r>
            </a:p>
          </p:txBody>
        </p:sp>
        <p:sp>
          <p:nvSpPr>
            <p:cNvPr id="136327" name="Text Box 135"/>
            <p:cNvSpPr txBox="1">
              <a:spLocks noChangeArrowheads="1"/>
            </p:cNvSpPr>
            <p:nvPr/>
          </p:nvSpPr>
          <p:spPr bwMode="auto">
            <a:xfrm>
              <a:off x="64" y="2287"/>
              <a:ext cx="616" cy="32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800"/>
                <a:t>2010</a:t>
              </a:r>
            </a:p>
          </p:txBody>
        </p:sp>
        <p:sp>
          <p:nvSpPr>
            <p:cNvPr id="136351" name="Text Box 159"/>
            <p:cNvSpPr txBox="1">
              <a:spLocks noChangeArrowheads="1"/>
            </p:cNvSpPr>
            <p:nvPr/>
          </p:nvSpPr>
          <p:spPr bwMode="auto">
            <a:xfrm>
              <a:off x="204" y="1107"/>
              <a:ext cx="225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800" dirty="0">
                  <a:solidFill>
                    <a:srgbClr val="FF0000"/>
                  </a:solidFill>
                </a:rPr>
                <a:t>16 events in 16 months</a:t>
              </a:r>
            </a:p>
          </p:txBody>
        </p:sp>
        <p:sp>
          <p:nvSpPr>
            <p:cNvPr id="136353" name="Freeform 161"/>
            <p:cNvSpPr>
              <a:spLocks/>
            </p:cNvSpPr>
            <p:nvPr/>
          </p:nvSpPr>
          <p:spPr bwMode="auto">
            <a:xfrm>
              <a:off x="62" y="2149"/>
              <a:ext cx="5466" cy="465"/>
            </a:xfrm>
            <a:custGeom>
              <a:avLst/>
              <a:gdLst/>
              <a:ahLst/>
              <a:cxnLst>
                <a:cxn ang="0">
                  <a:pos x="3360" y="9"/>
                </a:cxn>
                <a:cxn ang="0">
                  <a:pos x="5449" y="0"/>
                </a:cxn>
                <a:cxn ang="0">
                  <a:pos x="0" y="465"/>
                </a:cxn>
                <a:cxn ang="0">
                  <a:pos x="5466" y="447"/>
                </a:cxn>
              </a:cxnLst>
              <a:rect l="0" t="0" r="r" b="b"/>
              <a:pathLst>
                <a:path w="5466" h="465">
                  <a:moveTo>
                    <a:pt x="3360" y="9"/>
                  </a:moveTo>
                  <a:lnTo>
                    <a:pt x="5449" y="0"/>
                  </a:lnTo>
                  <a:lnTo>
                    <a:pt x="0" y="465"/>
                  </a:lnTo>
                  <a:lnTo>
                    <a:pt x="5466" y="447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 w="med" len="med"/>
              <a:tailEnd type="arrow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354" name="Text Box 162"/>
            <p:cNvSpPr txBox="1">
              <a:spLocks noChangeArrowheads="1"/>
            </p:cNvSpPr>
            <p:nvPr/>
          </p:nvSpPr>
          <p:spPr bwMode="auto">
            <a:xfrm rot="2700000">
              <a:off x="2482" y="1539"/>
              <a:ext cx="12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400"/>
                <a:t>GRB 090831</a:t>
              </a:r>
            </a:p>
          </p:txBody>
        </p:sp>
        <p:sp>
          <p:nvSpPr>
            <p:cNvPr id="136359" name="Line 167"/>
            <p:cNvSpPr>
              <a:spLocks noChangeShapeType="1"/>
            </p:cNvSpPr>
            <p:nvPr/>
          </p:nvSpPr>
          <p:spPr bwMode="auto">
            <a:xfrm rot="13500000" flipH="1">
              <a:off x="3497" y="2070"/>
              <a:ext cx="1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356" name="Text Box 164"/>
            <p:cNvSpPr txBox="1">
              <a:spLocks noChangeArrowheads="1"/>
            </p:cNvSpPr>
            <p:nvPr/>
          </p:nvSpPr>
          <p:spPr bwMode="auto">
            <a:xfrm rot="2700000">
              <a:off x="2881" y="1450"/>
              <a:ext cx="124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400"/>
                <a:t>GRB 09026B</a:t>
              </a:r>
            </a:p>
          </p:txBody>
        </p:sp>
        <p:sp>
          <p:nvSpPr>
            <p:cNvPr id="136364" name="Text Box 172"/>
            <p:cNvSpPr txBox="1">
              <a:spLocks noChangeArrowheads="1"/>
            </p:cNvSpPr>
            <p:nvPr/>
          </p:nvSpPr>
          <p:spPr bwMode="auto">
            <a:xfrm rot="2700000">
              <a:off x="3173" y="1458"/>
              <a:ext cx="12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400"/>
                <a:t>GRB 091012</a:t>
              </a:r>
            </a:p>
          </p:txBody>
        </p:sp>
        <p:sp>
          <p:nvSpPr>
            <p:cNvPr id="136367" name="Text Box 175"/>
            <p:cNvSpPr txBox="1">
              <a:spLocks noChangeArrowheads="1"/>
            </p:cNvSpPr>
            <p:nvPr/>
          </p:nvSpPr>
          <p:spPr bwMode="auto">
            <a:xfrm rot="2700000">
              <a:off x="3722" y="1458"/>
              <a:ext cx="12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400"/>
                <a:t>GRB 091120</a:t>
              </a:r>
            </a:p>
          </p:txBody>
        </p:sp>
        <p:sp>
          <p:nvSpPr>
            <p:cNvPr id="136370" name="Text Box 178"/>
            <p:cNvSpPr txBox="1">
              <a:spLocks noChangeArrowheads="1"/>
            </p:cNvSpPr>
            <p:nvPr/>
          </p:nvSpPr>
          <p:spPr bwMode="auto">
            <a:xfrm rot="2700000">
              <a:off x="4351" y="1624"/>
              <a:ext cx="75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400"/>
                <a:t>091201</a:t>
              </a:r>
            </a:p>
          </p:txBody>
        </p:sp>
        <p:sp>
          <p:nvSpPr>
            <p:cNvPr id="136373" name="Text Box 181"/>
            <p:cNvSpPr txBox="1">
              <a:spLocks noChangeArrowheads="1"/>
            </p:cNvSpPr>
            <p:nvPr/>
          </p:nvSpPr>
          <p:spPr bwMode="auto">
            <a:xfrm rot="2700000">
              <a:off x="4405" y="1423"/>
              <a:ext cx="12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400"/>
                <a:t>GRB 091230</a:t>
              </a:r>
            </a:p>
          </p:txBody>
        </p:sp>
        <p:sp>
          <p:nvSpPr>
            <p:cNvPr id="136375" name="Line 183"/>
            <p:cNvSpPr>
              <a:spLocks noChangeShapeType="1"/>
            </p:cNvSpPr>
            <p:nvPr/>
          </p:nvSpPr>
          <p:spPr bwMode="auto">
            <a:xfrm rot="13500000" flipH="1">
              <a:off x="3924" y="2070"/>
              <a:ext cx="1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376" name="Line 184"/>
            <p:cNvSpPr>
              <a:spLocks noChangeShapeType="1"/>
            </p:cNvSpPr>
            <p:nvPr/>
          </p:nvSpPr>
          <p:spPr bwMode="auto">
            <a:xfrm rot="13500000" flipH="1">
              <a:off x="4159" y="2070"/>
              <a:ext cx="1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377" name="Line 185"/>
            <p:cNvSpPr>
              <a:spLocks noChangeShapeType="1"/>
            </p:cNvSpPr>
            <p:nvPr/>
          </p:nvSpPr>
          <p:spPr bwMode="auto">
            <a:xfrm rot="13500000" flipH="1">
              <a:off x="4768" y="2070"/>
              <a:ext cx="1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378" name="Line 186"/>
            <p:cNvSpPr>
              <a:spLocks noChangeShapeType="1"/>
            </p:cNvSpPr>
            <p:nvPr/>
          </p:nvSpPr>
          <p:spPr bwMode="auto">
            <a:xfrm rot="13500000" flipH="1">
              <a:off x="4904" y="2070"/>
              <a:ext cx="1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379" name="Line 187"/>
            <p:cNvSpPr>
              <a:spLocks noChangeShapeType="1"/>
            </p:cNvSpPr>
            <p:nvPr/>
          </p:nvSpPr>
          <p:spPr bwMode="auto">
            <a:xfrm rot="13500000" flipH="1">
              <a:off x="5312" y="2070"/>
              <a:ext cx="1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380" name="Text Box 188"/>
            <p:cNvSpPr txBox="1">
              <a:spLocks noChangeArrowheads="1"/>
            </p:cNvSpPr>
            <p:nvPr/>
          </p:nvSpPr>
          <p:spPr bwMode="auto">
            <a:xfrm rot="2700000">
              <a:off x="2573" y="1652"/>
              <a:ext cx="81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b="1" dirty="0">
                  <a:solidFill>
                    <a:srgbClr val="0000FF"/>
                  </a:solidFill>
                </a:rPr>
                <a:t>* Fermi / IPN</a:t>
              </a:r>
            </a:p>
          </p:txBody>
        </p:sp>
        <p:sp>
          <p:nvSpPr>
            <p:cNvPr id="136381" name="Text Box 189"/>
            <p:cNvSpPr txBox="1">
              <a:spLocks noChangeArrowheads="1"/>
            </p:cNvSpPr>
            <p:nvPr/>
          </p:nvSpPr>
          <p:spPr bwMode="auto">
            <a:xfrm rot="2700000">
              <a:off x="2926" y="1557"/>
              <a:ext cx="89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b="1">
                  <a:solidFill>
                    <a:srgbClr val="0000FF"/>
                  </a:solidFill>
                </a:rPr>
                <a:t>* Swift / Fermi</a:t>
              </a:r>
            </a:p>
          </p:txBody>
        </p:sp>
        <p:sp>
          <p:nvSpPr>
            <p:cNvPr id="136382" name="Text Box 190"/>
            <p:cNvSpPr txBox="1">
              <a:spLocks noChangeArrowheads="1"/>
            </p:cNvSpPr>
            <p:nvPr/>
          </p:nvSpPr>
          <p:spPr bwMode="auto">
            <a:xfrm rot="2700000">
              <a:off x="4079" y="1699"/>
              <a:ext cx="52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b="1">
                  <a:solidFill>
                    <a:srgbClr val="0000FF"/>
                  </a:solidFill>
                </a:rPr>
                <a:t>* Fermi</a:t>
              </a:r>
            </a:p>
          </p:txBody>
        </p:sp>
        <p:sp>
          <p:nvSpPr>
            <p:cNvPr id="136383" name="Text Box 191"/>
            <p:cNvSpPr txBox="1">
              <a:spLocks noChangeArrowheads="1"/>
            </p:cNvSpPr>
            <p:nvPr/>
          </p:nvSpPr>
          <p:spPr bwMode="auto">
            <a:xfrm rot="2700000">
              <a:off x="4659" y="1660"/>
              <a:ext cx="74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b="1">
                  <a:solidFill>
                    <a:srgbClr val="0000FF"/>
                  </a:solidFill>
                </a:rPr>
                <a:t>* INTEGRAL</a:t>
              </a:r>
            </a:p>
          </p:txBody>
        </p:sp>
        <p:sp>
          <p:nvSpPr>
            <p:cNvPr id="136384" name="Text Box 192"/>
            <p:cNvSpPr txBox="1">
              <a:spLocks noChangeArrowheads="1"/>
            </p:cNvSpPr>
            <p:nvPr/>
          </p:nvSpPr>
          <p:spPr bwMode="auto">
            <a:xfrm rot="-2580658">
              <a:off x="22" y="3058"/>
              <a:ext cx="13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400"/>
                <a:t>XRF 100315A</a:t>
              </a:r>
            </a:p>
          </p:txBody>
        </p:sp>
        <p:sp>
          <p:nvSpPr>
            <p:cNvPr id="136385" name="Line 193"/>
            <p:cNvSpPr>
              <a:spLocks noChangeShapeType="1"/>
            </p:cNvSpPr>
            <p:nvPr/>
          </p:nvSpPr>
          <p:spPr bwMode="auto">
            <a:xfrm rot="8214577" flipH="1">
              <a:off x="1108" y="2695"/>
              <a:ext cx="1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386" name="Line 194"/>
            <p:cNvSpPr>
              <a:spLocks noChangeShapeType="1"/>
            </p:cNvSpPr>
            <p:nvPr/>
          </p:nvSpPr>
          <p:spPr bwMode="auto">
            <a:xfrm rot="8214577" flipH="1">
              <a:off x="1335" y="2695"/>
              <a:ext cx="1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388" name="Text Box 196"/>
            <p:cNvSpPr txBox="1">
              <a:spLocks noChangeArrowheads="1"/>
            </p:cNvSpPr>
            <p:nvPr/>
          </p:nvSpPr>
          <p:spPr bwMode="auto">
            <a:xfrm rot="-2580682">
              <a:off x="761" y="2865"/>
              <a:ext cx="75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400"/>
                <a:t>100327</a:t>
              </a:r>
            </a:p>
          </p:txBody>
        </p:sp>
        <p:sp>
          <p:nvSpPr>
            <p:cNvPr id="136389" name="Line 197"/>
            <p:cNvSpPr>
              <a:spLocks noChangeShapeType="1"/>
            </p:cNvSpPr>
            <p:nvPr/>
          </p:nvSpPr>
          <p:spPr bwMode="auto">
            <a:xfrm rot="8214577" flipH="1">
              <a:off x="1607" y="2695"/>
              <a:ext cx="1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390" name="Text Box 198"/>
            <p:cNvSpPr txBox="1">
              <a:spLocks noChangeArrowheads="1"/>
            </p:cNvSpPr>
            <p:nvPr/>
          </p:nvSpPr>
          <p:spPr bwMode="auto">
            <a:xfrm rot="-2580658">
              <a:off x="521" y="3069"/>
              <a:ext cx="13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400"/>
                <a:t>GRB 100415A</a:t>
              </a:r>
            </a:p>
          </p:txBody>
        </p:sp>
        <p:sp>
          <p:nvSpPr>
            <p:cNvPr id="136393" name="Line 201"/>
            <p:cNvSpPr>
              <a:spLocks noChangeShapeType="1"/>
            </p:cNvSpPr>
            <p:nvPr/>
          </p:nvSpPr>
          <p:spPr bwMode="auto">
            <a:xfrm rot="8214577" flipH="1">
              <a:off x="1970" y="2695"/>
              <a:ext cx="1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394" name="Text Box 202"/>
            <p:cNvSpPr txBox="1">
              <a:spLocks noChangeArrowheads="1"/>
            </p:cNvSpPr>
            <p:nvPr/>
          </p:nvSpPr>
          <p:spPr bwMode="auto">
            <a:xfrm rot="-2580658">
              <a:off x="839" y="3069"/>
              <a:ext cx="13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400"/>
                <a:t>GRB 100510A</a:t>
              </a:r>
            </a:p>
          </p:txBody>
        </p:sp>
        <p:sp>
          <p:nvSpPr>
            <p:cNvPr id="136395" name="Line 203"/>
            <p:cNvSpPr>
              <a:spLocks noChangeShapeType="1"/>
            </p:cNvSpPr>
            <p:nvPr/>
          </p:nvSpPr>
          <p:spPr bwMode="auto">
            <a:xfrm rot="8214577" flipH="1">
              <a:off x="2515" y="2695"/>
              <a:ext cx="1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396" name="Text Box 204"/>
            <p:cNvSpPr txBox="1">
              <a:spLocks noChangeArrowheads="1"/>
            </p:cNvSpPr>
            <p:nvPr/>
          </p:nvSpPr>
          <p:spPr bwMode="auto">
            <a:xfrm rot="-2580658">
              <a:off x="1428" y="3058"/>
              <a:ext cx="13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400"/>
                <a:t>XRF 100616A</a:t>
              </a:r>
            </a:p>
          </p:txBody>
        </p:sp>
        <p:sp>
          <p:nvSpPr>
            <p:cNvPr id="136397" name="Line 205"/>
            <p:cNvSpPr>
              <a:spLocks noChangeShapeType="1"/>
            </p:cNvSpPr>
            <p:nvPr/>
          </p:nvSpPr>
          <p:spPr bwMode="auto">
            <a:xfrm rot="8214577" flipH="1">
              <a:off x="2786" y="2695"/>
              <a:ext cx="1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398" name="Text Box 206"/>
            <p:cNvSpPr txBox="1">
              <a:spLocks noChangeArrowheads="1"/>
            </p:cNvSpPr>
            <p:nvPr/>
          </p:nvSpPr>
          <p:spPr bwMode="auto">
            <a:xfrm rot="-2580658">
              <a:off x="1701" y="3058"/>
              <a:ext cx="13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400"/>
                <a:t>XRF 100701A</a:t>
              </a:r>
            </a:p>
          </p:txBody>
        </p:sp>
        <p:sp>
          <p:nvSpPr>
            <p:cNvPr id="136399" name="Line 207"/>
            <p:cNvSpPr>
              <a:spLocks noChangeShapeType="1"/>
            </p:cNvSpPr>
            <p:nvPr/>
          </p:nvSpPr>
          <p:spPr bwMode="auto">
            <a:xfrm rot="8214577" flipH="1">
              <a:off x="3515" y="2695"/>
              <a:ext cx="1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400" name="Text Box 208"/>
            <p:cNvSpPr txBox="1">
              <a:spLocks noChangeArrowheads="1"/>
            </p:cNvSpPr>
            <p:nvPr/>
          </p:nvSpPr>
          <p:spPr bwMode="auto">
            <a:xfrm rot="-2580658">
              <a:off x="2336" y="3069"/>
              <a:ext cx="13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400"/>
                <a:t>GRB 100823A</a:t>
              </a:r>
            </a:p>
          </p:txBody>
        </p:sp>
        <p:sp>
          <p:nvSpPr>
            <p:cNvPr id="136401" name="Line 209"/>
            <p:cNvSpPr>
              <a:spLocks noChangeShapeType="1"/>
            </p:cNvSpPr>
            <p:nvPr/>
          </p:nvSpPr>
          <p:spPr bwMode="auto">
            <a:xfrm rot="8214577" flipH="1">
              <a:off x="3829" y="2695"/>
              <a:ext cx="1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402" name="Text Box 210"/>
            <p:cNvSpPr txBox="1">
              <a:spLocks noChangeArrowheads="1"/>
            </p:cNvSpPr>
            <p:nvPr/>
          </p:nvSpPr>
          <p:spPr bwMode="auto">
            <a:xfrm rot="-2580682">
              <a:off x="3243" y="2865"/>
              <a:ext cx="75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400"/>
                <a:t>100911</a:t>
              </a:r>
            </a:p>
          </p:txBody>
        </p:sp>
        <p:sp>
          <p:nvSpPr>
            <p:cNvPr id="136403" name="Line 211"/>
            <p:cNvSpPr>
              <a:spLocks noChangeShapeType="1"/>
            </p:cNvSpPr>
            <p:nvPr/>
          </p:nvSpPr>
          <p:spPr bwMode="auto">
            <a:xfrm rot="8214577" flipH="1">
              <a:off x="4513" y="2695"/>
              <a:ext cx="1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404" name="Text Box 212"/>
            <p:cNvSpPr txBox="1">
              <a:spLocks noChangeArrowheads="1"/>
            </p:cNvSpPr>
            <p:nvPr/>
          </p:nvSpPr>
          <p:spPr bwMode="auto">
            <a:xfrm rot="-2580682">
              <a:off x="3923" y="2865"/>
              <a:ext cx="75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400"/>
                <a:t>101030</a:t>
              </a:r>
            </a:p>
          </p:txBody>
        </p:sp>
        <p:sp>
          <p:nvSpPr>
            <p:cNvPr id="136405" name="Line 213"/>
            <p:cNvSpPr>
              <a:spLocks noChangeShapeType="1"/>
            </p:cNvSpPr>
            <p:nvPr/>
          </p:nvSpPr>
          <p:spPr bwMode="auto">
            <a:xfrm rot="8214577" flipH="1">
              <a:off x="4857" y="2695"/>
              <a:ext cx="1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406" name="Text Box 214"/>
            <p:cNvSpPr txBox="1">
              <a:spLocks noChangeArrowheads="1"/>
            </p:cNvSpPr>
            <p:nvPr/>
          </p:nvSpPr>
          <p:spPr bwMode="auto">
            <a:xfrm rot="-2580658">
              <a:off x="3787" y="3058"/>
              <a:ext cx="13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400"/>
                <a:t>XRF 101117A</a:t>
              </a:r>
            </a:p>
          </p:txBody>
        </p:sp>
        <p:sp>
          <p:nvSpPr>
            <p:cNvPr id="136407" name="Text Box 215"/>
            <p:cNvSpPr txBox="1">
              <a:spLocks noChangeArrowheads="1"/>
            </p:cNvSpPr>
            <p:nvPr/>
          </p:nvSpPr>
          <p:spPr bwMode="auto">
            <a:xfrm rot="-2700000">
              <a:off x="2891" y="3203"/>
              <a:ext cx="47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b="1">
                  <a:solidFill>
                    <a:srgbClr val="0000FF"/>
                  </a:solidFill>
                </a:rPr>
                <a:t>* Swift</a:t>
              </a:r>
            </a:p>
          </p:txBody>
        </p:sp>
        <p:sp>
          <p:nvSpPr>
            <p:cNvPr id="136408" name="Line 216"/>
            <p:cNvSpPr>
              <a:spLocks noChangeShapeType="1"/>
            </p:cNvSpPr>
            <p:nvPr/>
          </p:nvSpPr>
          <p:spPr bwMode="auto">
            <a:xfrm>
              <a:off x="3406" y="2160"/>
              <a:ext cx="2087" cy="0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409" name="Line 217"/>
            <p:cNvSpPr>
              <a:spLocks noChangeShapeType="1"/>
            </p:cNvSpPr>
            <p:nvPr/>
          </p:nvSpPr>
          <p:spPr bwMode="auto">
            <a:xfrm>
              <a:off x="90" y="2614"/>
              <a:ext cx="5194" cy="0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36411" name="Text Box 219"/>
          <p:cNvSpPr txBox="1">
            <a:spLocks noChangeArrowheads="1"/>
          </p:cNvSpPr>
          <p:nvPr/>
        </p:nvSpPr>
        <p:spPr bwMode="auto">
          <a:xfrm>
            <a:off x="1187450" y="5876925"/>
            <a:ext cx="6897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solidFill>
                  <a:schemeClr val="hlink"/>
                </a:solidFill>
              </a:rPr>
              <a:t>* 5 are simultaneously detected by other satellites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827137" y="6396335"/>
            <a:ext cx="174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O-31: </a:t>
            </a:r>
            <a:r>
              <a:rPr kumimoji="1" lang="en-US" altLang="ja-JP" sz="2400" dirty="0" err="1" smtClean="0">
                <a:solidFill>
                  <a:srgbClr val="FF0000"/>
                </a:solidFill>
              </a:rPr>
              <a:t>Serino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 descr="GRB091120l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826" y="3860184"/>
            <a:ext cx="2995400" cy="2863318"/>
          </a:xfrm>
          <a:prstGeom prst="rect">
            <a:avLst/>
          </a:prstGeom>
        </p:spPr>
      </p:pic>
      <p:pic>
        <p:nvPicPr>
          <p:cNvPr id="31" name="図 30" descr="GRB090831lc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770" y="907985"/>
            <a:ext cx="2998141" cy="2704323"/>
          </a:xfrm>
          <a:prstGeom prst="rect">
            <a:avLst/>
          </a:prstGeom>
        </p:spPr>
      </p:pic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6553200" y="6479245"/>
            <a:ext cx="2133600" cy="365125"/>
          </a:xfrm>
        </p:spPr>
        <p:txBody>
          <a:bodyPr/>
          <a:lstStyle/>
          <a:p>
            <a:fld id="{314BA0BA-7E29-6044-9B54-CE4629A7A512}" type="slidenum">
              <a:rPr lang="ja-JP" altLang="en-US" smtClean="0"/>
              <a:pPr/>
              <a:t>26</a:t>
            </a:fld>
            <a:endParaRPr lang="ja-JP" altLang="en-US"/>
          </a:p>
        </p:txBody>
      </p:sp>
      <p:pic>
        <p:nvPicPr>
          <p:cNvPr id="6" name="Picture 17" descr="D:\My Documents\2010All\出張\20100420京都GRB\jpg\image15.jpg"/>
          <p:cNvPicPr>
            <a:picLocks noChangeAspect="1" noChangeArrowheads="1"/>
          </p:cNvPicPr>
          <p:nvPr/>
        </p:nvPicPr>
        <p:blipFill>
          <a:blip r:embed="rId5"/>
          <a:srcRect r="6821" b="6086"/>
          <a:stretch>
            <a:fillRect/>
          </a:stretch>
        </p:blipFill>
        <p:spPr bwMode="auto">
          <a:xfrm>
            <a:off x="4524917" y="3812363"/>
            <a:ext cx="3832633" cy="291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D:\My Documents\2010All\出張\20100420京都GRB\jpg\image8.jpg"/>
          <p:cNvPicPr>
            <a:picLocks noChangeAspect="1" noChangeArrowheads="1"/>
          </p:cNvPicPr>
          <p:nvPr/>
        </p:nvPicPr>
        <p:blipFill>
          <a:blip r:embed="rId6"/>
          <a:srcRect r="9085" b="6207"/>
          <a:stretch>
            <a:fillRect/>
          </a:stretch>
        </p:blipFill>
        <p:spPr bwMode="auto">
          <a:xfrm>
            <a:off x="4489307" y="767402"/>
            <a:ext cx="3783764" cy="294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1739828" y="621584"/>
            <a:ext cx="1767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Helvetica"/>
                <a:cs typeface="Helvetica"/>
              </a:rPr>
              <a:t>GRB090831A</a:t>
            </a:r>
            <a:endParaRPr kumimoji="1" lang="ja-JP" altLang="en-US" sz="2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45509" y="3559100"/>
            <a:ext cx="1577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Helvetica"/>
                <a:cs typeface="Helvetica"/>
              </a:rPr>
              <a:t>GRB091120</a:t>
            </a:r>
            <a:endParaRPr kumimoji="1" lang="ja-JP" altLang="en-US" sz="2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6282" y="1048442"/>
            <a:ext cx="1251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MAXI/GSC </a:t>
            </a:r>
          </a:p>
          <a:p>
            <a:pPr algn="ctr"/>
            <a:r>
              <a:rPr lang="en-US" altLang="ja-JP" dirty="0" smtClean="0"/>
              <a:t>1.5-20keV</a:t>
            </a:r>
            <a:endParaRPr lang="ja-JP" altLang="en-US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6283" y="1863580"/>
            <a:ext cx="1277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8000"/>
                </a:solidFill>
              </a:rPr>
              <a:t>Fermi/GBM</a:t>
            </a:r>
          </a:p>
          <a:p>
            <a:pPr algn="ctr"/>
            <a:r>
              <a:rPr lang="en-US" altLang="ja-JP" dirty="0" smtClean="0">
                <a:solidFill>
                  <a:srgbClr val="008000"/>
                </a:solidFill>
              </a:rPr>
              <a:t>15-50keV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67598" y="281778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</a:rPr>
              <a:t>50-500keV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6283" y="3896966"/>
            <a:ext cx="1287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MAXI/GSC </a:t>
            </a:r>
          </a:p>
          <a:p>
            <a:pPr algn="ctr"/>
            <a:r>
              <a:rPr lang="en-US" altLang="ja-JP" dirty="0" smtClean="0"/>
              <a:t>1.5-20keV</a:t>
            </a:r>
            <a:endParaRPr lang="ja-JP" altLang="en-US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551732" y="132543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MAXI/GSC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995333" y="969060"/>
            <a:ext cx="1277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Fermi/GBM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995333" y="4052106"/>
            <a:ext cx="1277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Fermi/GBM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08484" y="4715017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MAXI/GSC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16283" y="4480497"/>
            <a:ext cx="1277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8000"/>
                </a:solidFill>
              </a:rPr>
              <a:t>Fermi/GBM</a:t>
            </a:r>
          </a:p>
          <a:p>
            <a:pPr algn="ctr"/>
            <a:r>
              <a:rPr lang="en-US" altLang="ja-JP" dirty="0" smtClean="0">
                <a:solidFill>
                  <a:srgbClr val="008000"/>
                </a:solidFill>
              </a:rPr>
              <a:t>8-20keV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16282" y="515248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</a:rPr>
              <a:t>20-100keV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16283" y="5615478"/>
            <a:ext cx="130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</a:rPr>
              <a:t>100-300keV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16283" y="6055557"/>
            <a:ext cx="1417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</a:rPr>
              <a:t>300-1000keV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3226"/>
            <a:ext cx="8229600" cy="744908"/>
          </a:xfrm>
        </p:spPr>
        <p:txBody>
          <a:bodyPr>
            <a:normAutofit/>
          </a:bodyPr>
          <a:lstStyle/>
          <a:p>
            <a:r>
              <a:rPr lang="en-US" altLang="ja-JP" sz="2800" dirty="0" smtClean="0"/>
              <a:t>GRB: MAXI-Fermi/GBM Combined Analysis </a:t>
            </a:r>
            <a:endParaRPr lang="ja-JP" altLang="en-US" sz="2800" dirty="0"/>
          </a:p>
        </p:txBody>
      </p:sp>
      <p:sp>
        <p:nvSpPr>
          <p:cNvPr id="25" name="テキスト ボックス 24"/>
          <p:cNvSpPr txBox="1"/>
          <p:nvPr/>
        </p:nvSpPr>
        <p:spPr>
          <a:xfrm rot="19838184">
            <a:off x="3488511" y="3327426"/>
            <a:ext cx="38151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i="1" dirty="0" smtClean="0">
                <a:solidFill>
                  <a:srgbClr val="FF0000">
                    <a:alpha val="50000"/>
                  </a:srgbClr>
                </a:solidFill>
                <a:latin typeface="Helvetica"/>
                <a:cs typeface="Helvetica"/>
              </a:rPr>
              <a:t>Preliminary</a:t>
            </a:r>
            <a:endParaRPr kumimoji="1" lang="ja-JP" altLang="en-US" sz="5400" i="1" dirty="0">
              <a:solidFill>
                <a:srgbClr val="FF0000">
                  <a:alpha val="5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104845" y="2140578"/>
            <a:ext cx="1795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</a:t>
            </a:r>
            <a:r>
              <a:rPr kumimoji="1" lang="en-US" altLang="ja-JP" dirty="0" smtClean="0"/>
              <a:t>H ~ 1.0E22 cm</a:t>
            </a:r>
            <a:r>
              <a:rPr kumimoji="1" lang="en-US" altLang="ja-JP" baseline="30000" dirty="0" smtClean="0"/>
              <a:t>-2</a:t>
            </a:r>
            <a:endParaRPr kumimoji="1" lang="ja-JP" altLang="en-US" baseline="300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119285" y="5242278"/>
            <a:ext cx="1795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</a:t>
            </a:r>
            <a:r>
              <a:rPr kumimoji="1" lang="en-US" altLang="ja-JP" dirty="0" smtClean="0"/>
              <a:t>H ~ 0.7E22 cm</a:t>
            </a:r>
            <a:r>
              <a:rPr kumimoji="1" lang="en-US" altLang="ja-JP" baseline="30000" dirty="0" smtClean="0"/>
              <a:t>-2</a:t>
            </a:r>
            <a:endParaRPr kumimoji="1" lang="ja-JP" altLang="en-US" baseline="30000" dirty="0"/>
          </a:p>
        </p:txBody>
      </p:sp>
      <p:cxnSp>
        <p:nvCxnSpPr>
          <p:cNvPr id="29" name="直線コネクタ 28"/>
          <p:cNvCxnSpPr/>
          <p:nvPr/>
        </p:nvCxnSpPr>
        <p:spPr>
          <a:xfrm rot="5400000">
            <a:off x="1886756" y="1320079"/>
            <a:ext cx="82577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rot="5400000">
            <a:off x="3054546" y="1320079"/>
            <a:ext cx="82577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rot="5400000">
            <a:off x="2575741" y="4128905"/>
            <a:ext cx="50961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rot="5400000">
            <a:off x="3256838" y="4122623"/>
            <a:ext cx="49915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2424" y="6479245"/>
            <a:ext cx="174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O-31: </a:t>
            </a:r>
            <a:r>
              <a:rPr kumimoji="1" lang="en-US" altLang="ja-JP" sz="2400" dirty="0" err="1" smtClean="0">
                <a:solidFill>
                  <a:srgbClr val="FF0000"/>
                </a:solidFill>
              </a:rPr>
              <a:t>Serino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2503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Crab Pulsar</a:t>
            </a:r>
            <a:endParaRPr lang="ja-JP" altLang="en-US" dirty="0"/>
          </a:p>
        </p:txBody>
      </p:sp>
      <p:grpSp>
        <p:nvGrpSpPr>
          <p:cNvPr id="14" name="図形グループ 13"/>
          <p:cNvGrpSpPr/>
          <p:nvPr/>
        </p:nvGrpSpPr>
        <p:grpSpPr>
          <a:xfrm>
            <a:off x="457200" y="1368065"/>
            <a:ext cx="2919506" cy="4843092"/>
            <a:chOff x="4319943" y="1822636"/>
            <a:chExt cx="1705088" cy="2828526"/>
          </a:xfrm>
        </p:grpSpPr>
        <p:pic>
          <p:nvPicPr>
            <p:cNvPr id="10" name="図 12" descr="plsdiff_crab_20100919-20100920_crab_2-10kev_radio_nbin064.png"/>
            <p:cNvPicPr>
              <a:picLocks noChangeAspect="1"/>
            </p:cNvPicPr>
            <p:nvPr/>
          </p:nvPicPr>
          <p:blipFill>
            <a:blip r:embed="rId2"/>
            <a:srcRect b="38220"/>
            <a:stretch>
              <a:fillRect/>
            </a:stretch>
          </p:blipFill>
          <p:spPr bwMode="auto">
            <a:xfrm>
              <a:off x="4319943" y="1822636"/>
              <a:ext cx="1694180" cy="698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図 19" descr="plsdiff_crab_20100921-20100923_crab_2-10kev_radio_nbin064.png"/>
            <p:cNvPicPr>
              <a:picLocks noChangeAspect="1"/>
            </p:cNvPicPr>
            <p:nvPr/>
          </p:nvPicPr>
          <p:blipFill>
            <a:blip r:embed="rId3"/>
            <a:srcRect b="37054"/>
            <a:stretch>
              <a:fillRect/>
            </a:stretch>
          </p:blipFill>
          <p:spPr bwMode="auto">
            <a:xfrm>
              <a:off x="4330851" y="2520871"/>
              <a:ext cx="1694180" cy="733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図 20" descr="plsdiff_crab_20100924-20100926_crab_2-10kev_radio_nbin064.png"/>
            <p:cNvPicPr>
              <a:picLocks noChangeAspect="1"/>
            </p:cNvPicPr>
            <p:nvPr/>
          </p:nvPicPr>
          <p:blipFill>
            <a:blip r:embed="rId4"/>
            <a:srcRect b="38220"/>
            <a:stretch>
              <a:fillRect/>
            </a:stretch>
          </p:blipFill>
          <p:spPr bwMode="auto">
            <a:xfrm>
              <a:off x="4319943" y="3254692"/>
              <a:ext cx="1694180" cy="698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図 21" descr="plsdiff_crab_20100927-20100929_crab_2-10kev_radio_nbin064.png"/>
            <p:cNvPicPr>
              <a:picLocks noChangeAspect="1"/>
            </p:cNvPicPr>
            <p:nvPr/>
          </p:nvPicPr>
          <p:blipFill>
            <a:blip r:embed="rId5"/>
            <a:srcRect b="38220"/>
            <a:stretch>
              <a:fillRect/>
            </a:stretch>
          </p:blipFill>
          <p:spPr bwMode="auto">
            <a:xfrm>
              <a:off x="4319943" y="3952927"/>
              <a:ext cx="1694180" cy="698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グループ化 50"/>
          <p:cNvGrpSpPr>
            <a:grpSpLocks/>
          </p:cNvGrpSpPr>
          <p:nvPr/>
        </p:nvGrpSpPr>
        <p:grpSpPr bwMode="auto">
          <a:xfrm>
            <a:off x="3951456" y="1368065"/>
            <a:ext cx="4735343" cy="3647552"/>
            <a:chOff x="18011451" y="29691012"/>
            <a:chExt cx="11887524" cy="8705372"/>
          </a:xfrm>
        </p:grpSpPr>
        <p:grpSp>
          <p:nvGrpSpPr>
            <p:cNvPr id="29" name="グループ化 48"/>
            <p:cNvGrpSpPr>
              <a:grpSpLocks/>
            </p:cNvGrpSpPr>
            <p:nvPr/>
          </p:nvGrpSpPr>
          <p:grpSpPr bwMode="auto">
            <a:xfrm>
              <a:off x="18297525" y="29691012"/>
              <a:ext cx="11601450" cy="8705372"/>
              <a:chOff x="18297525" y="29691012"/>
              <a:chExt cx="11601450" cy="8705372"/>
            </a:xfrm>
          </p:grpSpPr>
          <p:pic>
            <p:nvPicPr>
              <p:cNvPr id="33" name="図 34" descr="term_mdb_07-09_3d_good_crab_2-10kev_radio_nbin064_offset_fix.pn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8297525" y="29691012"/>
                <a:ext cx="11601450" cy="87053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4" name="グループ化 47"/>
              <p:cNvGrpSpPr>
                <a:grpSpLocks/>
              </p:cNvGrpSpPr>
              <p:nvPr/>
            </p:nvGrpSpPr>
            <p:grpSpPr bwMode="auto">
              <a:xfrm>
                <a:off x="27334219" y="31593094"/>
                <a:ext cx="235207" cy="4639492"/>
                <a:chOff x="27334219" y="31593094"/>
                <a:chExt cx="235207" cy="4639492"/>
              </a:xfrm>
            </p:grpSpPr>
            <p:grpSp>
              <p:nvGrpSpPr>
                <p:cNvPr id="35" name="グループ化 39"/>
                <p:cNvGrpSpPr>
                  <a:grpSpLocks/>
                </p:cNvGrpSpPr>
                <p:nvPr/>
              </p:nvGrpSpPr>
              <p:grpSpPr bwMode="auto">
                <a:xfrm>
                  <a:off x="27342227" y="31593094"/>
                  <a:ext cx="227199" cy="1330036"/>
                  <a:chOff x="27342227" y="31593094"/>
                  <a:chExt cx="227199" cy="1330036"/>
                </a:xfrm>
              </p:grpSpPr>
              <p:cxnSp>
                <p:nvCxnSpPr>
                  <p:cNvPr id="39" name="直線コネクタ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6788124" y="32258112"/>
                    <a:ext cx="1330036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0" name="直線コネクタ 37"/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27342227" y="32257231"/>
                    <a:ext cx="227199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  <p:grpSp>
              <p:nvGrpSpPr>
                <p:cNvPr id="36" name="グループ化 46"/>
                <p:cNvGrpSpPr>
                  <a:grpSpLocks/>
                </p:cNvGrpSpPr>
                <p:nvPr/>
              </p:nvGrpSpPr>
              <p:grpSpPr bwMode="auto">
                <a:xfrm>
                  <a:off x="27334219" y="36092345"/>
                  <a:ext cx="227199" cy="140241"/>
                  <a:chOff x="27334219" y="36092345"/>
                  <a:chExt cx="227199" cy="140241"/>
                </a:xfrm>
              </p:grpSpPr>
              <p:cxnSp>
                <p:nvCxnSpPr>
                  <p:cNvPr id="37" name="直線コネクタ 41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7388354" y="36162466"/>
                    <a:ext cx="140241" cy="0"/>
                  </a:xfrm>
                  <a:prstGeom prst="line">
                    <a:avLst/>
                  </a:prstGeom>
                  <a:noFill/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8" name="直線コネクタ 42"/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27334219" y="36158052"/>
                    <a:ext cx="227199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</p:grpSp>
        <p:sp>
          <p:nvSpPr>
            <p:cNvPr id="30" name="テキスト ボックス 29"/>
            <p:cNvSpPr txBox="1"/>
            <p:nvPr/>
          </p:nvSpPr>
          <p:spPr>
            <a:xfrm rot="16200000" flipH="1">
              <a:off x="16961999" y="35072508"/>
              <a:ext cx="3566915" cy="14680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/>
                <a:t>Reduced Chi2 (dof=62)  </a:t>
              </a:r>
              <a:endParaRPr lang="ja-JP" altLang="en-US" sz="1600"/>
            </a:p>
          </p:txBody>
        </p:sp>
        <p:sp>
          <p:nvSpPr>
            <p:cNvPr id="31" name="テキスト ボックス 9"/>
            <p:cNvSpPr txBox="1">
              <a:spLocks noChangeArrowheads="1"/>
            </p:cNvSpPr>
            <p:nvPr/>
          </p:nvSpPr>
          <p:spPr bwMode="auto">
            <a:xfrm>
              <a:off x="23526750" y="30106210"/>
              <a:ext cx="3911832" cy="734551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dirty="0"/>
                <a:t>Gamma-ray Flare</a:t>
              </a:r>
              <a:endParaRPr lang="ja-JP" altLang="en-US" sz="1400" dirty="0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 rot="16200000" flipH="1">
              <a:off x="16728647" y="31322551"/>
              <a:ext cx="3566915" cy="8499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dirty="0"/>
                <a:t>Pulse Fraction </a:t>
              </a:r>
              <a:endParaRPr lang="ja-JP" altLang="en-US" sz="1600" dirty="0"/>
            </a:p>
          </p:txBody>
        </p:sp>
      </p:grpSp>
      <p:sp>
        <p:nvSpPr>
          <p:cNvPr id="41" name="コンテンツ プレースホルダ 2"/>
          <p:cNvSpPr txBox="1">
            <a:spLocks/>
          </p:cNvSpPr>
          <p:nvPr/>
        </p:nvSpPr>
        <p:spPr>
          <a:xfrm>
            <a:off x="3951456" y="5015617"/>
            <a:ext cx="4735344" cy="1216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</a:t>
            </a:r>
            <a:r>
              <a:rPr lang="en-US" altLang="ja-JP" sz="2400" dirty="0" err="1"/>
              <a:t>s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ignificant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variation in the pulse fraction </a:t>
            </a:r>
            <a:r>
              <a:rPr lang="en-US" altLang="ja-JP" sz="2400" dirty="0" smtClean="0"/>
              <a:t>during the gamma-flare in September 2011</a:t>
            </a:r>
            <a:endParaRPr kumimoji="1" lang="ja-JP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581712" y="6164200"/>
            <a:ext cx="2256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P-28: </a:t>
            </a:r>
            <a:r>
              <a:rPr kumimoji="1" lang="en-US" altLang="ja-JP" sz="2400" dirty="0" err="1" smtClean="0">
                <a:solidFill>
                  <a:srgbClr val="FF0000"/>
                </a:solidFill>
              </a:rPr>
              <a:t>Morii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 et al.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MAXI is detecting variable X-ray sources of all classes.</a:t>
            </a:r>
          </a:p>
          <a:p>
            <a:r>
              <a:rPr lang="en-US" altLang="ja-JP" dirty="0" smtClean="0"/>
              <a:t>MAXI provides continuous monitoring of light curves and spectra for outburst episodes.</a:t>
            </a:r>
          </a:p>
          <a:p>
            <a:r>
              <a:rPr lang="en-US" altLang="ja-JP" dirty="0" smtClean="0"/>
              <a:t>Follow-up and </a:t>
            </a:r>
            <a:r>
              <a:rPr lang="en-US" altLang="ja-JP" dirty="0" err="1" smtClean="0"/>
              <a:t>multiwavelength</a:t>
            </a:r>
            <a:r>
              <a:rPr lang="en-US" altLang="ja-JP" dirty="0" smtClean="0"/>
              <a:t> observations are tremendously valuable</a:t>
            </a:r>
          </a:p>
          <a:p>
            <a:r>
              <a:rPr lang="en-US" altLang="ja-JP" dirty="0" smtClean="0"/>
              <a:t>Need better understanding of instruments and </a:t>
            </a:r>
            <a:r>
              <a:rPr lang="en-US" altLang="ja-JP" smtClean="0"/>
              <a:t>data analysis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Outline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 smtClean="0"/>
              <a:t>Mission and Instruments</a:t>
            </a:r>
          </a:p>
          <a:p>
            <a:r>
              <a:rPr lang="en-US" altLang="ja-JP" dirty="0" smtClean="0"/>
              <a:t>X-ray sources seen by MAXI</a:t>
            </a:r>
          </a:p>
          <a:p>
            <a:r>
              <a:rPr lang="en-US" altLang="ja-JP" dirty="0" smtClean="0"/>
              <a:t>Science highlights</a:t>
            </a:r>
          </a:p>
          <a:p>
            <a:pPr lvl="1"/>
            <a:r>
              <a:rPr lang="en-US" altLang="ja-JP" dirty="0" smtClean="0"/>
              <a:t>Black hole candidates</a:t>
            </a:r>
          </a:p>
          <a:p>
            <a:pPr lvl="1"/>
            <a:r>
              <a:rPr lang="en-US" altLang="ja-JP" dirty="0" smtClean="0"/>
              <a:t>Binary pulsars</a:t>
            </a:r>
          </a:p>
          <a:p>
            <a:pPr lvl="1"/>
            <a:r>
              <a:rPr lang="en-US" altLang="ja-JP" dirty="0" smtClean="0"/>
              <a:t>Active galactic nuclei</a:t>
            </a:r>
          </a:p>
          <a:p>
            <a:pPr lvl="1"/>
            <a:r>
              <a:rPr lang="en-US" altLang="ja-JP" dirty="0" smtClean="0"/>
              <a:t>Stellar flares</a:t>
            </a:r>
          </a:p>
          <a:p>
            <a:pPr lvl="1"/>
            <a:r>
              <a:rPr lang="en-US" altLang="ja-JP" dirty="0" smtClean="0"/>
              <a:t>Gamma-ray bursts</a:t>
            </a:r>
          </a:p>
          <a:p>
            <a:pPr lvl="1"/>
            <a:r>
              <a:rPr lang="en-US" altLang="ja-JP" dirty="0" smtClean="0"/>
              <a:t>Others</a:t>
            </a:r>
          </a:p>
          <a:p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 descr="world_iss_orbi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184" y="3960908"/>
            <a:ext cx="4017204" cy="2724311"/>
          </a:xfrm>
          <a:prstGeom prst="rect">
            <a:avLst/>
          </a:prstGeom>
        </p:spPr>
      </p:pic>
      <p:sp>
        <p:nvSpPr>
          <p:cNvPr id="20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AE3-877A-FB46-92B3-F63DF125AD79}" type="slidenum">
              <a:rPr lang="en-US" altLang="ja-JP"/>
              <a:pPr/>
              <a:t>4</a:t>
            </a:fld>
            <a:endParaRPr lang="en-US" altLang="ja-JP" dirty="0"/>
          </a:p>
        </p:txBody>
      </p:sp>
      <p:pic>
        <p:nvPicPr>
          <p:cNvPr id="7172" name="Picture 4" descr="s127e00987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3775" y="710635"/>
            <a:ext cx="4111625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9" descr="s128e010004-a"/>
          <p:cNvPicPr>
            <a:picLocks noChangeAspect="1" noChangeArrowheads="1"/>
          </p:cNvPicPr>
          <p:nvPr/>
        </p:nvPicPr>
        <p:blipFill>
          <a:blip r:embed="rId5"/>
          <a:srcRect l="8871" r="6848"/>
          <a:stretch>
            <a:fillRect/>
          </a:stretch>
        </p:blipFill>
        <p:spPr bwMode="auto">
          <a:xfrm>
            <a:off x="293688" y="793150"/>
            <a:ext cx="4343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Oval 10"/>
          <p:cNvSpPr>
            <a:spLocks noChangeArrowheads="1"/>
          </p:cNvSpPr>
          <p:nvPr/>
        </p:nvSpPr>
        <p:spPr bwMode="auto">
          <a:xfrm rot="-5400000">
            <a:off x="5266532" y="2514827"/>
            <a:ext cx="1384300" cy="97631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eaLnBrk="1" hangingPunct="1"/>
            <a:endParaRPr kumimoji="1" lang="ja-JP" altLang="en-US" sz="18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7175" name="Text Box 11"/>
          <p:cNvSpPr txBox="1">
            <a:spLocks noChangeArrowheads="1"/>
          </p:cNvSpPr>
          <p:nvPr/>
        </p:nvSpPr>
        <p:spPr bwMode="auto">
          <a:xfrm>
            <a:off x="5456239" y="3768158"/>
            <a:ext cx="749011" cy="369332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1" lang="en-US" altLang="ja-JP">
                <a:solidFill>
                  <a:srgbClr val="FF0000"/>
                </a:solidFill>
                <a:latin typeface="Helvetica" charset="0"/>
              </a:rPr>
              <a:t>MAXI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 flipV="1">
            <a:off x="2046289" y="807438"/>
            <a:ext cx="2871787" cy="7477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1970088" y="2012352"/>
            <a:ext cx="2833687" cy="165576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</p:cxnSp>
      <p:sp>
        <p:nvSpPr>
          <p:cNvPr id="7179" name="TextBox 18"/>
          <p:cNvSpPr txBox="1">
            <a:spLocks noChangeArrowheads="1"/>
          </p:cNvSpPr>
          <p:nvPr/>
        </p:nvSpPr>
        <p:spPr bwMode="auto">
          <a:xfrm>
            <a:off x="6705601" y="3753870"/>
            <a:ext cx="1005428" cy="369332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1" lang="en-US" altLang="ja-JP">
                <a:solidFill>
                  <a:srgbClr val="FF0000"/>
                </a:solidFill>
                <a:latin typeface="Helvetica" charset="0"/>
              </a:rPr>
              <a:t>JEM EF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6200000" flipV="1">
            <a:off x="6535738" y="3107758"/>
            <a:ext cx="1038225" cy="2730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1" name="Text Box 1044"/>
          <p:cNvSpPr txBox="1">
            <a:spLocks noChangeArrowheads="1"/>
          </p:cNvSpPr>
          <p:nvPr/>
        </p:nvSpPr>
        <p:spPr bwMode="auto">
          <a:xfrm>
            <a:off x="6678576" y="5948178"/>
            <a:ext cx="2465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1" lang="en-US" altLang="ja-JP" sz="1800" i="1" dirty="0" smtClean="0">
                <a:solidFill>
                  <a:srgbClr val="FF0000"/>
                </a:solidFill>
                <a:latin typeface="Helvetica" charset="0"/>
              </a:rPr>
              <a:t>inclination </a:t>
            </a:r>
            <a:r>
              <a:rPr kumimoji="1" lang="en-US" altLang="ja-JP" sz="1800" dirty="0">
                <a:solidFill>
                  <a:srgbClr val="FF0000"/>
                </a:solidFill>
                <a:latin typeface="Helvetica" charset="0"/>
              </a:rPr>
              <a:t>= </a:t>
            </a:r>
            <a:r>
              <a:rPr kumimoji="1" lang="en-US" altLang="ja-JP" sz="1800" dirty="0" smtClean="0">
                <a:solidFill>
                  <a:srgbClr val="FF0000"/>
                </a:solidFill>
                <a:latin typeface="Helvetica" charset="0"/>
              </a:rPr>
              <a:t>51.6 deg.</a:t>
            </a:r>
            <a:endParaRPr kumimoji="1" lang="en-US" altLang="ja-JP" sz="18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7182" name="Content Placeholder 13"/>
          <p:cNvSpPr txBox="1">
            <a:spLocks/>
          </p:cNvSpPr>
          <p:nvPr/>
        </p:nvSpPr>
        <p:spPr bwMode="auto">
          <a:xfrm>
            <a:off x="152400" y="4317750"/>
            <a:ext cx="495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Helvetica" charset="0"/>
              </a:rPr>
              <a:t>The first astronomical mission on ISS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Helvetica" charset="0"/>
              </a:rPr>
              <a:t>Transported by Space Shuttle (Endeavour) on </a:t>
            </a:r>
            <a:r>
              <a:rPr lang="en-US" altLang="ja-JP" sz="2000" dirty="0">
                <a:solidFill>
                  <a:srgbClr val="FF0000"/>
                </a:solidFill>
                <a:latin typeface="Helvetica" charset="0"/>
              </a:rPr>
              <a:t>July16, 2009</a:t>
            </a:r>
            <a:r>
              <a:rPr lang="en-US" altLang="ja-JP" sz="2000" dirty="0">
                <a:solidFill>
                  <a:srgbClr val="000000"/>
                </a:solidFill>
                <a:latin typeface="Helvetica" charset="0"/>
              </a:rPr>
              <a:t>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Helvetica" charset="0"/>
              </a:rPr>
              <a:t>Installed on JEM (Japanese Experimental Module, KIBO) EF (Exposed Facility) on </a:t>
            </a:r>
            <a:r>
              <a:rPr lang="en-US" altLang="ja-JP" sz="2000" dirty="0">
                <a:solidFill>
                  <a:srgbClr val="FF0000"/>
                </a:solidFill>
                <a:latin typeface="Helvetica" charset="0"/>
              </a:rPr>
              <a:t>July 23</a:t>
            </a:r>
            <a:r>
              <a:rPr lang="en-US" altLang="ja-JP" sz="2000" dirty="0">
                <a:solidFill>
                  <a:srgbClr val="000000"/>
                </a:solidFill>
                <a:latin typeface="Helvetica" charset="0"/>
              </a:rPr>
              <a:t>.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Helvetica" charset="0"/>
              </a:rPr>
              <a:t>First Light on </a:t>
            </a:r>
            <a:r>
              <a:rPr lang="en-US" altLang="ja-JP" sz="2000" dirty="0">
                <a:solidFill>
                  <a:srgbClr val="FF0000"/>
                </a:solidFill>
                <a:latin typeface="Helvetica" charset="0"/>
              </a:rPr>
              <a:t>August 15</a:t>
            </a:r>
            <a:r>
              <a:rPr lang="en-US" altLang="ja-JP" sz="2000" dirty="0">
                <a:solidFill>
                  <a:srgbClr val="000000"/>
                </a:solidFill>
                <a:latin typeface="Helvetica" charset="0"/>
              </a:rPr>
              <a:t>.</a:t>
            </a:r>
          </a:p>
        </p:txBody>
      </p:sp>
      <p:sp>
        <p:nvSpPr>
          <p:cNvPr id="25" name="上矢印 24"/>
          <p:cNvSpPr>
            <a:spLocks noChangeArrowheads="1"/>
          </p:cNvSpPr>
          <p:nvPr/>
        </p:nvSpPr>
        <p:spPr bwMode="auto">
          <a:xfrm>
            <a:off x="1447800" y="888400"/>
            <a:ext cx="522288" cy="395288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38100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eaLnBrk="1" hangingPunct="1">
              <a:defRPr/>
            </a:pPr>
            <a:endParaRPr kumimoji="1" lang="ja-JP" alt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184" name="テキスト ボックス 25"/>
          <p:cNvSpPr txBox="1">
            <a:spLocks noChangeArrowheads="1"/>
          </p:cNvSpPr>
          <p:nvPr/>
        </p:nvSpPr>
        <p:spPr bwMode="auto">
          <a:xfrm>
            <a:off x="400051" y="807439"/>
            <a:ext cx="11341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kumimoji="1" lang="en-US" altLang="ja-JP" sz="1800">
                <a:solidFill>
                  <a:schemeClr val="bg1"/>
                </a:solidFill>
                <a:latin typeface="Helvetica" charset="0"/>
              </a:rPr>
              <a:t>Direction </a:t>
            </a:r>
            <a:br>
              <a:rPr kumimoji="1" lang="en-US" altLang="ja-JP" sz="1800">
                <a:solidFill>
                  <a:schemeClr val="bg1"/>
                </a:solidFill>
                <a:latin typeface="Helvetica" charset="0"/>
              </a:rPr>
            </a:br>
            <a:r>
              <a:rPr kumimoji="1" lang="en-US" altLang="ja-JP" sz="1800">
                <a:solidFill>
                  <a:schemeClr val="bg1"/>
                </a:solidFill>
                <a:latin typeface="Helvetica" charset="0"/>
              </a:rPr>
              <a:t>of Motion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173042"/>
            <a:ext cx="8515350" cy="533400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MAXI </a:t>
            </a:r>
            <a:r>
              <a:rPr lang="en-US" altLang="ja-JP" sz="2400" dirty="0" smtClean="0"/>
              <a:t>(</a:t>
            </a:r>
            <a:r>
              <a:rPr lang="en-US" altLang="ja-JP" sz="2400" dirty="0" smtClean="0">
                <a:solidFill>
                  <a:srgbClr val="FF0000"/>
                </a:solidFill>
              </a:rPr>
              <a:t>Monitor of All-sky X-ray Image</a:t>
            </a:r>
            <a:r>
              <a:rPr lang="en-US" altLang="ja-JP" sz="2400" dirty="0" smtClean="0"/>
              <a:t>)</a:t>
            </a:r>
            <a:r>
              <a:rPr lang="en-US" altLang="ja-JP" sz="3200" dirty="0" smtClean="0"/>
              <a:t> on ISS</a:t>
            </a:r>
            <a:endParaRPr lang="en-US" altLang="ja-JP" sz="3200" dirty="0"/>
          </a:p>
        </p:txBody>
      </p:sp>
      <p:sp>
        <p:nvSpPr>
          <p:cNvPr id="19" name="正方形/長方形 18"/>
          <p:cNvSpPr/>
          <p:nvPr/>
        </p:nvSpPr>
        <p:spPr>
          <a:xfrm>
            <a:off x="5283051" y="4695659"/>
            <a:ext cx="3189438" cy="229670"/>
          </a:xfrm>
          <a:prstGeom prst="rect">
            <a:avLst/>
          </a:prstGeom>
          <a:solidFill>
            <a:schemeClr val="tx2"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5283051" y="5701607"/>
            <a:ext cx="3189438" cy="229670"/>
          </a:xfrm>
          <a:prstGeom prst="rect">
            <a:avLst/>
          </a:prstGeom>
          <a:solidFill>
            <a:schemeClr val="tx2"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6949195" y="6474792"/>
            <a:ext cx="2133600" cy="365125"/>
          </a:xfrm>
        </p:spPr>
        <p:txBody>
          <a:bodyPr/>
          <a:lstStyle/>
          <a:p>
            <a:fld id="{F7ABBA22-7971-FA43-AA19-F44D8D8D2383}" type="slidenum">
              <a:rPr lang="en-US" altLang="ja-JP" sz="1400"/>
              <a:pPr/>
              <a:t>5</a:t>
            </a:fld>
            <a:endParaRPr lang="en-US" altLang="ja-JP" sz="1400"/>
          </a:p>
        </p:txBody>
      </p:sp>
      <p:pic>
        <p:nvPicPr>
          <p:cNvPr id="21506" name="Picture 1026" descr="MAXI_PAM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5413" y="740605"/>
            <a:ext cx="6048375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Line 1028"/>
          <p:cNvSpPr>
            <a:spLocks noChangeShapeType="1"/>
          </p:cNvSpPr>
          <p:nvPr/>
        </p:nvSpPr>
        <p:spPr bwMode="auto">
          <a:xfrm flipH="1">
            <a:off x="5211763" y="2467805"/>
            <a:ext cx="215900" cy="381000"/>
          </a:xfrm>
          <a:prstGeom prst="line">
            <a:avLst/>
          </a:prstGeom>
          <a:noFill/>
          <a:ln w="76200">
            <a:pattFill prst="pct70">
              <a:fgClr>
                <a:schemeClr val="accent2"/>
              </a:fgClr>
              <a:bgClr>
                <a:srgbClr val="FFFFFF"/>
              </a:bgClr>
            </a:patt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sz="2000">
              <a:latin typeface="Helvetica"/>
              <a:cs typeface="Helvetica"/>
            </a:endParaRPr>
          </a:p>
        </p:txBody>
      </p:sp>
      <p:sp>
        <p:nvSpPr>
          <p:cNvPr id="21509" name="Text Box 1030"/>
          <p:cNvSpPr txBox="1">
            <a:spLocks noChangeArrowheads="1"/>
          </p:cNvSpPr>
          <p:nvPr/>
        </p:nvSpPr>
        <p:spPr bwMode="auto">
          <a:xfrm>
            <a:off x="6845160" y="1019740"/>
            <a:ext cx="2298841" cy="133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8" tIns="45715" rIns="91428" bIns="45715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3600" b="1" dirty="0">
                <a:solidFill>
                  <a:srgbClr val="000000"/>
                </a:solidFill>
                <a:latin typeface="Helvetica"/>
                <a:cs typeface="Helvetica"/>
              </a:rPr>
              <a:t>SSC-HZ</a:t>
            </a:r>
          </a:p>
          <a:p>
            <a:pPr algn="ctr" eaLnBrk="1" hangingPunct="1">
              <a:spcBef>
                <a:spcPct val="50000"/>
              </a:spcBef>
            </a:pPr>
            <a:r>
              <a:rPr kumimoji="1" lang="ja-JP" altLang="en-US" dirty="0">
                <a:solidFill>
                  <a:srgbClr val="000000"/>
                </a:solidFill>
                <a:latin typeface="Helvetica"/>
                <a:ea typeface="Arial Unicode MS" charset="0"/>
                <a:cs typeface="Helvetica"/>
              </a:rPr>
              <a:t>Ｘ</a:t>
            </a:r>
            <a:r>
              <a:rPr kumimoji="1" lang="en-US" altLang="ja-JP" dirty="0">
                <a:solidFill>
                  <a:srgbClr val="000000"/>
                </a:solidFill>
                <a:latin typeface="Helvetica"/>
                <a:ea typeface="Arial Unicode MS" charset="0"/>
                <a:cs typeface="Helvetica"/>
              </a:rPr>
              <a:t>-ray CCD 16 chips</a:t>
            </a:r>
            <a:r>
              <a:rPr kumimoji="1" lang="ja-JP" altLang="en-US" dirty="0" smtClean="0">
                <a:solidFill>
                  <a:srgbClr val="000000"/>
                </a:solidFill>
                <a:latin typeface="Helvetica"/>
                <a:ea typeface="Arial Unicode MS" charset="0"/>
                <a:cs typeface="Helvetica"/>
              </a:rPr>
              <a:t>ｘ２</a:t>
            </a:r>
            <a:r>
              <a:rPr kumimoji="1" lang="en-US" altLang="ja-JP" dirty="0" smtClean="0">
                <a:solidFill>
                  <a:srgbClr val="000000"/>
                </a:solidFill>
                <a:latin typeface="Helvetica"/>
                <a:ea typeface="Arial Unicode MS" charset="0"/>
                <a:cs typeface="Helvetica"/>
              </a:rPr>
              <a:t> </a:t>
            </a:r>
            <a:r>
              <a:rPr kumimoji="1" lang="en-US" altLang="ja-JP" dirty="0">
                <a:solidFill>
                  <a:srgbClr val="000000"/>
                </a:solidFill>
                <a:latin typeface="Helvetica"/>
                <a:ea typeface="Arial Unicode MS" charset="0"/>
                <a:cs typeface="Helvetica"/>
              </a:rPr>
              <a:t>cameras</a:t>
            </a:r>
            <a:r>
              <a:rPr kumimoji="1" lang="ja-JP" altLang="en-US" sz="1400" dirty="0">
                <a:solidFill>
                  <a:srgbClr val="000000"/>
                </a:solidFill>
                <a:latin typeface="Helvetica"/>
                <a:cs typeface="Helvetica"/>
              </a:rPr>
              <a:t>　　　　</a:t>
            </a:r>
          </a:p>
        </p:txBody>
      </p:sp>
      <p:sp>
        <p:nvSpPr>
          <p:cNvPr id="21511" name="Line 1034"/>
          <p:cNvSpPr>
            <a:spLocks noChangeShapeType="1"/>
          </p:cNvSpPr>
          <p:nvPr/>
        </p:nvSpPr>
        <p:spPr bwMode="auto">
          <a:xfrm flipH="1">
            <a:off x="5356225" y="1554994"/>
            <a:ext cx="1730375" cy="142081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sz="2000">
              <a:latin typeface="Helvetica"/>
              <a:cs typeface="Helvetica"/>
            </a:endParaRPr>
          </a:p>
        </p:txBody>
      </p:sp>
      <p:sp>
        <p:nvSpPr>
          <p:cNvPr id="21526" name="Rectangle 44"/>
          <p:cNvSpPr>
            <a:spLocks noGrp="1"/>
          </p:cNvSpPr>
          <p:nvPr>
            <p:ph type="title" idx="4294967295"/>
          </p:nvPr>
        </p:nvSpPr>
        <p:spPr>
          <a:xfrm>
            <a:off x="155575" y="29703"/>
            <a:ext cx="4187825" cy="609600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MAXI</a:t>
            </a:r>
            <a:r>
              <a:rPr lang="en-US" altLang="ja-JP" sz="3200" dirty="0" smtClean="0"/>
              <a:t> Instruments</a:t>
            </a:r>
            <a:endParaRPr lang="en-US" altLang="ja-JP" sz="1800" b="1" dirty="0"/>
          </a:p>
        </p:txBody>
      </p:sp>
      <p:sp>
        <p:nvSpPr>
          <p:cNvPr id="21527" name="Freeform 45"/>
          <p:cNvSpPr>
            <a:spLocks/>
          </p:cNvSpPr>
          <p:nvPr/>
        </p:nvSpPr>
        <p:spPr bwMode="auto">
          <a:xfrm>
            <a:off x="3505200" y="2426530"/>
            <a:ext cx="1676400" cy="1600200"/>
          </a:xfrm>
          <a:custGeom>
            <a:avLst/>
            <a:gdLst>
              <a:gd name="T0" fmla="*/ 0 w 1056"/>
              <a:gd name="T1" fmla="*/ 2147483647 h 1008"/>
              <a:gd name="T2" fmla="*/ 0 w 1056"/>
              <a:gd name="T3" fmla="*/ 2147483647 h 1008"/>
              <a:gd name="T4" fmla="*/ 2147483647 w 1056"/>
              <a:gd name="T5" fmla="*/ 2147483647 h 1008"/>
              <a:gd name="T6" fmla="*/ 2147483647 w 1056"/>
              <a:gd name="T7" fmla="*/ 2147483647 h 1008"/>
              <a:gd name="T8" fmla="*/ 2147483647 w 1056"/>
              <a:gd name="T9" fmla="*/ 2147483647 h 1008"/>
              <a:gd name="T10" fmla="*/ 2147483647 w 1056"/>
              <a:gd name="T11" fmla="*/ 0 h 1008"/>
              <a:gd name="T12" fmla="*/ 0 w 1056"/>
              <a:gd name="T13" fmla="*/ 2147483647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56"/>
              <a:gd name="T22" fmla="*/ 0 h 1008"/>
              <a:gd name="T23" fmla="*/ 1056 w 1056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56" h="1008">
                <a:moveTo>
                  <a:pt x="0" y="576"/>
                </a:moveTo>
                <a:lnTo>
                  <a:pt x="0" y="864"/>
                </a:lnTo>
                <a:lnTo>
                  <a:pt x="672" y="1008"/>
                </a:lnTo>
                <a:lnTo>
                  <a:pt x="624" y="672"/>
                </a:lnTo>
                <a:lnTo>
                  <a:pt x="1056" y="144"/>
                </a:lnTo>
                <a:lnTo>
                  <a:pt x="432" y="0"/>
                </a:lnTo>
                <a:lnTo>
                  <a:pt x="0" y="576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sz="2000">
              <a:latin typeface="Helvetica"/>
              <a:cs typeface="Helvetica"/>
            </a:endParaRPr>
          </a:p>
        </p:txBody>
      </p:sp>
      <p:sp>
        <p:nvSpPr>
          <p:cNvPr id="21528" name="Freeform 46"/>
          <p:cNvSpPr>
            <a:spLocks/>
          </p:cNvSpPr>
          <p:nvPr/>
        </p:nvSpPr>
        <p:spPr bwMode="auto">
          <a:xfrm>
            <a:off x="4648200" y="3188530"/>
            <a:ext cx="1524000" cy="1739900"/>
          </a:xfrm>
          <a:custGeom>
            <a:avLst/>
            <a:gdLst>
              <a:gd name="T0" fmla="*/ 2147483647 w 960"/>
              <a:gd name="T1" fmla="*/ 2147483647 h 1096"/>
              <a:gd name="T2" fmla="*/ 2147483647 w 960"/>
              <a:gd name="T3" fmla="*/ 2147483647 h 1096"/>
              <a:gd name="T4" fmla="*/ 2147483647 w 960"/>
              <a:gd name="T5" fmla="*/ 2147483647 h 1096"/>
              <a:gd name="T6" fmla="*/ 2147483647 w 960"/>
              <a:gd name="T7" fmla="*/ 2147483647 h 1096"/>
              <a:gd name="T8" fmla="*/ 2147483647 w 960"/>
              <a:gd name="T9" fmla="*/ 0 h 1096"/>
              <a:gd name="T10" fmla="*/ 2147483647 w 960"/>
              <a:gd name="T11" fmla="*/ 2147483647 h 1096"/>
              <a:gd name="T12" fmla="*/ 0 w 960"/>
              <a:gd name="T13" fmla="*/ 2147483647 h 1096"/>
              <a:gd name="T14" fmla="*/ 2147483647 w 960"/>
              <a:gd name="T15" fmla="*/ 2147483647 h 10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60"/>
              <a:gd name="T25" fmla="*/ 0 h 1096"/>
              <a:gd name="T26" fmla="*/ 960 w 960"/>
              <a:gd name="T27" fmla="*/ 1096 h 10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60" h="1096">
                <a:moveTo>
                  <a:pt x="56" y="1000"/>
                </a:moveTo>
                <a:cubicBezTo>
                  <a:pt x="144" y="1029"/>
                  <a:pt x="365" y="1064"/>
                  <a:pt x="456" y="1072"/>
                </a:cubicBezTo>
                <a:cubicBezTo>
                  <a:pt x="460" y="1073"/>
                  <a:pt x="533" y="1096"/>
                  <a:pt x="552" y="1096"/>
                </a:cubicBezTo>
                <a:lnTo>
                  <a:pt x="960" y="576"/>
                </a:lnTo>
                <a:lnTo>
                  <a:pt x="816" y="0"/>
                </a:lnTo>
                <a:lnTo>
                  <a:pt x="432" y="528"/>
                </a:lnTo>
                <a:lnTo>
                  <a:pt x="0" y="480"/>
                </a:lnTo>
                <a:lnTo>
                  <a:pt x="48" y="1008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sz="2000">
              <a:latin typeface="Helvetica"/>
              <a:cs typeface="Helvetica"/>
            </a:endParaRPr>
          </a:p>
        </p:txBody>
      </p:sp>
      <p:sp>
        <p:nvSpPr>
          <p:cNvPr id="21529" name="Text Box 47"/>
          <p:cNvSpPr txBox="1">
            <a:spLocks noChangeArrowheads="1"/>
          </p:cNvSpPr>
          <p:nvPr/>
        </p:nvSpPr>
        <p:spPr bwMode="auto">
          <a:xfrm>
            <a:off x="3562351" y="1554993"/>
            <a:ext cx="17804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1" lang="en-US" altLang="ja-JP" sz="4000" dirty="0" smtClean="0">
                <a:solidFill>
                  <a:srgbClr val="FF0000"/>
                </a:solidFill>
                <a:latin typeface="Helvetica"/>
                <a:cs typeface="Helvetica"/>
              </a:rPr>
              <a:t>GSC-Z</a:t>
            </a:r>
            <a:endParaRPr kumimoji="1" lang="en-US" altLang="ja-JP" sz="4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21530" name="Text Box 48"/>
          <p:cNvSpPr txBox="1">
            <a:spLocks noChangeArrowheads="1"/>
          </p:cNvSpPr>
          <p:nvPr/>
        </p:nvSpPr>
        <p:spPr bwMode="auto">
          <a:xfrm>
            <a:off x="6276976" y="3856870"/>
            <a:ext cx="6291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1" lang="en-US" altLang="ja-JP" sz="4800">
                <a:solidFill>
                  <a:srgbClr val="FF0000"/>
                </a:solidFill>
                <a:latin typeface="Helvetica"/>
                <a:cs typeface="Helvetica"/>
              </a:rPr>
              <a:t>H</a:t>
            </a:r>
          </a:p>
        </p:txBody>
      </p:sp>
      <p:sp>
        <p:nvSpPr>
          <p:cNvPr id="21532" name="Arc 51"/>
          <p:cNvSpPr>
            <a:spLocks/>
          </p:cNvSpPr>
          <p:nvPr/>
        </p:nvSpPr>
        <p:spPr bwMode="auto">
          <a:xfrm flipV="1">
            <a:off x="4191000" y="2655130"/>
            <a:ext cx="3886200" cy="39624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sz="2000">
              <a:latin typeface="Helvetica"/>
              <a:cs typeface="Helvetica"/>
            </a:endParaRPr>
          </a:p>
        </p:txBody>
      </p:sp>
      <p:sp>
        <p:nvSpPr>
          <p:cNvPr id="21533" name="Line 52"/>
          <p:cNvSpPr>
            <a:spLocks noChangeShapeType="1"/>
          </p:cNvSpPr>
          <p:nvPr/>
        </p:nvSpPr>
        <p:spPr bwMode="auto">
          <a:xfrm flipV="1">
            <a:off x="4191000" y="4483930"/>
            <a:ext cx="914400" cy="2133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sz="2000">
              <a:latin typeface="Helvetica"/>
              <a:cs typeface="Helvetica"/>
            </a:endParaRPr>
          </a:p>
        </p:txBody>
      </p:sp>
      <p:sp>
        <p:nvSpPr>
          <p:cNvPr id="21534" name="Line 53"/>
          <p:cNvSpPr>
            <a:spLocks noChangeShapeType="1"/>
          </p:cNvSpPr>
          <p:nvPr/>
        </p:nvSpPr>
        <p:spPr bwMode="auto">
          <a:xfrm flipH="1">
            <a:off x="6019800" y="2655130"/>
            <a:ext cx="2057400" cy="1257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sz="2000">
              <a:latin typeface="Helvetica"/>
              <a:cs typeface="Helvetica"/>
            </a:endParaRPr>
          </a:p>
        </p:txBody>
      </p:sp>
      <p:sp>
        <p:nvSpPr>
          <p:cNvPr id="21535" name="Arc 54"/>
          <p:cNvSpPr>
            <a:spLocks/>
          </p:cNvSpPr>
          <p:nvPr/>
        </p:nvSpPr>
        <p:spPr bwMode="auto">
          <a:xfrm flipH="1">
            <a:off x="1981200" y="216730"/>
            <a:ext cx="4495800" cy="5791200"/>
          </a:xfrm>
          <a:custGeom>
            <a:avLst/>
            <a:gdLst>
              <a:gd name="T0" fmla="*/ 2147483647 w 21462"/>
              <a:gd name="T1" fmla="*/ 0 h 21423"/>
              <a:gd name="T2" fmla="*/ 2147483647 w 21462"/>
              <a:gd name="T3" fmla="*/ 2147483647 h 21423"/>
              <a:gd name="T4" fmla="*/ 0 w 21462"/>
              <a:gd name="T5" fmla="*/ 2147483647 h 21423"/>
              <a:gd name="T6" fmla="*/ 0 60000 65536"/>
              <a:gd name="T7" fmla="*/ 0 60000 65536"/>
              <a:gd name="T8" fmla="*/ 0 60000 65536"/>
              <a:gd name="T9" fmla="*/ 0 w 21462"/>
              <a:gd name="T10" fmla="*/ 0 h 21423"/>
              <a:gd name="T11" fmla="*/ 21462 w 21462"/>
              <a:gd name="T12" fmla="*/ 21423 h 214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62" h="21423" fill="none" extrusionOk="0">
                <a:moveTo>
                  <a:pt x="2759" y="-1"/>
                </a:moveTo>
                <a:cubicBezTo>
                  <a:pt x="12621" y="1270"/>
                  <a:pt x="20341" y="9108"/>
                  <a:pt x="21462" y="18988"/>
                </a:cubicBezTo>
              </a:path>
              <a:path w="21462" h="21423" stroke="0" extrusionOk="0">
                <a:moveTo>
                  <a:pt x="2759" y="-1"/>
                </a:moveTo>
                <a:cubicBezTo>
                  <a:pt x="12621" y="1270"/>
                  <a:pt x="20341" y="9108"/>
                  <a:pt x="21462" y="18988"/>
                </a:cubicBezTo>
                <a:lnTo>
                  <a:pt x="0" y="21423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sz="2000">
              <a:latin typeface="Helvetica"/>
              <a:cs typeface="Helvetica"/>
            </a:endParaRPr>
          </a:p>
        </p:txBody>
      </p:sp>
      <p:sp>
        <p:nvSpPr>
          <p:cNvPr id="21536" name="Line 55"/>
          <p:cNvSpPr>
            <a:spLocks noChangeShapeType="1"/>
          </p:cNvSpPr>
          <p:nvPr/>
        </p:nvSpPr>
        <p:spPr bwMode="auto">
          <a:xfrm flipH="1">
            <a:off x="4953000" y="292930"/>
            <a:ext cx="1066800" cy="2287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sz="2000">
              <a:latin typeface="Helvetica"/>
              <a:cs typeface="Helvetica"/>
            </a:endParaRPr>
          </a:p>
        </p:txBody>
      </p:sp>
      <p:sp>
        <p:nvSpPr>
          <p:cNvPr id="21537" name="Line 56"/>
          <p:cNvSpPr>
            <a:spLocks noChangeShapeType="1"/>
          </p:cNvSpPr>
          <p:nvPr/>
        </p:nvSpPr>
        <p:spPr bwMode="auto">
          <a:xfrm flipV="1">
            <a:off x="2100264" y="3645730"/>
            <a:ext cx="2014537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sz="2000">
              <a:latin typeface="Helvetica"/>
              <a:cs typeface="Helvetica"/>
            </a:endParaRPr>
          </a:p>
        </p:txBody>
      </p:sp>
      <p:sp>
        <p:nvSpPr>
          <p:cNvPr id="21538" name="Arc 57"/>
          <p:cNvSpPr>
            <a:spLocks/>
          </p:cNvSpPr>
          <p:nvPr/>
        </p:nvSpPr>
        <p:spPr bwMode="auto">
          <a:xfrm flipH="1">
            <a:off x="2133600" y="292930"/>
            <a:ext cx="4495800" cy="5791200"/>
          </a:xfrm>
          <a:custGeom>
            <a:avLst/>
            <a:gdLst>
              <a:gd name="T0" fmla="*/ 2147483647 w 21462"/>
              <a:gd name="T1" fmla="*/ 0 h 21423"/>
              <a:gd name="T2" fmla="*/ 2147483647 w 21462"/>
              <a:gd name="T3" fmla="*/ 2147483647 h 21423"/>
              <a:gd name="T4" fmla="*/ 0 w 21462"/>
              <a:gd name="T5" fmla="*/ 2147483647 h 21423"/>
              <a:gd name="T6" fmla="*/ 0 60000 65536"/>
              <a:gd name="T7" fmla="*/ 0 60000 65536"/>
              <a:gd name="T8" fmla="*/ 0 60000 65536"/>
              <a:gd name="T9" fmla="*/ 0 w 21462"/>
              <a:gd name="T10" fmla="*/ 0 h 21423"/>
              <a:gd name="T11" fmla="*/ 21462 w 21462"/>
              <a:gd name="T12" fmla="*/ 21423 h 214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62" h="21423" fill="none" extrusionOk="0">
                <a:moveTo>
                  <a:pt x="2759" y="-1"/>
                </a:moveTo>
                <a:cubicBezTo>
                  <a:pt x="12621" y="1270"/>
                  <a:pt x="20341" y="9108"/>
                  <a:pt x="21462" y="18988"/>
                </a:cubicBezTo>
              </a:path>
              <a:path w="21462" h="21423" stroke="0" extrusionOk="0">
                <a:moveTo>
                  <a:pt x="2759" y="-1"/>
                </a:moveTo>
                <a:cubicBezTo>
                  <a:pt x="12621" y="1270"/>
                  <a:pt x="20341" y="9108"/>
                  <a:pt x="21462" y="18988"/>
                </a:cubicBezTo>
                <a:lnTo>
                  <a:pt x="0" y="21423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sz="2000">
              <a:latin typeface="Helvetica"/>
              <a:cs typeface="Helvetica"/>
            </a:endParaRPr>
          </a:p>
        </p:txBody>
      </p:sp>
      <p:sp>
        <p:nvSpPr>
          <p:cNvPr id="21539" name="Arc 58"/>
          <p:cNvSpPr>
            <a:spLocks/>
          </p:cNvSpPr>
          <p:nvPr/>
        </p:nvSpPr>
        <p:spPr bwMode="auto">
          <a:xfrm flipV="1">
            <a:off x="4267200" y="2731330"/>
            <a:ext cx="3886200" cy="39624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sz="2000">
              <a:latin typeface="Helvetica"/>
              <a:cs typeface="Helvetica"/>
            </a:endParaRPr>
          </a:p>
        </p:txBody>
      </p:sp>
      <p:sp>
        <p:nvSpPr>
          <p:cNvPr id="21540" name="Line 59"/>
          <p:cNvSpPr>
            <a:spLocks noChangeShapeType="1"/>
          </p:cNvSpPr>
          <p:nvPr/>
        </p:nvSpPr>
        <p:spPr bwMode="auto">
          <a:xfrm>
            <a:off x="5867400" y="216730"/>
            <a:ext cx="1524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sz="2000">
              <a:latin typeface="Helvetica"/>
              <a:cs typeface="Helvetica"/>
            </a:endParaRPr>
          </a:p>
        </p:txBody>
      </p:sp>
      <p:sp>
        <p:nvSpPr>
          <p:cNvPr id="21541" name="Line 60"/>
          <p:cNvSpPr>
            <a:spLocks noChangeShapeType="1"/>
          </p:cNvSpPr>
          <p:nvPr/>
        </p:nvSpPr>
        <p:spPr bwMode="auto">
          <a:xfrm>
            <a:off x="1981200" y="5322130"/>
            <a:ext cx="1524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sz="2000">
              <a:latin typeface="Helvetica"/>
              <a:cs typeface="Helvetica"/>
            </a:endParaRPr>
          </a:p>
        </p:txBody>
      </p:sp>
      <p:sp>
        <p:nvSpPr>
          <p:cNvPr id="21542" name="Line 61"/>
          <p:cNvSpPr>
            <a:spLocks noChangeShapeType="1"/>
          </p:cNvSpPr>
          <p:nvPr/>
        </p:nvSpPr>
        <p:spPr bwMode="auto">
          <a:xfrm>
            <a:off x="4191000" y="6617530"/>
            <a:ext cx="762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sz="2000">
              <a:latin typeface="Helvetica"/>
              <a:cs typeface="Helvetica"/>
            </a:endParaRPr>
          </a:p>
        </p:txBody>
      </p:sp>
      <p:sp>
        <p:nvSpPr>
          <p:cNvPr id="21543" name="Line 62"/>
          <p:cNvSpPr>
            <a:spLocks noChangeShapeType="1"/>
          </p:cNvSpPr>
          <p:nvPr/>
        </p:nvSpPr>
        <p:spPr bwMode="auto">
          <a:xfrm>
            <a:off x="8077200" y="2655130"/>
            <a:ext cx="762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sz="2000">
              <a:latin typeface="Helvetica"/>
              <a:cs typeface="Helvetica"/>
            </a:endParaRPr>
          </a:p>
        </p:txBody>
      </p:sp>
      <p:sp>
        <p:nvSpPr>
          <p:cNvPr id="21546" name="Text Box 67"/>
          <p:cNvSpPr txBox="1">
            <a:spLocks noChangeArrowheads="1"/>
          </p:cNvSpPr>
          <p:nvPr/>
        </p:nvSpPr>
        <p:spPr bwMode="auto">
          <a:xfrm>
            <a:off x="6054507" y="208858"/>
            <a:ext cx="22656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1" lang="en-US" altLang="ja-JP" sz="2000" dirty="0">
                <a:solidFill>
                  <a:srgbClr val="FF0000"/>
                </a:solidFill>
                <a:latin typeface="Helvetica"/>
                <a:cs typeface="Helvetica"/>
              </a:rPr>
              <a:t>FOV of 6 cameras</a:t>
            </a:r>
          </a:p>
        </p:txBody>
      </p:sp>
      <p:sp>
        <p:nvSpPr>
          <p:cNvPr id="21547" name="Text Box 68"/>
          <p:cNvSpPr txBox="1">
            <a:spLocks noChangeArrowheads="1"/>
          </p:cNvSpPr>
          <p:nvPr/>
        </p:nvSpPr>
        <p:spPr bwMode="auto">
          <a:xfrm>
            <a:off x="6848476" y="5542793"/>
            <a:ext cx="22656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1" lang="en-US" altLang="ja-JP" sz="2000">
                <a:solidFill>
                  <a:srgbClr val="FF0000"/>
                </a:solidFill>
                <a:latin typeface="Helvetica"/>
                <a:cs typeface="Helvetica"/>
              </a:rPr>
              <a:t>FOV of 6 cameras</a:t>
            </a:r>
          </a:p>
        </p:txBody>
      </p:sp>
      <p:sp>
        <p:nvSpPr>
          <p:cNvPr id="21550" name="Arc 51"/>
          <p:cNvSpPr>
            <a:spLocks/>
          </p:cNvSpPr>
          <p:nvPr/>
        </p:nvSpPr>
        <p:spPr bwMode="auto">
          <a:xfrm flipV="1">
            <a:off x="4633914" y="3269493"/>
            <a:ext cx="2500312" cy="25003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sz="2000">
              <a:latin typeface="Helvetica"/>
              <a:cs typeface="Helvetica"/>
            </a:endParaRPr>
          </a:p>
        </p:txBody>
      </p:sp>
      <p:sp>
        <p:nvSpPr>
          <p:cNvPr id="21552" name="Line 21"/>
          <p:cNvSpPr>
            <a:spLocks noChangeShapeType="1"/>
          </p:cNvSpPr>
          <p:nvPr/>
        </p:nvSpPr>
        <p:spPr bwMode="auto">
          <a:xfrm flipH="1">
            <a:off x="1419225" y="1966155"/>
            <a:ext cx="827088" cy="946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sz="2000">
              <a:latin typeface="Helvetica"/>
              <a:cs typeface="Helvetica"/>
            </a:endParaRPr>
          </a:p>
        </p:txBody>
      </p:sp>
      <p:sp>
        <p:nvSpPr>
          <p:cNvPr id="21553" name="Line 22"/>
          <p:cNvSpPr>
            <a:spLocks noChangeShapeType="1"/>
          </p:cNvSpPr>
          <p:nvPr/>
        </p:nvSpPr>
        <p:spPr bwMode="auto">
          <a:xfrm flipH="1" flipV="1">
            <a:off x="1490664" y="2864680"/>
            <a:ext cx="114300" cy="1690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sz="2000">
              <a:latin typeface="Helvetica"/>
              <a:cs typeface="Helvetica"/>
            </a:endParaRPr>
          </a:p>
        </p:txBody>
      </p:sp>
      <p:sp>
        <p:nvSpPr>
          <p:cNvPr id="21554" name="Line 23"/>
          <p:cNvSpPr>
            <a:spLocks noChangeShapeType="1"/>
          </p:cNvSpPr>
          <p:nvPr/>
        </p:nvSpPr>
        <p:spPr bwMode="auto">
          <a:xfrm flipH="1" flipV="1">
            <a:off x="1914525" y="4701420"/>
            <a:ext cx="3489325" cy="7826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sz="2000">
              <a:latin typeface="Helvetica"/>
              <a:cs typeface="Helvetica"/>
            </a:endParaRPr>
          </a:p>
        </p:txBody>
      </p:sp>
      <p:sp>
        <p:nvSpPr>
          <p:cNvPr id="21555" name="Text Box 24"/>
          <p:cNvSpPr txBox="1">
            <a:spLocks noChangeArrowheads="1"/>
          </p:cNvSpPr>
          <p:nvPr/>
        </p:nvSpPr>
        <p:spPr bwMode="auto">
          <a:xfrm>
            <a:off x="1060451" y="2129668"/>
            <a:ext cx="8118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1" lang="en-US" altLang="ja-JP" sz="2000">
                <a:solidFill>
                  <a:srgbClr val="000000"/>
                </a:solidFill>
                <a:latin typeface="Helvetica"/>
                <a:cs typeface="Helvetica"/>
              </a:rPr>
              <a:t>80cm</a:t>
            </a:r>
          </a:p>
        </p:txBody>
      </p:sp>
      <p:sp>
        <p:nvSpPr>
          <p:cNvPr id="21556" name="Text Box 25"/>
          <p:cNvSpPr txBox="1">
            <a:spLocks noChangeArrowheads="1"/>
          </p:cNvSpPr>
          <p:nvPr/>
        </p:nvSpPr>
        <p:spPr bwMode="auto">
          <a:xfrm>
            <a:off x="490539" y="3394905"/>
            <a:ext cx="9544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1" lang="en-US" altLang="ja-JP" sz="2000">
                <a:solidFill>
                  <a:srgbClr val="000000"/>
                </a:solidFill>
                <a:latin typeface="Helvetica"/>
                <a:cs typeface="Helvetica"/>
              </a:rPr>
              <a:t>107cm</a:t>
            </a:r>
          </a:p>
        </p:txBody>
      </p:sp>
      <p:sp>
        <p:nvSpPr>
          <p:cNvPr id="21557" name="Text Box 26"/>
          <p:cNvSpPr txBox="1">
            <a:spLocks noChangeArrowheads="1"/>
          </p:cNvSpPr>
          <p:nvPr/>
        </p:nvSpPr>
        <p:spPr bwMode="auto">
          <a:xfrm>
            <a:off x="3062289" y="5037968"/>
            <a:ext cx="9544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1" lang="en-US" altLang="ja-JP" sz="2000">
                <a:solidFill>
                  <a:srgbClr val="000000"/>
                </a:solidFill>
                <a:latin typeface="Helvetica"/>
                <a:cs typeface="Helvetica"/>
              </a:rPr>
              <a:t>185cm</a:t>
            </a:r>
          </a:p>
        </p:txBody>
      </p:sp>
      <p:sp>
        <p:nvSpPr>
          <p:cNvPr id="63" name="平行四辺形 62"/>
          <p:cNvSpPr>
            <a:spLocks noChangeArrowheads="1"/>
          </p:cNvSpPr>
          <p:nvPr/>
        </p:nvSpPr>
        <p:spPr bwMode="auto">
          <a:xfrm rot="660144" flipH="1">
            <a:off x="3457575" y="3426655"/>
            <a:ext cx="1028700" cy="350838"/>
          </a:xfrm>
          <a:prstGeom prst="parallelogram">
            <a:avLst>
              <a:gd name="adj" fmla="val 24679"/>
            </a:avLst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ja-JP" altLang="en-US" sz="2000">
              <a:solidFill>
                <a:prstClr val="white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64" name="平行四辺形 63"/>
          <p:cNvSpPr>
            <a:spLocks noChangeArrowheads="1"/>
          </p:cNvSpPr>
          <p:nvPr/>
        </p:nvSpPr>
        <p:spPr bwMode="auto">
          <a:xfrm rot="4803247" flipH="1" flipV="1">
            <a:off x="4563270" y="4214851"/>
            <a:ext cx="1038225" cy="468313"/>
          </a:xfrm>
          <a:prstGeom prst="parallelogram">
            <a:avLst>
              <a:gd name="adj" fmla="val 27281"/>
            </a:avLst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vert="eaVert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ja-JP" altLang="en-US" sz="2000">
              <a:solidFill>
                <a:prstClr val="white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65" name="平行四辺形 64"/>
          <p:cNvSpPr>
            <a:spLocks noChangeArrowheads="1"/>
          </p:cNvSpPr>
          <p:nvPr/>
        </p:nvSpPr>
        <p:spPr bwMode="auto">
          <a:xfrm rot="4803247" flipV="1">
            <a:off x="4895850" y="4309306"/>
            <a:ext cx="1016000" cy="177800"/>
          </a:xfrm>
          <a:prstGeom prst="parallelogram">
            <a:avLst>
              <a:gd name="adj" fmla="val 68307"/>
            </a:avLst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vert="eaVert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ja-JP" altLang="en-US" sz="2000">
              <a:solidFill>
                <a:prstClr val="white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66" name="平行四辺形 65"/>
          <p:cNvSpPr>
            <a:spLocks noChangeArrowheads="1"/>
          </p:cNvSpPr>
          <p:nvPr/>
        </p:nvSpPr>
        <p:spPr bwMode="auto">
          <a:xfrm rot="4803247" flipV="1">
            <a:off x="5096669" y="4005299"/>
            <a:ext cx="1106488" cy="260350"/>
          </a:xfrm>
          <a:prstGeom prst="parallelogram">
            <a:avLst>
              <a:gd name="adj" fmla="val 82088"/>
            </a:avLst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vert="eaVert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ja-JP" altLang="en-US" sz="2000">
              <a:solidFill>
                <a:prstClr val="white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67" name="平行四辺形 66"/>
          <p:cNvSpPr>
            <a:spLocks noChangeArrowheads="1"/>
          </p:cNvSpPr>
          <p:nvPr/>
        </p:nvSpPr>
        <p:spPr bwMode="auto">
          <a:xfrm rot="4803247" flipV="1">
            <a:off x="5382420" y="3749714"/>
            <a:ext cx="1031875" cy="185737"/>
          </a:xfrm>
          <a:prstGeom prst="parallelogram">
            <a:avLst>
              <a:gd name="adj" fmla="val 82073"/>
            </a:avLst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vert="eaVert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ja-JP" altLang="en-US" sz="2000">
              <a:solidFill>
                <a:prstClr val="white"/>
              </a:solidFill>
              <a:latin typeface="Helvetica"/>
              <a:ea typeface="ＭＳ Ｐゴシック"/>
              <a:cs typeface="Helvetica"/>
            </a:endParaRPr>
          </a:p>
        </p:txBody>
      </p:sp>
      <p:cxnSp>
        <p:nvCxnSpPr>
          <p:cNvPr id="68" name="直線コネクタ 67"/>
          <p:cNvCxnSpPr>
            <a:cxnSpLocks noChangeShapeType="1"/>
            <a:stCxn id="64" idx="3"/>
            <a:endCxn id="64" idx="1"/>
          </p:cNvCxnSpPr>
          <p:nvPr/>
        </p:nvCxnSpPr>
        <p:spPr bwMode="auto">
          <a:xfrm flipH="1" flipV="1">
            <a:off x="4840289" y="4426780"/>
            <a:ext cx="484187" cy="44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69" name="直線コネクタ 68"/>
          <p:cNvCxnSpPr>
            <a:cxnSpLocks noChangeShapeType="1"/>
            <a:stCxn id="65" idx="3"/>
          </p:cNvCxnSpPr>
          <p:nvPr/>
        </p:nvCxnSpPr>
        <p:spPr bwMode="auto">
          <a:xfrm flipH="1">
            <a:off x="5335588" y="4322007"/>
            <a:ext cx="144462" cy="149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70" name="直線コネクタ 69"/>
          <p:cNvCxnSpPr>
            <a:cxnSpLocks noChangeShapeType="1"/>
          </p:cNvCxnSpPr>
          <p:nvPr/>
        </p:nvCxnSpPr>
        <p:spPr bwMode="auto">
          <a:xfrm flipH="1">
            <a:off x="5553076" y="4071181"/>
            <a:ext cx="206375" cy="206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71" name="直線コネクタ 70"/>
          <p:cNvCxnSpPr>
            <a:cxnSpLocks noChangeShapeType="1"/>
            <a:stCxn id="67" idx="4"/>
          </p:cNvCxnSpPr>
          <p:nvPr/>
        </p:nvCxnSpPr>
        <p:spPr bwMode="auto">
          <a:xfrm flipH="1">
            <a:off x="5826126" y="3826705"/>
            <a:ext cx="163513" cy="179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72" name="平行四辺形 71"/>
          <p:cNvSpPr>
            <a:spLocks noChangeArrowheads="1"/>
          </p:cNvSpPr>
          <p:nvPr/>
        </p:nvSpPr>
        <p:spPr bwMode="auto">
          <a:xfrm rot="660144">
            <a:off x="3502025" y="3234570"/>
            <a:ext cx="1054100" cy="193675"/>
          </a:xfrm>
          <a:prstGeom prst="parallelogram">
            <a:avLst>
              <a:gd name="adj" fmla="val 50823"/>
            </a:avLst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ja-JP" altLang="en-US" sz="2000">
              <a:solidFill>
                <a:prstClr val="white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73" name="平行四辺形 72"/>
          <p:cNvSpPr>
            <a:spLocks noChangeArrowheads="1"/>
          </p:cNvSpPr>
          <p:nvPr/>
        </p:nvSpPr>
        <p:spPr bwMode="auto">
          <a:xfrm rot="669456">
            <a:off x="3744914" y="2901195"/>
            <a:ext cx="1092200" cy="300037"/>
          </a:xfrm>
          <a:prstGeom prst="parallelogram">
            <a:avLst>
              <a:gd name="adj" fmla="val 62457"/>
            </a:avLst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ja-JP" altLang="en-US" sz="2000">
              <a:solidFill>
                <a:prstClr val="white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74" name="平行四辺形 73"/>
          <p:cNvSpPr>
            <a:spLocks noChangeArrowheads="1"/>
          </p:cNvSpPr>
          <p:nvPr/>
        </p:nvSpPr>
        <p:spPr bwMode="auto">
          <a:xfrm rot="669456">
            <a:off x="4038600" y="2666243"/>
            <a:ext cx="1054100" cy="144462"/>
          </a:xfrm>
          <a:prstGeom prst="parallelogram">
            <a:avLst>
              <a:gd name="adj" fmla="val 55502"/>
            </a:avLst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ja-JP" altLang="en-US" sz="2000">
              <a:solidFill>
                <a:prstClr val="white"/>
              </a:solidFill>
              <a:latin typeface="Helvetica"/>
              <a:ea typeface="ＭＳ Ｐゴシック"/>
              <a:cs typeface="Helvetica"/>
            </a:endParaRPr>
          </a:p>
        </p:txBody>
      </p:sp>
      <p:cxnSp>
        <p:nvCxnSpPr>
          <p:cNvPr id="75" name="直線コネクタ 74"/>
          <p:cNvCxnSpPr>
            <a:cxnSpLocks noChangeShapeType="1"/>
            <a:stCxn id="72" idx="3"/>
            <a:endCxn id="63" idx="4"/>
          </p:cNvCxnSpPr>
          <p:nvPr/>
        </p:nvCxnSpPr>
        <p:spPr bwMode="auto">
          <a:xfrm rot="5400000">
            <a:off x="3771900" y="3583818"/>
            <a:ext cx="357188" cy="238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76" name="直線コネクタ 75"/>
          <p:cNvCxnSpPr>
            <a:cxnSpLocks noChangeShapeType="1"/>
            <a:stCxn id="72" idx="1"/>
          </p:cNvCxnSpPr>
          <p:nvPr/>
        </p:nvCxnSpPr>
        <p:spPr bwMode="auto">
          <a:xfrm rot="-5400000" flipH="1" flipV="1">
            <a:off x="3894138" y="3083756"/>
            <a:ext cx="171450" cy="133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77" name="直線コネクタ 76"/>
          <p:cNvCxnSpPr>
            <a:cxnSpLocks noChangeShapeType="1"/>
            <a:stCxn id="73" idx="1"/>
            <a:endCxn id="73" idx="3"/>
          </p:cNvCxnSpPr>
          <p:nvPr/>
        </p:nvCxnSpPr>
        <p:spPr bwMode="auto">
          <a:xfrm rot="-5400000" flipH="1" flipV="1">
            <a:off x="4162426" y="2929769"/>
            <a:ext cx="258763" cy="2428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78" name="直線コネクタ 77"/>
          <p:cNvCxnSpPr>
            <a:cxnSpLocks noChangeShapeType="1"/>
            <a:stCxn id="74" idx="0"/>
            <a:endCxn id="74" idx="3"/>
          </p:cNvCxnSpPr>
          <p:nvPr/>
        </p:nvCxnSpPr>
        <p:spPr bwMode="auto">
          <a:xfrm rot="-5400000" flipH="1" flipV="1">
            <a:off x="4478338" y="2701169"/>
            <a:ext cx="133350" cy="66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1574" name="Text Box 17"/>
          <p:cNvSpPr txBox="1">
            <a:spLocks noChangeArrowheads="1"/>
          </p:cNvSpPr>
          <p:nvPr/>
        </p:nvSpPr>
        <p:spPr bwMode="auto">
          <a:xfrm>
            <a:off x="173554" y="639305"/>
            <a:ext cx="37099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 eaLnBrk="1" hangingPunct="1"/>
            <a:r>
              <a:rPr kumimoji="1" lang="en-US" altLang="ja-JP" sz="2000" dirty="0" smtClean="0">
                <a:solidFill>
                  <a:srgbClr val="FF0000"/>
                </a:solidFill>
                <a:latin typeface="Helvetica"/>
                <a:cs typeface="Helvetica"/>
              </a:rPr>
              <a:t>  </a:t>
            </a:r>
            <a:r>
              <a:rPr kumimoji="1" lang="en-US" altLang="ja-JP" sz="2000" dirty="0">
                <a:solidFill>
                  <a:srgbClr val="FF0000"/>
                </a:solidFill>
                <a:latin typeface="Helvetica"/>
                <a:cs typeface="Helvetica"/>
              </a:rPr>
              <a:t>Gas Slit Cameras (GSC)</a:t>
            </a:r>
          </a:p>
          <a:p>
            <a:pPr algn="just" eaLnBrk="1" hangingPunct="1"/>
            <a:r>
              <a:rPr kumimoji="1" lang="en-US" altLang="ja-JP" sz="2000" dirty="0" err="1">
                <a:solidFill>
                  <a:srgbClr val="1F497D"/>
                </a:solidFill>
                <a:latin typeface="Helvetica"/>
                <a:cs typeface="Helvetica"/>
              </a:rPr>
              <a:t>Xe</a:t>
            </a:r>
            <a:r>
              <a:rPr kumimoji="1" lang="en-US" altLang="ja-JP" sz="2000" dirty="0">
                <a:solidFill>
                  <a:srgbClr val="1F497D"/>
                </a:solidFill>
                <a:latin typeface="Helvetica"/>
                <a:cs typeface="Helvetica"/>
              </a:rPr>
              <a:t>-filled proportional counter</a:t>
            </a:r>
          </a:p>
          <a:p>
            <a:pPr algn="just" eaLnBrk="1" hangingPunct="1"/>
            <a:r>
              <a:rPr kumimoji="1" lang="en-US" altLang="ja-JP" sz="2000" dirty="0">
                <a:solidFill>
                  <a:srgbClr val="1F497D"/>
                </a:solidFill>
                <a:latin typeface="Helvetica"/>
                <a:cs typeface="Helvetica"/>
              </a:rPr>
              <a:t>2—30 </a:t>
            </a:r>
            <a:r>
              <a:rPr kumimoji="1" lang="en-US" altLang="ja-JP" sz="2000" dirty="0" err="1">
                <a:solidFill>
                  <a:srgbClr val="1F497D"/>
                </a:solidFill>
                <a:latin typeface="Helvetica"/>
                <a:cs typeface="Helvetica"/>
              </a:rPr>
              <a:t>keV</a:t>
            </a:r>
            <a:r>
              <a:rPr kumimoji="1" lang="en-US" altLang="ja-JP" sz="2000" dirty="0">
                <a:solidFill>
                  <a:srgbClr val="1F497D"/>
                </a:solidFill>
                <a:latin typeface="Helvetica"/>
                <a:cs typeface="Helvetica"/>
              </a:rPr>
              <a:t>;  5350 cm</a:t>
            </a:r>
            <a:r>
              <a:rPr kumimoji="1" lang="en-US" altLang="ja-JP" sz="2000" baseline="30000" dirty="0">
                <a:solidFill>
                  <a:srgbClr val="1F497D"/>
                </a:solidFill>
                <a:latin typeface="Helvetica"/>
                <a:cs typeface="Helvetica"/>
              </a:rPr>
              <a:t>2</a:t>
            </a:r>
            <a:endParaRPr kumimoji="1" lang="en-US" altLang="ja-JP" sz="2000" dirty="0">
              <a:solidFill>
                <a:srgbClr val="1F497D"/>
              </a:solidFill>
              <a:latin typeface="Helvetica"/>
              <a:cs typeface="Helvetica"/>
            </a:endParaRPr>
          </a:p>
        </p:txBody>
      </p:sp>
      <p:sp>
        <p:nvSpPr>
          <p:cNvPr id="21575" name="テキスト ボックス 79"/>
          <p:cNvSpPr txBox="1">
            <a:spLocks noChangeArrowheads="1"/>
          </p:cNvSpPr>
          <p:nvPr/>
        </p:nvSpPr>
        <p:spPr bwMode="auto">
          <a:xfrm>
            <a:off x="2690814" y="6412743"/>
            <a:ext cx="16969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1" lang="en-US" altLang="ja-JP" sz="2000" dirty="0">
                <a:solidFill>
                  <a:srgbClr val="000000"/>
                </a:solidFill>
                <a:latin typeface="Helvetica"/>
                <a:cs typeface="Helvetica"/>
              </a:rPr>
              <a:t>1.5deg</a:t>
            </a:r>
            <a:r>
              <a:rPr kumimoji="1" lang="en-US" altLang="ja-JP" sz="1400" dirty="0">
                <a:solidFill>
                  <a:srgbClr val="000000"/>
                </a:solidFill>
                <a:latin typeface="Helvetica"/>
                <a:cs typeface="Helvetica"/>
              </a:rPr>
              <a:t> (FWHM)</a:t>
            </a:r>
            <a:endParaRPr kumimoji="1" lang="en-US" altLang="ja-JP" sz="20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79" name="上矢印 78"/>
          <p:cNvSpPr/>
          <p:nvPr/>
        </p:nvSpPr>
        <p:spPr>
          <a:xfrm rot="6348144">
            <a:off x="1175915" y="5485613"/>
            <a:ext cx="548832" cy="120637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テキスト ボックス 79"/>
          <p:cNvSpPr txBox="1"/>
          <p:nvPr/>
        </p:nvSpPr>
        <p:spPr>
          <a:xfrm rot="903853">
            <a:off x="193534" y="6154594"/>
            <a:ext cx="1690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ISS motion</a:t>
            </a:r>
            <a:endParaRPr kumimoji="1" lang="ja-JP" alt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82" name="テキスト ボックス 79"/>
          <p:cNvSpPr txBox="1">
            <a:spLocks noChangeArrowheads="1"/>
          </p:cNvSpPr>
          <p:nvPr/>
        </p:nvSpPr>
        <p:spPr bwMode="auto">
          <a:xfrm>
            <a:off x="7597511" y="5884075"/>
            <a:ext cx="11117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1" lang="en-US" altLang="ja-JP" sz="2000" dirty="0" smtClean="0">
                <a:solidFill>
                  <a:srgbClr val="000000"/>
                </a:solidFill>
                <a:latin typeface="Helvetica"/>
                <a:cs typeface="Helvetica"/>
              </a:rPr>
              <a:t>1</a:t>
            </a:r>
            <a:r>
              <a:rPr lang="en-US" altLang="ja-JP" sz="2000" dirty="0" smtClean="0">
                <a:solidFill>
                  <a:srgbClr val="000000"/>
                </a:solidFill>
                <a:latin typeface="Helvetica"/>
                <a:cs typeface="Helvetica"/>
              </a:rPr>
              <a:t>60 </a:t>
            </a:r>
            <a:r>
              <a:rPr kumimoji="1" lang="en-US" altLang="ja-JP" sz="2000" dirty="0" smtClean="0">
                <a:solidFill>
                  <a:srgbClr val="000000"/>
                </a:solidFill>
                <a:latin typeface="Helvetica"/>
                <a:cs typeface="Helvetica"/>
              </a:rPr>
              <a:t>deg</a:t>
            </a:r>
            <a:endParaRPr kumimoji="1" lang="en-US" altLang="ja-JP" sz="20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11" descr="gsc"/>
          <p:cNvPicPr>
            <a:picLocks noChangeAspect="1" noChangeArrowheads="1"/>
          </p:cNvPicPr>
          <p:nvPr/>
        </p:nvPicPr>
        <p:blipFill>
          <a:blip r:embed="rId3"/>
          <a:srcRect r="4417"/>
          <a:stretch>
            <a:fillRect/>
          </a:stretch>
        </p:blipFill>
        <p:spPr bwMode="auto">
          <a:xfrm>
            <a:off x="1403350" y="3893545"/>
            <a:ext cx="3538522" cy="277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39" name="Text Box 1050"/>
          <p:cNvSpPr txBox="1">
            <a:spLocks noChangeArrowheads="1"/>
          </p:cNvSpPr>
          <p:nvPr/>
        </p:nvSpPr>
        <p:spPr bwMode="auto">
          <a:xfrm>
            <a:off x="1689100" y="3788768"/>
            <a:ext cx="117235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1" lang="en-US" altLang="ja-JP" sz="1800">
                <a:latin typeface="Helvetica"/>
                <a:cs typeface="Helvetica"/>
              </a:rPr>
              <a:t>collimator</a:t>
            </a:r>
          </a:p>
        </p:txBody>
      </p:sp>
      <p:sp>
        <p:nvSpPr>
          <p:cNvPr id="219140" name="Text Box 1051"/>
          <p:cNvSpPr txBox="1">
            <a:spLocks noChangeArrowheads="1"/>
          </p:cNvSpPr>
          <p:nvPr/>
        </p:nvSpPr>
        <p:spPr bwMode="auto">
          <a:xfrm>
            <a:off x="381001" y="5236568"/>
            <a:ext cx="230194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1" lang="en-US" altLang="ja-JP" sz="1800">
                <a:latin typeface="Helvetica"/>
                <a:cs typeface="Helvetica"/>
              </a:rPr>
              <a:t> proportional counter</a:t>
            </a:r>
          </a:p>
        </p:txBody>
      </p:sp>
      <p:pic>
        <p:nvPicPr>
          <p:cNvPr id="21914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80076" y="4526520"/>
            <a:ext cx="3235325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42" name="Text Box 1049"/>
          <p:cNvSpPr txBox="1">
            <a:spLocks noChangeArrowheads="1"/>
          </p:cNvSpPr>
          <p:nvPr/>
        </p:nvSpPr>
        <p:spPr bwMode="auto">
          <a:xfrm>
            <a:off x="4475090" y="6325952"/>
            <a:ext cx="46678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1" lang="en-US" altLang="ja-JP" sz="1800" dirty="0" smtClean="0">
                <a:latin typeface="Helvetica"/>
                <a:cs typeface="Helvetica"/>
              </a:rPr>
              <a:t>slit      </a:t>
            </a:r>
          </a:p>
        </p:txBody>
      </p:sp>
      <p:graphicFrame>
        <p:nvGraphicFramePr>
          <p:cNvPr id="219182" name="Group 46"/>
          <p:cNvGraphicFramePr>
            <a:graphicFrameLocks noGrp="1"/>
          </p:cNvGraphicFramePr>
          <p:nvPr/>
        </p:nvGraphicFramePr>
        <p:xfrm>
          <a:off x="174626" y="787740"/>
          <a:ext cx="8893175" cy="2981706"/>
        </p:xfrm>
        <a:graphic>
          <a:graphicData uri="http://schemas.openxmlformats.org/drawingml/2006/table">
            <a:tbl>
              <a:tblPr/>
              <a:tblGrid>
                <a:gridCol w="3121025"/>
                <a:gridCol w="2874963"/>
                <a:gridCol w="2897187"/>
              </a:tblGrid>
              <a:tr h="384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GSC (X-ray Gas Camera)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SSC (X-ray CCD Camera)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1DA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Detector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Gas(Xe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) 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prop. counter x12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CCD 16 chips </a:t>
                      </a:r>
                      <a:r>
                        <a:rPr kumimoji="1" lang="en-US" altLang="ja-JP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x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 2 camera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Energy range (Q.E.&gt;10%)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  <a:r>
                        <a:rPr kumimoji="1" lang="ja-JP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－</a:t>
                      </a: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30 keV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0.5</a:t>
                      </a:r>
                      <a:r>
                        <a:rPr kumimoji="1" lang="ja-JP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－</a:t>
                      </a: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12 keV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Energy resolution (FWHM)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15.7%(at 8.0keV)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&lt; 2.5%(150eV) (at 5.9keV)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Time resolution &amp; accuracy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＜</a:t>
                      </a: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200μsec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～</a:t>
                      </a: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6 sec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509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Instantaneous sky coverage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2.4 % of the whole sky</a:t>
                      </a:r>
                      <a:endParaRPr kumimoji="1" lang="en-US" altLang="ja-JP" sz="14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(160 deg x 3 deg x 2 sets)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1.4% of whole sky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(90 deg x 3 deg x 2 sets)</a:t>
                      </a:r>
                      <a:endParaRPr kumimoji="1" lang="en-US" altLang="ja-JP" sz="12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Point Spread Function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 1.5 degree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1.5 degree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136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sensitivity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 </a:t>
                      </a:r>
                      <a:r>
                        <a:rPr kumimoji="1" lang="en-US" altLang="ja-JP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mCrab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  (week)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 </a:t>
                      </a:r>
                      <a:r>
                        <a:rPr kumimoji="1" lang="en-US" altLang="ja-JP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mCrab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 (week)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</a:tbl>
          </a:graphicData>
        </a:graphic>
      </p:graphicFrame>
      <p:sp>
        <p:nvSpPr>
          <p:cNvPr id="219181" name="Rectangle 1026"/>
          <p:cNvSpPr>
            <a:spLocks noGrp="1"/>
          </p:cNvSpPr>
          <p:nvPr>
            <p:ph type="title" idx="4294967295"/>
          </p:nvPr>
        </p:nvSpPr>
        <p:spPr>
          <a:xfrm>
            <a:off x="2682946" y="0"/>
            <a:ext cx="3124200" cy="787740"/>
          </a:xfrm>
        </p:spPr>
        <p:txBody>
          <a:bodyPr>
            <a:normAutofit/>
          </a:bodyPr>
          <a:lstStyle/>
          <a:p>
            <a:r>
              <a:rPr lang="en-US" altLang="ja-JP" dirty="0"/>
              <a:t>Detectors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213726" y="4108000"/>
            <a:ext cx="60655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elvetica"/>
                <a:cs typeface="Helvetica"/>
              </a:rPr>
              <a:t>SSC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2"/>
          </p:nvPr>
        </p:nvSpPr>
        <p:spPr>
          <a:xfrm>
            <a:off x="6553200" y="6529510"/>
            <a:ext cx="2133600" cy="365125"/>
          </a:xfrm>
        </p:spPr>
        <p:txBody>
          <a:bodyPr/>
          <a:lstStyle/>
          <a:p>
            <a:fld id="{314BA0BA-7E29-6044-9B54-CE4629A7A512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anim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29" y="1099909"/>
            <a:ext cx="8070543" cy="451950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91"/>
            <a:ext cx="8229600" cy="765551"/>
          </a:xfrm>
        </p:spPr>
        <p:txBody>
          <a:bodyPr/>
          <a:lstStyle/>
          <a:p>
            <a:r>
              <a:rPr lang="en-US" altLang="ja-JP" dirty="0" smtClean="0"/>
              <a:t>GSC All-Sky Scan Movie</a:t>
            </a:r>
            <a:endParaRPr lang="ja-JP" altLang="en-US" dirty="0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idx="1"/>
          </p:nvPr>
        </p:nvSpPr>
        <p:spPr>
          <a:xfrm>
            <a:off x="527755" y="5150781"/>
            <a:ext cx="8229600" cy="147237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Red</a:t>
            </a:r>
            <a:r>
              <a:rPr lang="en-US" altLang="ja-JP" sz="2000" dirty="0" smtClean="0"/>
              <a:t>: 2-4 </a:t>
            </a:r>
            <a:r>
              <a:rPr lang="en-US" altLang="ja-JP" sz="2000" dirty="0" err="1" smtClean="0"/>
              <a:t>keV</a:t>
            </a:r>
            <a:r>
              <a:rPr lang="en-US" altLang="ja-JP" sz="2000" dirty="0" smtClean="0"/>
              <a:t>,  </a:t>
            </a:r>
            <a:r>
              <a:rPr lang="en-US" altLang="ja-JP" sz="2000" dirty="0" smtClean="0">
                <a:solidFill>
                  <a:srgbClr val="008000"/>
                </a:solidFill>
              </a:rPr>
              <a:t>Green</a:t>
            </a:r>
            <a:r>
              <a:rPr lang="en-US" altLang="ja-JP" sz="2000" dirty="0" smtClean="0"/>
              <a:t>: 4-10keV,  </a:t>
            </a:r>
            <a:r>
              <a:rPr lang="en-US" altLang="ja-JP" sz="2000" dirty="0" smtClean="0">
                <a:solidFill>
                  <a:srgbClr val="0000FF"/>
                </a:solidFill>
              </a:rPr>
              <a:t>Blue</a:t>
            </a:r>
            <a:r>
              <a:rPr lang="en-US" altLang="ja-JP" sz="2000" dirty="0" smtClean="0"/>
              <a:t>: 10-20 </a:t>
            </a:r>
            <a:r>
              <a:rPr lang="en-US" altLang="ja-JP" sz="2000" dirty="0" err="1" smtClean="0"/>
              <a:t>keV</a:t>
            </a:r>
            <a:r>
              <a:rPr lang="en-US" altLang="ja-JP" sz="2000" dirty="0" smtClean="0"/>
              <a:t>.</a:t>
            </a:r>
          </a:p>
          <a:p>
            <a:r>
              <a:rPr lang="en-US" altLang="ja-JP" sz="2000" dirty="0" smtClean="0"/>
              <a:t>Raw data. Exposure not corrected. </a:t>
            </a:r>
          </a:p>
          <a:p>
            <a:r>
              <a:rPr lang="en-US" altLang="ja-JP" sz="2000" dirty="0" smtClean="0"/>
              <a:t>Not cleaned for background variation, sun-light leak, and solar-paddle reflection. </a:t>
            </a:r>
            <a:endParaRPr lang="ja-JP" altLang="en-US" sz="2000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6553200" y="6500650"/>
            <a:ext cx="2133600" cy="365125"/>
          </a:xfrm>
        </p:spPr>
        <p:txBody>
          <a:bodyPr/>
          <a:lstStyle/>
          <a:p>
            <a:fld id="{314BA0BA-7E29-6044-9B54-CE4629A7A512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07207-D5BB-7B49-A861-AADEB8260F1F}" type="slidenum">
              <a:rPr lang="en-US" altLang="ja-JP"/>
              <a:pPr/>
              <a:t>8</a:t>
            </a:fld>
            <a:endParaRPr lang="en-US" altLang="ja-JP" dirty="0"/>
          </a:p>
        </p:txBody>
      </p:sp>
      <p:sp>
        <p:nvSpPr>
          <p:cNvPr id="39938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156959"/>
            <a:ext cx="8229600" cy="700571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altLang="ja-JP" dirty="0" smtClean="0"/>
              <a:t>GSC All</a:t>
            </a:r>
            <a:r>
              <a:rPr lang="en-US" altLang="ja-JP" dirty="0"/>
              <a:t>-sky </a:t>
            </a:r>
            <a:r>
              <a:rPr lang="en-US" altLang="ja-JP" dirty="0" smtClean="0"/>
              <a:t>map</a:t>
            </a:r>
            <a:br>
              <a:rPr lang="en-US" altLang="ja-JP" dirty="0" smtClean="0"/>
            </a:br>
            <a:r>
              <a:rPr lang="en-US" altLang="ja-JP" dirty="0" smtClean="0"/>
              <a:t> for the first 10 </a:t>
            </a:r>
            <a:r>
              <a:rPr lang="en-US" altLang="ja-JP" dirty="0"/>
              <a:t>months</a:t>
            </a:r>
          </a:p>
        </p:txBody>
      </p:sp>
      <p:sp>
        <p:nvSpPr>
          <p:cNvPr id="39941" name="テキスト ボックス 4"/>
          <p:cNvSpPr txBox="1">
            <a:spLocks noChangeArrowheads="1"/>
          </p:cNvSpPr>
          <p:nvPr/>
        </p:nvSpPr>
        <p:spPr bwMode="auto">
          <a:xfrm>
            <a:off x="298097" y="5661206"/>
            <a:ext cx="827782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Helvetica"/>
                <a:cs typeface="Helvetica"/>
              </a:rPr>
              <a:t>Red</a:t>
            </a:r>
            <a:r>
              <a:rPr lang="en-US" altLang="ja-JP" sz="2000" dirty="0" smtClean="0">
                <a:latin typeface="Helvetica"/>
                <a:cs typeface="Helvetica"/>
              </a:rPr>
              <a:t>: 2-4 </a:t>
            </a:r>
            <a:r>
              <a:rPr lang="en-US" altLang="ja-JP" sz="2000" dirty="0" err="1" smtClean="0">
                <a:latin typeface="Helvetica"/>
                <a:cs typeface="Helvetica"/>
              </a:rPr>
              <a:t>keV</a:t>
            </a:r>
            <a:r>
              <a:rPr lang="en-US" altLang="ja-JP" sz="2000" dirty="0" smtClean="0">
                <a:latin typeface="Helvetica"/>
                <a:cs typeface="Helvetica"/>
              </a:rPr>
              <a:t>, </a:t>
            </a:r>
            <a:r>
              <a:rPr lang="en-US" altLang="ja-JP" sz="2000" dirty="0" smtClean="0">
                <a:solidFill>
                  <a:srgbClr val="008000"/>
                </a:solidFill>
                <a:latin typeface="Helvetica"/>
                <a:cs typeface="Helvetica"/>
              </a:rPr>
              <a:t>Green</a:t>
            </a:r>
            <a:r>
              <a:rPr lang="en-US" altLang="ja-JP" sz="2000" dirty="0" smtClean="0">
                <a:latin typeface="Helvetica"/>
                <a:cs typeface="Helvetica"/>
              </a:rPr>
              <a:t>: 4-8 </a:t>
            </a:r>
            <a:r>
              <a:rPr lang="en-US" altLang="ja-JP" sz="2000" dirty="0" err="1" smtClean="0">
                <a:latin typeface="Helvetica"/>
                <a:cs typeface="Helvetica"/>
              </a:rPr>
              <a:t>keV</a:t>
            </a:r>
            <a:r>
              <a:rPr lang="en-US" altLang="ja-JP" sz="2000" dirty="0" smtClean="0">
                <a:latin typeface="Helvetica"/>
                <a:cs typeface="Helvetica"/>
              </a:rPr>
              <a:t>, </a:t>
            </a:r>
            <a:r>
              <a:rPr lang="en-US" altLang="ja-JP" sz="2000" dirty="0" smtClean="0">
                <a:solidFill>
                  <a:srgbClr val="0000FF"/>
                </a:solidFill>
                <a:latin typeface="Helvetica"/>
                <a:cs typeface="Helvetica"/>
              </a:rPr>
              <a:t>Blue</a:t>
            </a:r>
            <a:r>
              <a:rPr lang="en-US" altLang="ja-JP" sz="2000" dirty="0" smtClean="0">
                <a:latin typeface="Helvetica"/>
                <a:cs typeface="Helvetica"/>
              </a:rPr>
              <a:t>: 8-16 </a:t>
            </a:r>
            <a:r>
              <a:rPr lang="en-US" altLang="ja-JP" sz="2000" dirty="0" err="1" smtClean="0">
                <a:latin typeface="Helvetica"/>
                <a:cs typeface="Helvetica"/>
              </a:rPr>
              <a:t>keV</a:t>
            </a:r>
            <a:r>
              <a:rPr lang="en-US" altLang="ja-JP" sz="2000" dirty="0" smtClean="0">
                <a:latin typeface="Helvetica"/>
                <a:cs typeface="Helvetica"/>
              </a:rPr>
              <a:t>  (exposure not corrected)</a:t>
            </a:r>
          </a:p>
          <a:p>
            <a:r>
              <a:rPr lang="en-US" altLang="ja-JP" sz="2400" dirty="0" smtClean="0">
                <a:latin typeface="Helvetica"/>
                <a:cs typeface="Helvetica"/>
              </a:rPr>
              <a:t>About 300 sources were detected.</a:t>
            </a:r>
          </a:p>
        </p:txBody>
      </p:sp>
      <p:pic>
        <p:nvPicPr>
          <p:cNvPr id="8" name="図 7" descr="asm_rgb_20100616_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1890"/>
            <a:ext cx="9144000" cy="4572000"/>
          </a:xfrm>
          <a:prstGeom prst="rect">
            <a:avLst/>
          </a:prstGeom>
        </p:spPr>
      </p:pic>
      <p:sp>
        <p:nvSpPr>
          <p:cNvPr id="39942" name="テキスト ボックス 5"/>
          <p:cNvSpPr txBox="1">
            <a:spLocks noChangeArrowheads="1"/>
          </p:cNvSpPr>
          <p:nvPr/>
        </p:nvSpPr>
        <p:spPr bwMode="auto">
          <a:xfrm>
            <a:off x="6330945" y="1001890"/>
            <a:ext cx="27518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1" lang="en-US" altLang="ja-JP" sz="2000" dirty="0">
                <a:solidFill>
                  <a:srgbClr val="FFFF00"/>
                </a:solidFill>
                <a:latin typeface="Helvetica"/>
                <a:cs typeface="Helvetica"/>
              </a:rPr>
              <a:t>2009/8/15 – 2010</a:t>
            </a:r>
            <a:r>
              <a:rPr kumimoji="1" lang="en-US" altLang="ja-JP" sz="2000" dirty="0" smtClean="0">
                <a:solidFill>
                  <a:srgbClr val="FFFF00"/>
                </a:solidFill>
                <a:latin typeface="Helvetica"/>
                <a:cs typeface="Helvetica"/>
              </a:rPr>
              <a:t>/6/</a:t>
            </a:r>
            <a:r>
              <a:rPr lang="en-US" altLang="ja-JP" sz="2000" dirty="0" smtClean="0">
                <a:solidFill>
                  <a:srgbClr val="FFFF00"/>
                </a:solidFill>
                <a:latin typeface="Helvetica"/>
                <a:cs typeface="Helvetica"/>
              </a:rPr>
              <a:t>16</a:t>
            </a:r>
            <a:endParaRPr kumimoji="1" lang="en-US" altLang="ja-JP" sz="2000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272"/>
            <a:ext cx="9084788" cy="455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図 207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1989" y="5293183"/>
            <a:ext cx="4548094" cy="1400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187604" y="5692587"/>
            <a:ext cx="427438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136 sources </a:t>
            </a:r>
            <a:r>
              <a:rPr lang="en-US" altLang="ja-JP" sz="2400" dirty="0" smtClean="0"/>
              <a:t>(</a:t>
            </a:r>
            <a:r>
              <a:rPr lang="en-US" altLang="ja-JP" sz="2400" dirty="0"/>
              <a:t>&gt;7</a:t>
            </a:r>
            <a:r>
              <a:rPr lang="en-US" altLang="ja-JP" sz="2400" dirty="0">
                <a:latin typeface="Symbol" charset="2"/>
                <a:cs typeface="Symbol" charset="2"/>
              </a:rPr>
              <a:t> </a:t>
            </a:r>
            <a:r>
              <a:rPr lang="en-US" altLang="ja-JP" sz="2400" dirty="0" err="1" smtClean="0">
                <a:latin typeface="Symbol" charset="2"/>
                <a:cs typeface="Symbol" charset="2"/>
              </a:rPr>
              <a:t>s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, </a:t>
            </a:r>
            <a:r>
              <a:rPr lang="en-US" altLang="ja-JP" sz="2400" dirty="0" smtClean="0"/>
              <a:t>|</a:t>
            </a:r>
            <a:r>
              <a:rPr lang="en-US" altLang="ja-JP" sz="2400" dirty="0" err="1" smtClean="0"/>
              <a:t>b</a:t>
            </a:r>
            <a:r>
              <a:rPr lang="en-US" altLang="ja-JP" sz="2400" dirty="0" smtClean="0"/>
              <a:t>|&gt;10°)</a:t>
            </a:r>
            <a:endParaRPr kumimoji="1" lang="en-US" altLang="ja-JP" sz="2400" dirty="0" smtClean="0">
              <a:latin typeface="Symbol" charset="2"/>
              <a:cs typeface="Symbol" charset="2"/>
            </a:endParaRPr>
          </a:p>
          <a:p>
            <a:r>
              <a:rPr lang="en-US" altLang="ja-JP" sz="2400" dirty="0"/>
              <a:t>position </a:t>
            </a:r>
            <a:r>
              <a:rPr lang="en-US" altLang="ja-JP" sz="2400" dirty="0" smtClean="0"/>
              <a:t>error &lt; 0.3°</a:t>
            </a:r>
          </a:p>
          <a:p>
            <a:r>
              <a:rPr lang="en-US" altLang="ja-JP" sz="2400" dirty="0" smtClean="0"/>
              <a:t>(systematic &lt; 0.05°)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561974" y="1293028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MAXI/GSC</a:t>
            </a:r>
          </a:p>
          <a:p>
            <a:r>
              <a:rPr lang="en-US" altLang="ja-JP" dirty="0" smtClean="0">
                <a:solidFill>
                  <a:srgbClr val="FFFFFF"/>
                </a:solidFill>
              </a:rPr>
              <a:t>4–10 keV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4970017"/>
            <a:ext cx="2073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Poster by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Hiroi</a:t>
            </a:r>
            <a:r>
              <a:rPr kumimoji="1" lang="en-US" altLang="ja-JP" dirty="0" smtClean="0">
                <a:solidFill>
                  <a:srgbClr val="FF0000"/>
                </a:solidFill>
              </a:rPr>
              <a:t> et al.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Talk by Ueda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タイトル 7"/>
          <p:cNvSpPr>
            <a:spLocks noGrp="1"/>
          </p:cNvSpPr>
          <p:nvPr>
            <p:ph type="title" idx="4294967295"/>
          </p:nvPr>
        </p:nvSpPr>
        <p:spPr>
          <a:xfrm>
            <a:off x="457200" y="151743"/>
            <a:ext cx="8229600" cy="867634"/>
          </a:xfrm>
        </p:spPr>
        <p:txBody>
          <a:bodyPr/>
          <a:lstStyle/>
          <a:p>
            <a:r>
              <a:rPr lang="en-US" altLang="ja-JP" dirty="0" smtClean="0"/>
              <a:t>MAXI 7-month catalog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AXI_status.090525">
  <a:themeElements>
    <a:clrScheme name="MAXI_pres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XI_prese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7155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4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7155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4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>
        <a:prstTxWarp prst="textNoShape">
          <a:avLst/>
        </a:prstTxWarp>
        <a:spAutoFit/>
      </a:bodyPr>
      <a:lstStyle>
        <a:defPPr>
          <a:defRPr kumimoji="1" dirty="0" err="1"/>
        </a:defPPr>
      </a:lstStyle>
    </a:txDef>
  </a:objectDefaults>
  <a:extraClrSchemeLst>
    <a:extraClrScheme>
      <a:clrScheme name="MAXI_pres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XI_pres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XI_pres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XI_pres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XI_pres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XI_pres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XI_pres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XI_pres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XI_pres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XI_pres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XI_pres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XI_pres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2257</Words>
  <Application>Microsoft Macintosh PowerPoint</Application>
  <PresentationFormat>画面に合わせる (4:3)</PresentationFormat>
  <Paragraphs>384</Paragraphs>
  <Slides>28</Slides>
  <Notes>10</Notes>
  <HiddenSlides>0</HiddenSlides>
  <MMClips>0</MMClips>
  <ScaleCrop>false</ScaleCrop>
  <HeadingPairs>
    <vt:vector size="4" baseType="variant">
      <vt:variant>
        <vt:lpstr>デザイン テンプレート</vt:lpstr>
      </vt:variant>
      <vt:variant>
        <vt:i4>2</vt:i4>
      </vt:variant>
      <vt:variant>
        <vt:lpstr>スライド タイトル</vt:lpstr>
      </vt:variant>
      <vt:variant>
        <vt:i4>28</vt:i4>
      </vt:variant>
    </vt:vector>
  </HeadingPairs>
  <TitlesOfParts>
    <vt:vector size="30" baseType="lpstr">
      <vt:lpstr>Office テーマ</vt:lpstr>
      <vt:lpstr>MAXI_status.090525</vt:lpstr>
      <vt:lpstr>MAXI Highlights The first year of MAXI: Monitoring variable X-ray sources — 4th International MAXI Workshop —</vt:lpstr>
      <vt:lpstr>MAXI Team</vt:lpstr>
      <vt:lpstr>Outline</vt:lpstr>
      <vt:lpstr>MAXI (Monitor of All-sky X-ray Image) on ISS</vt:lpstr>
      <vt:lpstr>MAXI Instruments</vt:lpstr>
      <vt:lpstr>Detectors</vt:lpstr>
      <vt:lpstr>GSC All-Sky Scan Movie</vt:lpstr>
      <vt:lpstr>GSC All-sky map  for the first 10 months</vt:lpstr>
      <vt:lpstr>MAXI 7-month catalog</vt:lpstr>
      <vt:lpstr>SSC 1-year all-sky map</vt:lpstr>
      <vt:lpstr>ATEL with MAXI/GSC</vt:lpstr>
      <vt:lpstr>ATEL with MAXI/GSC </vt:lpstr>
      <vt:lpstr>MAXI J1409-619  confirmed and accurately localized by Swift</vt:lpstr>
      <vt:lpstr>Discovery of MAXI J1659-152</vt:lpstr>
      <vt:lpstr>Black hole candidates New Activity, Spectral Transition</vt:lpstr>
      <vt:lpstr>Cyg X-1 spectra</vt:lpstr>
      <vt:lpstr>Continuous spectral monitoring of XTE J1752-223</vt:lpstr>
      <vt:lpstr>GX 304–1 Accreting X-ray pulsar with a Be star companion</vt:lpstr>
      <vt:lpstr>LS V +44 17  Accreting X-ray pulsar with a Be star companion</vt:lpstr>
      <vt:lpstr>Low-Mass X-ray Binaries</vt:lpstr>
      <vt:lpstr>Active Stars (RS CVn, YSO, …)</vt:lpstr>
      <vt:lpstr>Active Stars (RS CVn, YSO, …)</vt:lpstr>
      <vt:lpstr>Active Galactic Nuclei</vt:lpstr>
      <vt:lpstr>スライド 24</vt:lpstr>
      <vt:lpstr>Gamma-ray bursts  and X-ray flashes</vt:lpstr>
      <vt:lpstr>GRB: MAXI-Fermi/GBM Combined Analysis </vt:lpstr>
      <vt:lpstr>Crab Pulsar</vt:lpstr>
      <vt:lpstr>Summary</vt:lpstr>
    </vt:vector>
  </TitlesOfParts>
  <Company>東京工業大学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河合 誠之</dc:creator>
  <cp:lastModifiedBy>河合 誠之</cp:lastModifiedBy>
  <cp:revision>21</cp:revision>
  <dcterms:created xsi:type="dcterms:W3CDTF">2010-11-30T00:34:19Z</dcterms:created>
  <dcterms:modified xsi:type="dcterms:W3CDTF">2010-11-30T00:57:30Z</dcterms:modified>
</cp:coreProperties>
</file>