
<file path=[Content_Types].xml><?xml version="1.0" encoding="utf-8"?>
<Types xmlns="http://schemas.openxmlformats.org/package/2006/content-types">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embeddings/Microsoft_Equation7.bin" ContentType="application/vnd.openxmlformats-officedocument.oleObject"/>
  <Override PartName="/ppt/notesSlides/notesSlide16.xml" ContentType="application/vnd.openxmlformats-officedocument.presentationml.notes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embeddings/Microsoft_Equation3.bin" ContentType="application/vnd.openxmlformats-officedocument.oleObject"/>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Default Extension="rels" ContentType="application/vnd.openxmlformats-package.relationship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Microsoft_Equation8.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Microsoft_Equation9.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embeddings/Microsoft_Equation5.bin" ContentType="application/vnd.openxmlformats-officedocument.oleObject"/>
  <Override PartName="/ppt/notesSlides/notesSlide14.xml" ContentType="application/vnd.openxmlformats-officedocument.presentationml.notesSlide+xml"/>
  <Override PartName="/ppt/slideLayouts/slideLayout3.xml" ContentType="application/vnd.openxmlformats-officedocument.presentationml.slideLayout+xml"/>
  <Override PartName="/ppt/embeddings/Microsoft_Equation1.bin" ContentType="application/vnd.openxmlformats-officedocument.oleObject"/>
  <Default Extension="docx" ContentType="application/vnd.openxmlformats-officedocument.wordprocessingml.document"/>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embeddings/Microsoft_Equation6.bin" ContentType="application/vnd.openxmlformats-officedocument.oleObject"/>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87" r:id="rId1"/>
  </p:sldMasterIdLst>
  <p:notesMasterIdLst>
    <p:notesMasterId r:id="rId18"/>
  </p:notesMasterIdLst>
  <p:handoutMasterIdLst>
    <p:handoutMasterId r:id="rId19"/>
  </p:handoutMasterIdLst>
  <p:sldIdLst>
    <p:sldId id="260" r:id="rId2"/>
    <p:sldId id="259" r:id="rId3"/>
    <p:sldId id="301" r:id="rId4"/>
    <p:sldId id="293" r:id="rId5"/>
    <p:sldId id="297" r:id="rId6"/>
    <p:sldId id="299" r:id="rId7"/>
    <p:sldId id="302" r:id="rId8"/>
    <p:sldId id="303" r:id="rId9"/>
    <p:sldId id="305" r:id="rId10"/>
    <p:sldId id="308" r:id="rId11"/>
    <p:sldId id="304" r:id="rId12"/>
    <p:sldId id="300" r:id="rId13"/>
    <p:sldId id="306" r:id="rId14"/>
    <p:sldId id="290" r:id="rId15"/>
    <p:sldId id="307" r:id="rId16"/>
    <p:sldId id="292" r:id="rId17"/>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6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16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6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16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16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16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showPr showNarration="1" showAnimation="0" useTimings="0">
    <p:present/>
    <p:sldAll/>
    <p:penClr>
      <a:schemeClr val="tx1"/>
    </p:penClr>
  </p:showPr>
  <p:clrMru>
    <a:srgbClr val="D02BCD"/>
    <a:srgbClr val="6DBDB2"/>
    <a:srgbClr val="93FFF0"/>
    <a:srgbClr val="663553"/>
    <a:srgbClr val="1BD8FF"/>
    <a:srgbClr val="3EA4FF"/>
    <a:srgbClr val="3366FF"/>
    <a:srgbClr val="E8E8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5620"/>
    <p:restoredTop sz="77987" autoAdjust="0"/>
  </p:normalViewPr>
  <p:slideViewPr>
    <p:cSldViewPr>
      <p:cViewPr>
        <p:scale>
          <a:sx n="100" d="100"/>
          <a:sy n="100" d="100"/>
        </p:scale>
        <p:origin x="-200"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pict"/><Relationship Id="rId4" Type="http://schemas.openxmlformats.org/officeDocument/2006/relationships/image" Target="../media/image42.pict"/><Relationship Id="rId5" Type="http://schemas.openxmlformats.org/officeDocument/2006/relationships/image" Target="../media/image43.pict"/><Relationship Id="rId1" Type="http://schemas.openxmlformats.org/officeDocument/2006/relationships/image" Target="../media/image39.pict"/><Relationship Id="rId2" Type="http://schemas.openxmlformats.org/officeDocument/2006/relationships/image" Target="../media/image40.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pict"/><Relationship Id="rId2" Type="http://schemas.openxmlformats.org/officeDocument/2006/relationships/image" Target="../media/image5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pict"/><Relationship Id="rId2" Type="http://schemas.openxmlformats.org/officeDocument/2006/relationships/image" Target="../media/image60.pict"/><Relationship Id="rId3" Type="http://schemas.openxmlformats.org/officeDocument/2006/relationships/image" Target="../media/image61.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88BCC6-A078-EF4B-AACE-F86B8A997CB3}" type="datetime1">
              <a:rPr lang="en-US"/>
              <a:pPr>
                <a:defRPr/>
              </a:pPr>
              <a:t>11/27/10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368BD7A-B8AC-FD44-9D90-804E8A2F786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5051EFF-4DB5-784E-9F86-86919380A32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C5C78C2-5285-2C4E-9F91-73A0C2808A7F}"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sz="1800">
                <a:solidFill>
                  <a:srgbClr val="000000"/>
                </a:solidFill>
                <a:latin typeface="Geneva" charset="0"/>
              </a:rPr>
              <a:t>Good morning! Today I will report on the discovery and observations of a new galactic black hole candidate  XTE J1752-223. The source was discovered during routine RXTE/PCA bulge scan and subsequently monitored by RXTE and Swift.  I will review the spectral and variability evolution and will also present preliminary mass and distance estimates based on the RXTE data analysis. </a:t>
            </a:r>
          </a:p>
          <a:p>
            <a:pPr eaLnBrk="1" hangingPunct="1"/>
            <a:endParaRPr lang="en-US" sz="1800">
              <a:solidFill>
                <a:srgbClr val="000000"/>
              </a:solidFill>
              <a:latin typeface="Geneva" charset="0"/>
            </a:endParaRPr>
          </a:p>
          <a:p>
            <a:pPr eaLnBrk="1" hangingPunct="1"/>
            <a:endParaRPr lang="en-US" sz="1800">
              <a:solidFill>
                <a:srgbClr val="000000"/>
              </a:solidFill>
              <a:latin typeface="Geneva" charset="0"/>
            </a:endParaRPr>
          </a:p>
          <a:p>
            <a:pPr eaLnBrk="1" hangingPunct="1"/>
            <a:r>
              <a:rPr lang="en-US" sz="1800">
                <a:solidFill>
                  <a:srgbClr val="000000"/>
                </a:solidFill>
                <a:latin typeface="Geneva" charset="0"/>
              </a:rPr>
              <a:t/>
            </a:r>
            <a:br>
              <a:rPr lang="en-US" sz="1800">
                <a:solidFill>
                  <a:srgbClr val="000000"/>
                </a:solidFill>
                <a:latin typeface="Geneva" charset="0"/>
              </a:rPr>
            </a:br>
            <a:r>
              <a:rPr lang="en-US" sz="1800">
                <a:solidFill>
                  <a:srgbClr val="000000"/>
                </a:solidFill>
                <a:latin typeface="Geneva" charset="0"/>
              </a:rPr>
              <a:t/>
            </a:r>
            <a:br>
              <a:rPr lang="en-US" sz="1800">
                <a:solidFill>
                  <a:srgbClr val="000000"/>
                </a:solidFill>
                <a:latin typeface="Geneva" charset="0"/>
              </a:rPr>
            </a:br>
            <a:endParaRPr lang="en-US" sz="1800">
              <a:solidFill>
                <a:srgbClr val="000000"/>
              </a:solidFill>
              <a:latin typeface="Genev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3B6DE-21A8-5A44-A417-F367A9B70EB2}" type="slidenum">
              <a:rPr lang="en-US"/>
              <a:pPr/>
              <a:t>10</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a:t>Now we will try to understand the nature of the observed correlation from basic physical principles. First, the power law component is a result energy exchange between electrons and photons through multiple Inverse Compton scattering. Statistically this process can be described by two parameters: mean energy gain during one scattering eta and a average number of scatterings N. It can be easily shown that the resulted spectral index alpha of the power law component is expressed as an inverse of their product. If the energy of the electrons is thermal in nature than the number of scatterings and eta has the form  well known from any textbook on high energy </a:t>
            </a:r>
            <a:r>
              <a:rPr lang="en-US" dirty="0" err="1"/>
              <a:t>radiative</a:t>
            </a:r>
            <a:r>
              <a:rPr lang="en-US" dirty="0"/>
              <a:t> processes, for example </a:t>
            </a:r>
            <a:r>
              <a:rPr lang="en-US" dirty="0" err="1"/>
              <a:t>rubicki</a:t>
            </a:r>
            <a:r>
              <a:rPr lang="en-US" dirty="0"/>
              <a:t> and </a:t>
            </a:r>
            <a:r>
              <a:rPr lang="en-US" dirty="0" err="1"/>
              <a:t>lightman</a:t>
            </a:r>
            <a:r>
              <a:rPr lang="en-US" dirty="0"/>
              <a:t>.</a:t>
            </a:r>
          </a:p>
          <a:p>
            <a:r>
              <a:rPr lang="en-US" dirty="0"/>
              <a:t>Specifically, in this case index is a strong function of both opacity and temperature.  Observations of stellar </a:t>
            </a:r>
            <a:r>
              <a:rPr lang="en-US" dirty="0" err="1"/>
              <a:t>BHs</a:t>
            </a:r>
            <a:r>
              <a:rPr lang="en-US" dirty="0"/>
              <a:t> show that in HSS </a:t>
            </a:r>
            <a:r>
              <a:rPr lang="en-US" dirty="0" smtClean="0"/>
              <a:t>spectrum </a:t>
            </a:r>
            <a:r>
              <a:rPr lang="en-US" dirty="0"/>
              <a:t>is dominated by a quasi-thermal component presumably from the inner accretion disk with a stable temperature about 0.5-1.0 </a:t>
            </a:r>
            <a:r>
              <a:rPr lang="en-US" dirty="0" err="1"/>
              <a:t>keV</a:t>
            </a:r>
            <a:r>
              <a:rPr lang="en-US" dirty="0"/>
              <a:t>. Opacity, </a:t>
            </a:r>
            <a:r>
              <a:rPr lang="en-US" dirty="0" err="1"/>
              <a:t>however,being</a:t>
            </a:r>
            <a:r>
              <a:rPr lang="en-US" dirty="0"/>
              <a:t> roughly proportional to the mass accretion rate, can change dramatically. Therefore, in the situation of the dynamically changing source spectral state  </a:t>
            </a:r>
            <a:r>
              <a:rPr lang="en-US" dirty="0" err="1"/>
              <a:t>Comptonization</a:t>
            </a:r>
            <a:r>
              <a:rPr lang="en-US" dirty="0"/>
              <a:t> on  thermal electrons is not able to produce  the saturation effect.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3E7DFBB-AADD-AE4F-A034-7DD54EA9B95E}"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3E7DFBB-AADD-AE4F-A034-7DD54EA9B95E}" type="slidenum">
              <a:rPr lang="en-US"/>
              <a:pPr/>
              <a:t>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It not a main goal of this presentation to give such a physical picture. Here I just touch on the general idea one can start from in attempt to disentangle a puzzle of the black hole accretion states, and specifically the extreme low hard state. On the right I show power density spectrum and the unfolded energy spectrum on the left.  While in the extreme low hard state more than 80 per cent of the radiation is Comptonized, the power density spectrum shows almost 50 percent of rms variability. Therefore, the spectral and timing properties are formed in the same physical environment.  PDS is also a sum of lorentzans. Lorentzian is a Fourier PDS of an exponential, which is in turn is a response of a bounded configuration  to a perturbation. It is not only natural, but unavoidable to associate this bounded configuration where these perturbations propagate  with the Compton cloud. We can conclude then, that while the energy spectrum is a result of the photon reprocessing in the Componizing corona, the observed power spectrum is a result of the perturbation propagation in the same physical configuration.  Low frequency lorentzian is most probably related to perturbation propagated from the outer boundary of the corona. Interpretation of the broader lorentzain is less clear.  Disscussion of this matter is out of scope of this talk, but hopefully I can address this in the forthcoming paper.</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3E7DFBB-AADD-AE4F-A034-7DD54EA9B95E}" type="slidenum">
              <a:rPr lang="en-US"/>
              <a:pPr/>
              <a:t>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36DD6BC-5A36-B647-AD22-CDF94EEE1BC8}"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Finally, we can estimate BH mass using the data from spectral transition which we obtained right after the source have emerged from the Sun. For the details on the correlation scaling mass-distance  measurement method I direct you to the our resent paper Shaposhnikov&amp;Titarchuk 2009, where we applied this method to spectral transition data from nine galactic BH  sources. The core of the method is the simple idea that for a particular accretion regime or spectral state, the QPO frequencies are set the BH mass. Scling in the normalization domain also allows rather reliable estimates of the source distance. The index is used as a source state indicator. We scale the index-QPO frequency and index- normalization correlation from XTE J1752-223 versus data from GX 339-4 and GRO J1655-40. In both cases we obtain the source mass of about 10 solar masses and the distance of 3.5 to 4 kpc.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36DD6BC-5A36-B647-AD22-CDF94EEE1BC8}" type="slidenum">
              <a:rPr lang="en-US"/>
              <a:pPr/>
              <a:t>15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Finally, we can estimate BH mass using the data from spectral transition which we obtained right after the source have emerged from the Sun. For the details on the correlation scaling mass-distance  measurement method I direct you to the our resent paper Shaposhnikov&amp;Titarchuk 2009, where we applied this method to spectral transition data from nine galactic BH  sources. The core of the method is the simple idea that for a particular accretion regime or spectral state, the QPO frequencies are set the BH mass. Scling in the normalization domain also allows rather reliable estimates of the source distance. The index is used as a source state indicator. We scale the index-QPO frequency and index- normalization correlation from XTE J1752-223 versus data from GX 339-4 and GRO J1655-40. In both cases we obtain the source mass of about 10 solar masses and the distance of 3.5 to 4 kpc.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57805BC-54BB-FB4A-B5A2-E9DFAB347FCC}" type="slidenum">
              <a:rPr lang="en-US"/>
              <a:pPr/>
              <a:t>16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4B7E32E-4F1D-E64E-B51D-A74059D9FAE9}"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t>This new source was identified by the RXTE/PCA bulge scanning program. Within this program the Galactic ridge is scanned by PCA every few days and a X-ray map of the region is reconstructed. A new bright source is clearly seen at the upper part of the scan map on October 23 , which was not present on the October 20. Close examination  of the Galactic ridge scan on October 21 shows that the source in fact had already appeared on the sky. Therefore, it emerged from quiescence sometime in between these two scans.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4D32CD5-D0E5-5F40-8806-8166AE560EF0}" type="slidenum">
              <a:rPr lang="en-US"/>
              <a:pPr/>
              <a:t>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t>As soon as it was fully recognized that we have a new bright transient source, the monitoring program of the source was scheduled. After initial short rise the source entered a plato, during which it  was in completely frozen state, exhibiting spectral and variability properties consistent with the extreme low-hard state such as shown by for example Cygnus X-1 and GX 339-4. In fact RXTE energy and power spectra observed during this plato are almost indistinguishable from each other. This kind of behavior is actually unheard of. Sun observational constrains did not allow RXTE to observe the source between December 21 2009 and January 18 2010.  On January 19 of this year, RXTE was finally able to observe and the first observation showed spectrum consistent with the hard intermediate state and a quasi-periodic signal at 2 Hz suggesting that the source is in transition phase. The following observation one day later showed  softer less variable source with stronger thermal component and QPO at 4 Hz. The source was going through a very fast transition. On the January 24 the source reached a peak in soft flux and a decay in the hard flux started to level  off indicating the source entered the high soft state.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56005D-49DB-E84B-829B-6D2C8E34BBE4}" type="slidenum">
              <a:rPr lang="en-US"/>
              <a:pPr/>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 </a:t>
            </a:r>
          </a:p>
          <a:p>
            <a:pPr eaLnBrk="1" hangingPunct="1"/>
            <a:r>
              <a:rPr lang="en-US" smtClean="0"/>
              <a:t>We model the combined HEXTE/PCA energy spectrum for each RXTE observation. We used the generic Comptonization model, which assumes that a part of the input thermal spectrum is reprocessed in a Comptonizing plasma or corona. We also add the gaussian to account for the iron emission line at 6.4 keV. We modify the lower part of the spectrum by interstellar absorption with the NH column fixed at the value determined by Swift/XRT and the high energy part by high energy exponential cutoff. On this figure I show the evolution of the spectral model parameters. Again, we see surprisingly constant spectrum over the initial 30 day period. </a:t>
            </a:r>
          </a:p>
          <a:p>
            <a:pPr eaLnBrk="1" hangingPunct="1"/>
            <a:endParaRPr lang="en-US" smtClean="0"/>
          </a:p>
          <a:p>
            <a:pPr eaLnBrk="1" hangingPunct="1"/>
            <a:r>
              <a:rPr lang="en-US" smtClean="0"/>
              <a:t>The only recognizable change is a decrease in the energy of the input black body from 0.7 to 0.6 keV. The index of the power-law component is 1.4 in the low-hard state and increases to 2.2 in the high soft state.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DB7487D-2242-7E48-8F1A-1ED0DAB7FDCF}"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a:t>On this plots I show representative energy and power spectra for each state. In complete agreement with classical picture of the state evolution in BH candidates pattern the source shows spectral softening, decay of the variability power in the </a:t>
            </a:r>
            <a:r>
              <a:rPr lang="en-US" dirty="0" err="1"/>
              <a:t>aperiodic</a:t>
            </a:r>
            <a:r>
              <a:rPr lang="en-US" dirty="0"/>
              <a:t> components of Fourier Power Spectra, the appearance of quasi-periodic oscillations in intermediate state and their disappearance in the high-soft state. All this phenomenology strongly indicates that XTE J1752-223 is a new galactic black hole candidate. </a:t>
            </a:r>
            <a:r>
              <a:rPr lang="en-US" dirty="0" smtClean="0"/>
              <a:t> On</a:t>
            </a:r>
            <a:r>
              <a:rPr lang="en-US" baseline="0" dirty="0" smtClean="0"/>
              <a:t> the bottom diagrams I the correlation between spectral parameters and </a:t>
            </a:r>
            <a:r>
              <a:rPr lang="en-US" baseline="0" dirty="0" err="1" smtClean="0"/>
              <a:t>rms</a:t>
            </a:r>
            <a:r>
              <a:rPr lang="en-US" baseline="0" dirty="0" smtClean="0"/>
              <a:t> variability level. The </a:t>
            </a:r>
            <a:r>
              <a:rPr lang="en-US" baseline="0" dirty="0" err="1" smtClean="0"/>
              <a:t>bpttom</a:t>
            </a:r>
            <a:r>
              <a:rPr lang="en-US" baseline="0" dirty="0" smtClean="0"/>
              <a:t> left figure shows the spectrum normalization versus </a:t>
            </a:r>
            <a:r>
              <a:rPr lang="en-US" baseline="0" dirty="0" err="1" smtClean="0"/>
              <a:t>comptonized</a:t>
            </a:r>
            <a:r>
              <a:rPr lang="en-US" baseline="0" dirty="0" smtClean="0"/>
              <a:t> fraction </a:t>
            </a:r>
            <a:r>
              <a:rPr lang="en-US" baseline="0" dirty="0" err="1" smtClean="0"/>
              <a:t>f</a:t>
            </a:r>
            <a:r>
              <a:rPr lang="en-US" baseline="0" dirty="0" smtClean="0"/>
              <a:t>. it should not be surprising that this diagram looks exactly like the hardness-intensity diagram. Here </a:t>
            </a:r>
            <a:r>
              <a:rPr lang="en-US" baseline="0" dirty="0" err="1" smtClean="0"/>
              <a:t>bmc</a:t>
            </a:r>
            <a:r>
              <a:rPr lang="en-US" baseline="0" dirty="0" smtClean="0"/>
              <a:t> normalization serves as a </a:t>
            </a:r>
            <a:r>
              <a:rPr lang="en-US" baseline="0" dirty="0" err="1" smtClean="0"/>
              <a:t>proxi</a:t>
            </a:r>
            <a:r>
              <a:rPr lang="en-US" baseline="0" dirty="0" smtClean="0"/>
              <a:t> for the luminosity and </a:t>
            </a:r>
            <a:r>
              <a:rPr lang="en-US" baseline="0" dirty="0" err="1" smtClean="0"/>
              <a:t>comptonized</a:t>
            </a:r>
            <a:r>
              <a:rPr lang="en-US" baseline="0" dirty="0" smtClean="0"/>
              <a:t> fraction </a:t>
            </a:r>
            <a:r>
              <a:rPr lang="en-US" baseline="0" dirty="0" err="1" smtClean="0"/>
              <a:t>f</a:t>
            </a:r>
            <a:r>
              <a:rPr lang="en-US" baseline="0" dirty="0" smtClean="0"/>
              <a:t> corresponds to the spectral hardness. In the middle bottom figure I show the normalization versus </a:t>
            </a:r>
            <a:r>
              <a:rPr lang="en-US" baseline="0" dirty="0" err="1" smtClean="0"/>
              <a:t>rms</a:t>
            </a:r>
            <a:r>
              <a:rPr lang="en-US" baseline="0" dirty="0" smtClean="0"/>
              <a:t> percentage. Interestingly, the </a:t>
            </a:r>
            <a:r>
              <a:rPr lang="en-US" baseline="0" dirty="0" err="1" smtClean="0"/>
              <a:t>histerysis</a:t>
            </a:r>
            <a:r>
              <a:rPr lang="en-US" baseline="0" dirty="0" smtClean="0"/>
              <a:t>, when the luminosity observed during the hard-to-soft transition is much less that during the decay soft-to-hard state transition.  The effect is much less for the </a:t>
            </a:r>
            <a:r>
              <a:rPr lang="en-US" baseline="0" dirty="0" err="1" smtClean="0"/>
              <a:t>rms-comptonized</a:t>
            </a:r>
            <a:r>
              <a:rPr lang="en-US" baseline="0" dirty="0" smtClean="0"/>
              <a:t> fraction correlation, which indicates that the variability more closely related to the power law spectral component than to the disk thermal component.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2AF199A-C487-534F-A0CF-1A88F3B3B96B}" type="slidenum">
              <a:rPr lang="en-US"/>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err="1" smtClean="0"/>
              <a:t>Lte</a:t>
            </a:r>
            <a:r>
              <a:rPr lang="en-US" dirty="0" smtClean="0"/>
              <a:t> us consider in more detail the properties of the source</a:t>
            </a:r>
            <a:r>
              <a:rPr lang="en-US" baseline="0" dirty="0" smtClean="0"/>
              <a:t> during the initial long extreme hard state.</a:t>
            </a:r>
            <a:endParaRPr lang="en-US" dirty="0" smtClean="0"/>
          </a:p>
          <a:p>
            <a:pPr eaLnBrk="1" hangingPunct="1"/>
            <a:r>
              <a:rPr lang="en-US" dirty="0" smtClean="0"/>
              <a:t>On </a:t>
            </a:r>
            <a:r>
              <a:rPr lang="en-US" dirty="0"/>
              <a:t>this plot I compare power density spectra for XTE J1752-223, GX 339-4. I also chose one the hardest state from Cygnus X-1 and presented it on this plot. They are strikingly alike! We can also look at the energy spectra. They also look like twin brothers. This fact illustrates that accreting black holes are, in fact, governed by the same spectral formation mechanisms both in energy, as well as in timing domain. Any consistent physical picture of  accretion process onto black hole has to address this highly reproducible properties, as well as state evolution </a:t>
            </a:r>
            <a:r>
              <a:rPr lang="en-US" dirty="0" smtClean="0"/>
              <a:t>pattern. To</a:t>
            </a:r>
            <a:r>
              <a:rPr lang="en-US" baseline="0" dirty="0" smtClean="0"/>
              <a:t> get more insight into the phenomenology of the low hard state shown by the source, we utilize the instrumentation of the </a:t>
            </a:r>
            <a:r>
              <a:rPr lang="en-US" dirty="0" smtClean="0"/>
              <a:t>Frequency resolved analysis.</a:t>
            </a:r>
            <a:r>
              <a:rPr lang="en-US" baseline="0" dirty="0" smtClean="0"/>
              <a:t>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3E7DFBB-AADD-AE4F-A034-7DD54EA9B95E}"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Most</a:t>
            </a:r>
            <a:r>
              <a:rPr lang="en-US" baseline="0" dirty="0" smtClean="0"/>
              <a:t> observers are interested in energy spectrum or Fourier power spectrum. However, RXTE data, due to its combined spectral and timing capabilities allow more sophisticated and informative analysis. For example, about ten years ago a group lead by </a:t>
            </a:r>
            <a:r>
              <a:rPr lang="en-US" baseline="0" dirty="0" err="1" smtClean="0"/>
              <a:t>Revnivtsev</a:t>
            </a:r>
            <a:r>
              <a:rPr lang="en-US" baseline="0" dirty="0" smtClean="0"/>
              <a:t> proposed method of spectral analysis of variability components called Fourier Resolved Spectroscopy. In the core of the method is the idea to normalize the amplitude of the signal in a detector channel by the fractional root-mean-square variability in this channel. When we select a particular frequency range to calculate the </a:t>
            </a:r>
            <a:r>
              <a:rPr lang="en-US" baseline="0" dirty="0" err="1" smtClean="0"/>
              <a:t>rms</a:t>
            </a:r>
            <a:r>
              <a:rPr lang="en-US" baseline="0" dirty="0" smtClean="0"/>
              <a:t>, we obtain an analog of the energy spectrum of a particular Fourier spectrum component. While a full scale spectral analysis is possible, in this talk I only consider the ratios of the FRS spectra to the total spectrum. It shows the contributions of the </a:t>
            </a:r>
            <a:r>
              <a:rPr lang="en-US" baseline="0" dirty="0" err="1" smtClean="0"/>
              <a:t>variabie</a:t>
            </a:r>
            <a:r>
              <a:rPr lang="en-US" baseline="0" dirty="0" smtClean="0"/>
              <a:t> component in total spectrum and still allows some very interesting qualitative conclusions to be made. In this slide I present the Fourier resolved spectra for extreme low hard state of XTE J1752 and compare it with similar state of GX 339-4. As you can see the RMS spectra for XTE J1752 is strikingly uniform with respect to energy. The same analysis of GX 339-4 show that </a:t>
            </a:r>
            <a:r>
              <a:rPr lang="en-US" baseline="0" dirty="0" err="1" smtClean="0"/>
              <a:t>rms</a:t>
            </a:r>
            <a:r>
              <a:rPr lang="en-US" baseline="0" dirty="0" smtClean="0"/>
              <a:t> level significantly decreases with energy. I.e. the higher energy photons are less modulated. In fact, analysis of other BH sources in low hard state shows that the low hard state in XTE J1752 is quite unique in showing such a uniform variability. All other sources show </a:t>
            </a:r>
            <a:r>
              <a:rPr lang="en-US" baseline="0" dirty="0" err="1" smtClean="0"/>
              <a:t>rms</a:t>
            </a:r>
            <a:r>
              <a:rPr lang="en-US" baseline="0" dirty="0" smtClean="0"/>
              <a:t> dropping with energy. I will discuss the implications of this observational effect later.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3E7DFBB-AADD-AE4F-A034-7DD54EA9B95E}"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Here I present</a:t>
            </a:r>
            <a:r>
              <a:rPr lang="en-US" baseline="0" dirty="0" smtClean="0"/>
              <a:t> the Fourier resolved spectra for the XTE J1752 during the hard to soft state transition which we were lucky to observe right after the source emerged from behind the Sun. This the the data for four </a:t>
            </a:r>
            <a:r>
              <a:rPr lang="en-US" baseline="0" dirty="0" err="1" smtClean="0"/>
              <a:t>consequitive</a:t>
            </a:r>
            <a:r>
              <a:rPr lang="en-US" baseline="0" dirty="0" smtClean="0"/>
              <a:t> observations taken approximately one per day during the transition. On the upper panels I show familiar Power Density Spectrum.</a:t>
            </a:r>
          </a:p>
          <a:p>
            <a:pPr eaLnBrk="1" hangingPunct="1"/>
            <a:r>
              <a:rPr lang="en-US" baseline="0" dirty="0" smtClean="0"/>
              <a:t>On the lower panels I show the corresponding </a:t>
            </a:r>
            <a:r>
              <a:rPr lang="en-US" baseline="0" dirty="0" err="1" smtClean="0"/>
              <a:t>rms</a:t>
            </a:r>
            <a:r>
              <a:rPr lang="en-US" baseline="0" dirty="0" smtClean="0"/>
              <a:t> ratios for three frequency ranges corresponding to QPO feature in red, low frequency noise in blue and total </a:t>
            </a:r>
            <a:r>
              <a:rPr lang="en-US" baseline="0" dirty="0" err="1" smtClean="0"/>
              <a:t>rms</a:t>
            </a:r>
            <a:r>
              <a:rPr lang="en-US" baseline="0" dirty="0" smtClean="0"/>
              <a:t> from 0.001 to 64 Hz. The first notable thing is that the first observation in hard intermediate state shows </a:t>
            </a:r>
            <a:r>
              <a:rPr lang="en-US" baseline="0" dirty="0" err="1" smtClean="0"/>
              <a:t>rms</a:t>
            </a:r>
            <a:r>
              <a:rPr lang="en-US" baseline="0" dirty="0" smtClean="0"/>
              <a:t> ratios decreasing with energy for all three frequency ranges. Then, as the sources </a:t>
            </a:r>
          </a:p>
          <a:p>
            <a:pPr eaLnBrk="1" hangingPunct="1"/>
            <a:r>
              <a:rPr lang="en-US" baseline="0" dirty="0" smtClean="0"/>
              <a:t>Progresses through the transition, the corresponding </a:t>
            </a:r>
            <a:r>
              <a:rPr lang="en-US" baseline="0" dirty="0" err="1" smtClean="0"/>
              <a:t>fourier</a:t>
            </a:r>
            <a:r>
              <a:rPr lang="en-US" baseline="0" dirty="0" smtClean="0"/>
              <a:t> resolved spectra become harder and harder with respect to the total spectrum. This was already shown by </a:t>
            </a:r>
            <a:r>
              <a:rPr lang="en-US" baseline="0" dirty="0" err="1" smtClean="0"/>
              <a:t>Sobolewska</a:t>
            </a:r>
            <a:r>
              <a:rPr lang="en-US" baseline="0" dirty="0" smtClean="0"/>
              <a:t> &amp; </a:t>
            </a:r>
            <a:r>
              <a:rPr lang="en-US" baseline="0" dirty="0" err="1" smtClean="0"/>
              <a:t>Zycki</a:t>
            </a:r>
            <a:r>
              <a:rPr lang="en-US" baseline="0" dirty="0" smtClean="0"/>
              <a:t>. 2006. What is new, however, is the fact that the QPO spectrum is consistently harder than the spectrum of the broad band noise.</a:t>
            </a:r>
            <a:endParaRPr lang="en-US"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3E7DFBB-AADD-AE4F-A034-7DD54EA9B95E}" type="slidenum">
              <a:rPr lang="en-US"/>
              <a:pPr/>
              <a:t>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On this slide I show the analysis from our recent</a:t>
            </a:r>
            <a:r>
              <a:rPr lang="en-US" baseline="0" dirty="0" smtClean="0"/>
              <a:t> paper that may shed some light on the nature of the behavior of the </a:t>
            </a:r>
            <a:r>
              <a:rPr lang="en-US" baseline="0" dirty="0" err="1" smtClean="0"/>
              <a:t>rms</a:t>
            </a:r>
            <a:r>
              <a:rPr lang="en-US" baseline="0" dirty="0" smtClean="0"/>
              <a:t> spectra for different variability components that I mentioned on the previous slide. Namely, on the left plot I show the total </a:t>
            </a:r>
            <a:r>
              <a:rPr lang="en-US" baseline="0" dirty="0" err="1" smtClean="0"/>
              <a:t>rms</a:t>
            </a:r>
            <a:r>
              <a:rPr lang="en-US" baseline="0" dirty="0" smtClean="0"/>
              <a:t> spectrum in the 2-15 </a:t>
            </a:r>
            <a:r>
              <a:rPr lang="en-US" baseline="0" dirty="0" err="1" smtClean="0"/>
              <a:t>keV</a:t>
            </a:r>
            <a:r>
              <a:rPr lang="en-US" baseline="0" dirty="0" smtClean="0"/>
              <a:t> energy range, which is normalized by the total time averaged spectrum, while on the right figure I show the same data nut normalized by the non-thermal power law part of the spectrum. As we already saw on the previous slide the </a:t>
            </a:r>
            <a:r>
              <a:rPr lang="en-US" baseline="0" dirty="0" err="1" smtClean="0"/>
              <a:t>rms</a:t>
            </a:r>
            <a:r>
              <a:rPr lang="en-US" baseline="0" dirty="0" smtClean="0"/>
              <a:t> ratio to the total spectrum is becoming harder during the transition. However, if we remove the thermal black body disk part from the normalizing spectrum we see that the shapes shown by the </a:t>
            </a:r>
            <a:r>
              <a:rPr lang="en-US" baseline="0" dirty="0" err="1" smtClean="0"/>
              <a:t>rms</a:t>
            </a:r>
            <a:r>
              <a:rPr lang="en-US" baseline="0" dirty="0" smtClean="0"/>
              <a:t> spectra are much more consistent. Based on this evidence we can make several important conclusions. First is, that the variability is introduced within power law component and the thermal disk component Is not variable, at least on the timescales below 0.01 Hz. Second, but not less important conclusion is that the variability within the non-thermal part of the spectrum is decreasing with energy from the level of about 50% consistent with the low-hard state variability. Therefore, this is may be a standard level of </a:t>
            </a:r>
            <a:r>
              <a:rPr lang="en-US" baseline="0" dirty="0" err="1" smtClean="0"/>
              <a:t>variabilyt</a:t>
            </a:r>
            <a:r>
              <a:rPr lang="en-US" baseline="0" dirty="0" smtClean="0"/>
              <a:t> associated with thermal </a:t>
            </a:r>
            <a:r>
              <a:rPr lang="en-US" baseline="0" dirty="0" err="1" smtClean="0"/>
              <a:t>Comptinization</a:t>
            </a:r>
            <a:r>
              <a:rPr lang="en-US" baseline="0" dirty="0" smtClean="0"/>
              <a:t> in turbulent plasma in thermal corona.     </a:t>
            </a:r>
            <a:endParaRPr lang="en-US"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smtClean="0">
                <a:solidFill>
                  <a:schemeClr val="tx2"/>
                </a:solidFill>
              </a:defRPr>
            </a:lvl1pPr>
          </a:lstStyle>
          <a:p>
            <a:pPr>
              <a:defRPr/>
            </a:pPr>
            <a:r>
              <a:rPr lang="en-US"/>
              <a:t>Ferrara, Italy, September 11, 2009</a:t>
            </a: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8116EAE3-8AE9-FB4E-BF75-AD13108A220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Ferrara, Italy, September 11, 2009</a:t>
            </a:r>
          </a:p>
        </p:txBody>
      </p:sp>
      <p:sp>
        <p:nvSpPr>
          <p:cNvPr id="6" name="Slide Number Placeholder 5"/>
          <p:cNvSpPr>
            <a:spLocks noGrp="1"/>
          </p:cNvSpPr>
          <p:nvPr>
            <p:ph type="sldNum" sz="quarter" idx="12"/>
          </p:nvPr>
        </p:nvSpPr>
        <p:spPr/>
        <p:txBody>
          <a:bodyPr/>
          <a:lstStyle>
            <a:lvl1pPr>
              <a:defRPr/>
            </a:lvl1pPr>
          </a:lstStyle>
          <a:p>
            <a:pPr>
              <a:defRPr/>
            </a:pPr>
            <a:fld id="{0B80651D-2ADD-BD44-AB7B-07A7B77BD7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a:t>Ferrara, Italy, September 11, 2009</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25AF0C7-7340-F04F-8953-64FA75FB5B5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Ferrara, Italy, September 11, 2009</a:t>
            </a:r>
          </a:p>
        </p:txBody>
      </p:sp>
      <p:sp>
        <p:nvSpPr>
          <p:cNvPr id="6" name="Slide Number Placeholder 5"/>
          <p:cNvSpPr>
            <a:spLocks noGrp="1"/>
          </p:cNvSpPr>
          <p:nvPr>
            <p:ph type="sldNum" sz="quarter" idx="12"/>
          </p:nvPr>
        </p:nvSpPr>
        <p:spPr/>
        <p:txBody>
          <a:bodyPr/>
          <a:lstStyle>
            <a:lvl1pPr>
              <a:defRPr smtClean="0">
                <a:solidFill>
                  <a:srgbClr val="FFFFFF"/>
                </a:solidFill>
              </a:defRPr>
            </a:lvl1pPr>
          </a:lstStyle>
          <a:p>
            <a:pPr>
              <a:defRPr/>
            </a:pPr>
            <a:fld id="{285B6911-D4FA-844D-84FD-CFB823D26B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514944A6-7DD6-B44A-BBBC-1B7909AFE71B}"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r>
              <a:rPr lang="en-US"/>
              <a:t>Ferrara, Italy, September 11, 2009</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3777210C-F732-EE41-A340-A779A1A9AA79}"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r>
              <a:rPr lang="en-US"/>
              <a:t>Ferrara, Italy, September 11, 2009</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19BDE89C-1259-484C-93DA-5A2F151B1D77}"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a:t>Ferrara, Italy, September 11, 2009</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Ferrara, Italy, September 11, 2009</a:t>
            </a:r>
          </a:p>
        </p:txBody>
      </p:sp>
      <p:sp>
        <p:nvSpPr>
          <p:cNvPr id="5" name="Slide Number Placeholder 4"/>
          <p:cNvSpPr>
            <a:spLocks noGrp="1"/>
          </p:cNvSpPr>
          <p:nvPr>
            <p:ph type="sldNum" sz="quarter" idx="12"/>
          </p:nvPr>
        </p:nvSpPr>
        <p:spPr/>
        <p:txBody>
          <a:bodyPr/>
          <a:lstStyle>
            <a:lvl1pPr>
              <a:defRPr smtClean="0">
                <a:solidFill>
                  <a:srgbClr val="FFFFFF"/>
                </a:solidFill>
              </a:defRPr>
            </a:lvl1pPr>
          </a:lstStyle>
          <a:p>
            <a:pPr>
              <a:defRPr/>
            </a:pPr>
            <a:fld id="{840D564E-FDBA-5A4B-B553-A9FCE7F0FB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Ferrara, Italy, September 11, 2009</a:t>
            </a: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903B6A0E-AE9D-2040-98D4-99445D1B53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Ferrara, Italy, September 11, 2009</a:t>
            </a:r>
          </a:p>
        </p:txBody>
      </p:sp>
      <p:sp>
        <p:nvSpPr>
          <p:cNvPr id="7" name="Slide Number Placeholder 6"/>
          <p:cNvSpPr>
            <a:spLocks noGrp="1"/>
          </p:cNvSpPr>
          <p:nvPr>
            <p:ph type="sldNum" sz="quarter" idx="12"/>
          </p:nvPr>
        </p:nvSpPr>
        <p:spPr/>
        <p:txBody>
          <a:bodyPr/>
          <a:lstStyle>
            <a:lvl1pPr>
              <a:defRPr smtClean="0">
                <a:solidFill>
                  <a:srgbClr val="FFFFFF"/>
                </a:solidFill>
              </a:defRPr>
            </a:lvl1pPr>
          </a:lstStyle>
          <a:p>
            <a:pPr>
              <a:defRPr/>
            </a:pPr>
            <a:fld id="{334840D1-9E54-F048-86F3-6797457A45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60F4DF5E-5048-E241-8ED2-7F9086E6ACB0}"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a:t>Ferrara, Italy, September 11, 2009</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dirty="0" smtClean="0">
                <a:solidFill>
                  <a:schemeClr val="tx2"/>
                </a:solidFill>
              </a:defRPr>
            </a:lvl1pPr>
          </a:lstStyle>
          <a:p>
            <a:pPr>
              <a:defRPr/>
            </a:pPr>
            <a:r>
              <a:rPr lang="en-US"/>
              <a:t>HEAD 2010, Hawaii, March 2, 2010</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9144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9144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8DDA31CB-0177-4840-A625-48D34F078E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dt="0"/>
  <p:txStyles>
    <p:titleStyle>
      <a:lvl1pPr algn="l" rtl="0" fontAlgn="base">
        <a:spcBef>
          <a:spcPct val="0"/>
        </a:spcBef>
        <a:spcAft>
          <a:spcPct val="0"/>
        </a:spcAft>
        <a:defRPr sz="4400" kern="1200">
          <a:solidFill>
            <a:schemeClr val="tx2"/>
          </a:solidFill>
          <a:latin typeface="+mj-lt"/>
          <a:ea typeface="ＭＳ Ｐゴシック" charset="-128"/>
          <a:cs typeface="ＭＳ Ｐゴシック" charset="-128"/>
        </a:defRPr>
      </a:lvl1pPr>
      <a:lvl2pPr algn="l" rtl="0" fontAlgn="base">
        <a:spcBef>
          <a:spcPct val="0"/>
        </a:spcBef>
        <a:spcAft>
          <a:spcPct val="0"/>
        </a:spcAft>
        <a:defRPr sz="4400">
          <a:solidFill>
            <a:schemeClr val="tx2"/>
          </a:solidFill>
          <a:latin typeface="Tw Cen MT" charset="0"/>
          <a:ea typeface="ＭＳ Ｐゴシック" charset="-128"/>
          <a:cs typeface="ＭＳ Ｐゴシック" charset="-128"/>
        </a:defRPr>
      </a:lvl2pPr>
      <a:lvl3pPr algn="l" rtl="0" fontAlgn="base">
        <a:spcBef>
          <a:spcPct val="0"/>
        </a:spcBef>
        <a:spcAft>
          <a:spcPct val="0"/>
        </a:spcAft>
        <a:defRPr sz="4400">
          <a:solidFill>
            <a:schemeClr val="tx2"/>
          </a:solidFill>
          <a:latin typeface="Tw Cen MT" charset="0"/>
          <a:ea typeface="ＭＳ Ｐゴシック" charset="-128"/>
          <a:cs typeface="ＭＳ Ｐゴシック" charset="-128"/>
        </a:defRPr>
      </a:lvl3pPr>
      <a:lvl4pPr algn="l" rtl="0" fontAlgn="base">
        <a:spcBef>
          <a:spcPct val="0"/>
        </a:spcBef>
        <a:spcAft>
          <a:spcPct val="0"/>
        </a:spcAft>
        <a:defRPr sz="4400">
          <a:solidFill>
            <a:schemeClr val="tx2"/>
          </a:solidFill>
          <a:latin typeface="Tw Cen MT" charset="0"/>
          <a:ea typeface="ＭＳ Ｐゴシック" charset="-128"/>
          <a:cs typeface="ＭＳ Ｐゴシック" charset="-128"/>
        </a:defRPr>
      </a:lvl4pPr>
      <a:lvl5pPr algn="l" rtl="0" fontAlgn="base">
        <a:spcBef>
          <a:spcPct val="0"/>
        </a:spcBef>
        <a:spcAft>
          <a:spcPct val="0"/>
        </a:spcAft>
        <a:defRPr sz="44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w Cen MT" charset="0"/>
          <a:ea typeface="ＭＳ Ｐゴシック" charset="-128"/>
          <a:cs typeface="ＭＳ Ｐゴシック" charset="-128"/>
        </a:defRPr>
      </a:lvl9pPr>
    </p:titleStyle>
    <p:bodyStyle>
      <a:lvl1pPr marL="319088" indent="-319088" algn="l" rtl="0" fontAlgn="base">
        <a:spcBef>
          <a:spcPts val="700"/>
        </a:spcBef>
        <a:spcAft>
          <a:spcPct val="0"/>
        </a:spcAft>
        <a:buClr>
          <a:schemeClr val="accent2"/>
        </a:buClr>
        <a:buSzPct val="60000"/>
        <a:buFont typeface="Wingdings" charset="2"/>
        <a:buChar char=""/>
        <a:defRPr sz="2900" kern="1200">
          <a:solidFill>
            <a:schemeClr val="tx1"/>
          </a:solidFill>
          <a:latin typeface="+mn-lt"/>
          <a:ea typeface="ＭＳ Ｐゴシック" charset="-128"/>
          <a:cs typeface="ＭＳ Ｐゴシック" charset="-128"/>
        </a:defRPr>
      </a:lvl1pPr>
      <a:lvl2pPr marL="639763" indent="-273050" algn="l" rtl="0" fontAlgn="base">
        <a:spcBef>
          <a:spcPts val="550"/>
        </a:spcBef>
        <a:spcAft>
          <a:spcPct val="0"/>
        </a:spcAft>
        <a:buClr>
          <a:schemeClr val="accent1"/>
        </a:buClr>
        <a:buSzPct val="70000"/>
        <a:buFont typeface="Wingdings 2" charset="2"/>
        <a:buChar char=""/>
        <a:defRPr sz="2600" kern="1200">
          <a:solidFill>
            <a:schemeClr val="tx1"/>
          </a:solidFill>
          <a:latin typeface="+mn-lt"/>
          <a:ea typeface="ＭＳ Ｐゴシック" charset="-128"/>
          <a:cs typeface="ＭＳ Ｐゴシック" charset="-128"/>
        </a:defRPr>
      </a:lvl2pPr>
      <a:lvl3pPr marL="914400" indent="-228600" algn="l" rtl="0" fontAlgn="base">
        <a:spcBef>
          <a:spcPts val="500"/>
        </a:spcBef>
        <a:spcAft>
          <a:spcPct val="0"/>
        </a:spcAft>
        <a:buClr>
          <a:schemeClr val="accent2"/>
        </a:buClr>
        <a:buSzPct val="75000"/>
        <a:buFont typeface="Wingdings" charset="2"/>
        <a:buChar char=""/>
        <a:defRPr sz="2300" kern="1200">
          <a:solidFill>
            <a:schemeClr val="tx1"/>
          </a:solidFill>
          <a:latin typeface="+mn-lt"/>
          <a:ea typeface="ＭＳ Ｐゴシック" charset="-128"/>
          <a:cs typeface="ＭＳ Ｐゴシック" charset="-128"/>
        </a:defRPr>
      </a:lvl3pPr>
      <a:lvl4pPr marL="1371600" indent="-228600" algn="l" rtl="0" fontAlgn="base">
        <a:spcBef>
          <a:spcPts val="400"/>
        </a:spcBef>
        <a:spcAft>
          <a:spcPct val="0"/>
        </a:spcAft>
        <a:buClr>
          <a:srgbClr val="969696"/>
        </a:buClr>
        <a:buSzPct val="75000"/>
        <a:buFont typeface="Wingdings" charset="2"/>
        <a:buChar char=""/>
        <a:defRPr sz="2000" kern="1200">
          <a:solidFill>
            <a:schemeClr val="tx1"/>
          </a:solidFill>
          <a:latin typeface="+mn-lt"/>
          <a:ea typeface="ＭＳ Ｐゴシック" charset="-128"/>
          <a:cs typeface="ＭＳ Ｐゴシック" charset="-128"/>
        </a:defRPr>
      </a:lvl4pPr>
      <a:lvl5pPr marL="1828800" indent="-228600" algn="l" rtl="0" fontAlgn="base">
        <a:spcBef>
          <a:spcPts val="400"/>
        </a:spcBef>
        <a:spcAft>
          <a:spcPct val="0"/>
        </a:spcAft>
        <a:buClr>
          <a:srgbClr val="808080"/>
        </a:buClr>
        <a:buSzPct val="65000"/>
        <a:buFont typeface="Wingdings" charset="2"/>
        <a:buChar char=""/>
        <a:defRPr sz="2000" kern="1200">
          <a:solidFill>
            <a:schemeClr val="tx1"/>
          </a:solidFill>
          <a:latin typeface="+mn-lt"/>
          <a:ea typeface="ＭＳ Ｐゴシック" charset="-128"/>
          <a:cs typeface="ＭＳ Ｐゴシック" charset="-128"/>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package" Target="../embeddings/Microsoft_Word_Document1.docx"/><Relationship Id="rId12" Type="http://schemas.openxmlformats.org/officeDocument/2006/relationships/oleObject" Target="../embeddings/Microsoft_Equation4.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oleObject" Target="../embeddings/Microsoft_Equation1.bin"/><Relationship Id="rId7" Type="http://schemas.openxmlformats.org/officeDocument/2006/relationships/oleObject" Target="../embeddings/Microsoft_Equation2.bin"/><Relationship Id="rId8" Type="http://schemas.openxmlformats.org/officeDocument/2006/relationships/oleObject" Target="../embeddings/Microsoft_Equation3.bin"/><Relationship Id="rId9" Type="http://schemas.openxmlformats.org/officeDocument/2006/relationships/image" Target="../media/image46.pdf"/><Relationship Id="rId10" Type="http://schemas.openxmlformats.org/officeDocument/2006/relationships/image" Target="../media/image93.png"/></Relationships>
</file>

<file path=ppt/slides/_rels/slide11.xml.rels><?xml version="1.0" encoding="UTF-8" standalone="yes"?>
<Relationships xmlns="http://schemas.openxmlformats.org/package/2006/relationships"><Relationship Id="rId3" Type="http://schemas.openxmlformats.org/officeDocument/2006/relationships/image" Target="../media/image47.pdf"/><Relationship Id="rId10" Type="http://schemas.openxmlformats.org/officeDocument/2006/relationships/image" Target="../media/image95.png"/><Relationship Id="rId11" Type="http://schemas.openxmlformats.org/officeDocument/2006/relationships/image" Target="../media/image48.pdf"/><Relationship Id="rId12" Type="http://schemas.openxmlformats.org/officeDocument/2006/relationships/image" Target="../media/image49.png"/><Relationship Id="rId13" Type="http://schemas.openxmlformats.org/officeDocument/2006/relationships/image" Target="../media/image50.pdf"/><Relationship Id="rId1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Microsoft_Equation6.bin"/><Relationship Id="rId12" Type="http://schemas.openxmlformats.org/officeDocument/2006/relationships/image" Target="../media/image26.pdf"/><Relationship Id="rId13" Type="http://schemas.openxmlformats.org/officeDocument/2006/relationships/image" Target="../media/image64.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54.png"/><Relationship Id="rId5" Type="http://schemas.openxmlformats.org/officeDocument/2006/relationships/image" Target="../media/image22.png"/><Relationship Id="rId6" Type="http://schemas.openxmlformats.org/officeDocument/2006/relationships/image" Target="../media/image55.pdf"/><Relationship Id="rId7" Type="http://schemas.openxmlformats.org/officeDocument/2006/relationships/image" Target="../media/image56.png"/><Relationship Id="rId8" Type="http://schemas.openxmlformats.org/officeDocument/2006/relationships/image" Target="../media/image57.pdf"/><Relationship Id="rId9" Type="http://schemas.openxmlformats.org/officeDocument/2006/relationships/image" Target="../media/image58.png"/><Relationship Id="rId10" Type="http://schemas.openxmlformats.org/officeDocument/2006/relationships/oleObject" Target="../embeddings/Microsoft_Equation5.bin"/></Relationships>
</file>

<file path=ppt/slides/_rels/slide13.xml.rels><?xml version="1.0" encoding="UTF-8" standalone="yes"?>
<Relationships xmlns="http://schemas.openxmlformats.org/package/2006/relationships"><Relationship Id="rId11" Type="http://schemas.openxmlformats.org/officeDocument/2006/relationships/image" Target="../media/image29.pdf"/><Relationship Id="rId13" Type="http://schemas.openxmlformats.org/officeDocument/2006/relationships/image" Target="../media/image711.png"/><Relationship Id="rId14" Type="http://schemas.openxmlformats.org/officeDocument/2006/relationships/image" Target="../media/image62.pdf"/><Relationship Id="rId15" Type="http://schemas.openxmlformats.org/officeDocument/2006/relationships/image" Target="../media/image63.png"/><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oleObject" Target="../embeddings/Microsoft_Equation7.bin"/><Relationship Id="rId5" Type="http://schemas.openxmlformats.org/officeDocument/2006/relationships/image" Target="../media/image26.pdf"/><Relationship Id="rId6" Type="http://schemas.openxmlformats.org/officeDocument/2006/relationships/image" Target="../media/image64.png"/><Relationship Id="rId7" Type="http://schemas.openxmlformats.org/officeDocument/2006/relationships/oleObject" Target="../embeddings/Microsoft_Equation8.bin"/><Relationship Id="rId8" Type="http://schemas.openxmlformats.org/officeDocument/2006/relationships/image" Target="../media/image30.pdf"/><Relationship Id="rId9" Type="http://schemas.openxmlformats.org/officeDocument/2006/relationships/image" Target="../media/image87.png"/><Relationship Id="rId10" Type="http://schemas.openxmlformats.org/officeDocument/2006/relationships/oleObject" Target="../embeddings/Microsoft_Equation9.bin"/></Relationships>
</file>

<file path=ppt/slides/_rels/slide14.xml.rels><?xml version="1.0" encoding="UTF-8" standalone="yes"?>
<Relationships xmlns="http://schemas.openxmlformats.org/package/2006/relationships"><Relationship Id="rId3" Type="http://schemas.openxmlformats.org/officeDocument/2006/relationships/image" Target="../media/image64.pdf"/><Relationship Id="rId4" Type="http://schemas.openxmlformats.org/officeDocument/2006/relationships/image" Target="../media/image65.png"/><Relationship Id="rId5" Type="http://schemas.openxmlformats.org/officeDocument/2006/relationships/image" Target="../media/image66.pdf"/><Relationship Id="rId6" Type="http://schemas.openxmlformats.org/officeDocument/2006/relationships/image" Target="../media/image67.png"/><Relationship Id="rId7" Type="http://schemas.openxmlformats.org/officeDocument/2006/relationships/image" Target="../media/image68.pdf"/><Relationship Id="rId8" Type="http://schemas.openxmlformats.org/officeDocument/2006/relationships/image" Target="../media/image69.png"/><Relationship Id="rId9" Type="http://schemas.openxmlformats.org/officeDocument/2006/relationships/image" Target="../media/image70.png"/><Relationship Id="rId10"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2.pdf"/><Relationship Id="rId15" Type="http://schemas.openxmlformats.org/officeDocument/2006/relationships/image" Target="../media/image107.png"/><Relationship Id="rId8" Type="http://schemas.openxmlformats.org/officeDocument/2006/relationships/image" Target="../media/image101.png"/><Relationship Id="rId9" Type="http://schemas.openxmlformats.org/officeDocument/2006/relationships/image" Target="../media/image73.pdf"/><Relationship Id="rId11" Type="http://schemas.openxmlformats.org/officeDocument/2006/relationships/image" Target="../media/image103.png"/><Relationship Id="rId12" Type="http://schemas.openxmlformats.org/officeDocument/2006/relationships/image" Target="../media/image74.pdf"/><Relationship Id="rId13" Type="http://schemas.openxmlformats.org/officeDocument/2006/relationships/image" Target="../media/image105.png"/><Relationship Id="rId14" Type="http://schemas.openxmlformats.org/officeDocument/2006/relationships/image" Target="../media/image75.pd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5" Type="http://schemas.openxmlformats.org/officeDocument/2006/relationships/image" Target="../media/image11.pdf"/><Relationship Id="rId10"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df"/><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0" Type="http://schemas.openxmlformats.org/officeDocument/2006/relationships/image" Target="../media/image15.pdf"/><Relationship Id="rId21" Type="http://schemas.openxmlformats.org/officeDocument/2006/relationships/image" Target="../media/image16.pdf"/><Relationship Id="rId22" Type="http://schemas.openxmlformats.org/officeDocument/2006/relationships/image" Target="../media/image48.png"/><Relationship Id="rId23" Type="http://schemas.openxmlformats.org/officeDocument/2006/relationships/image" Target="../media/image17.pdf"/><Relationship Id="rId24" Type="http://schemas.openxmlformats.org/officeDocument/2006/relationships/image" Target="../media/image50.png"/><Relationship Id="rId25" Type="http://schemas.openxmlformats.org/officeDocument/2006/relationships/image" Target="../media/image18.pdf"/><Relationship Id="rId26" Type="http://schemas.openxmlformats.org/officeDocument/2006/relationships/image" Target="../media/image52.png"/><Relationship Id="rId27" Type="http://schemas.openxmlformats.org/officeDocument/2006/relationships/image" Target="../media/image19.pdf"/><Relationship Id="rId28" Type="http://schemas.openxmlformats.org/officeDocument/2006/relationships/image" Target="../media/image541.png"/><Relationship Id="rId29" Type="http://schemas.openxmlformats.org/officeDocument/2006/relationships/image" Target="../media/image20.pdf"/><Relationship Id="rId30" Type="http://schemas.openxmlformats.org/officeDocument/2006/relationships/image" Target="../media/image561.png"/><Relationship Id="rId31" Type="http://schemas.openxmlformats.org/officeDocument/2006/relationships/image" Target="../media/image21.pdf"/><Relationship Id="rId32" Type="http://schemas.openxmlformats.org/officeDocument/2006/relationships/image" Target="../media/image581.png"/><Relationship Id="rId15" Type="http://schemas.openxmlformats.org/officeDocument/2006/relationships/image" Target="../media/image42.png"/><Relationship Id="rId16" Type="http://schemas.openxmlformats.org/officeDocument/2006/relationships/image" Target="../media/image14.pdf"/><Relationship Id="rId17" Type="http://schemas.openxmlformats.org/officeDocument/2006/relationships/image" Target="../media/image44.png"/><Relationship Id="rId3" Type="http://schemas.openxmlformats.org/officeDocument/2006/relationships/image" Target="../media/image13.pdf"/><Relationship Id="rId19"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5.pdf"/><Relationship Id="rId17" Type="http://schemas.openxmlformats.org/officeDocument/2006/relationships/image" Target="../media/image691.png"/><Relationship Id="rId10" Type="http://schemas.openxmlformats.org/officeDocument/2006/relationships/image" Target="../media/image26.pdf"/><Relationship Id="rId11" Type="http://schemas.openxmlformats.org/officeDocument/2006/relationships/image" Target="../media/image64.png"/><Relationship Id="rId9" Type="http://schemas.openxmlformats.org/officeDocument/2006/relationships/image" Target="../media/image62.png"/><Relationship Id="rId12" Type="http://schemas.openxmlformats.org/officeDocument/2006/relationships/image" Target="../media/image27.pdf"/><Relationship Id="rId15" Type="http://schemas.openxmlformats.org/officeDocument/2006/relationships/image" Target="../media/image66.png"/><Relationship Id="rId16" Type="http://schemas.openxmlformats.org/officeDocument/2006/relationships/image" Target="../media/image28.pd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5" Type="http://schemas.openxmlformats.org/officeDocument/2006/relationships/image" Target="../media/image36.pdf"/><Relationship Id="rId13" Type="http://schemas.openxmlformats.org/officeDocument/2006/relationships/image" Target="../media/image711.png"/><Relationship Id="rId14" Type="http://schemas.openxmlformats.org/officeDocument/2006/relationships/image" Target="../media/image30.pdf"/><Relationship Id="rId17" Type="http://schemas.openxmlformats.org/officeDocument/2006/relationships/image" Target="../media/image75.png"/><Relationship Id="rId19" Type="http://schemas.openxmlformats.org/officeDocument/2006/relationships/image" Target="../media/image77.png"/><Relationship Id="rId21"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df"/><Relationship Id="rId23" Type="http://schemas.openxmlformats.org/officeDocument/2006/relationships/image" Target="../media/image81.png"/><Relationship Id="rId25" Type="http://schemas.openxmlformats.org/officeDocument/2006/relationships/image" Target="../media/image83.png"/><Relationship Id="rId27" Type="http://schemas.openxmlformats.org/officeDocument/2006/relationships/image" Target="../media/image85.png"/><Relationship Id="rId30" Type="http://schemas.openxmlformats.org/officeDocument/2006/relationships/image" Target="../media/image31.pdf"/><Relationship Id="rId31" Type="http://schemas.openxmlformats.org/officeDocument/2006/relationships/image" Target="../media/image32.pdf"/><Relationship Id="rId32" Type="http://schemas.openxmlformats.org/officeDocument/2006/relationships/image" Target="../media/image33.pdf"/><Relationship Id="rId29" Type="http://schemas.openxmlformats.org/officeDocument/2006/relationships/image" Target="../media/image87.png"/><Relationship Id="rId33" Type="http://schemas.openxmlformats.org/officeDocument/2006/relationships/image" Target="../media/image34.pdf"/><Relationship Id="rId34" Type="http://schemas.openxmlformats.org/officeDocument/2006/relationships/image" Target="../media/image35.pdf"/></Relationships>
</file>

<file path=ppt/slides/_rels/slide9.xml.rels><?xml version="1.0" encoding="UTF-8" standalone="yes"?>
<Relationships xmlns="http://schemas.openxmlformats.org/package/2006/relationships"><Relationship Id="rId3" Type="http://schemas.openxmlformats.org/officeDocument/2006/relationships/image" Target="../media/image37.pdf"/><Relationship Id="rId4" Type="http://schemas.openxmlformats.org/officeDocument/2006/relationships/image" Target="../media/image89.png"/><Relationship Id="rId5" Type="http://schemas.openxmlformats.org/officeDocument/2006/relationships/image" Target="../media/image38.pdf"/><Relationship Id="rId6"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457200" y="2362200"/>
            <a:ext cx="8077200" cy="1570038"/>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r>
              <a:rPr lang="en-US" sz="3200" b="1" dirty="0">
                <a:solidFill>
                  <a:srgbClr val="FF0000"/>
                </a:solidFill>
              </a:rPr>
              <a:t> </a:t>
            </a:r>
            <a:r>
              <a:rPr lang="en-US" sz="3200" dirty="0">
                <a:solidFill>
                  <a:srgbClr val="FF0000"/>
                </a:solidFill>
                <a:latin typeface="Helvetica" charset="0"/>
                <a:ea typeface="Helvetica" charset="0"/>
                <a:cs typeface="Helvetica" charset="0"/>
              </a:rPr>
              <a:t>Discovery and Evolution of a</a:t>
            </a:r>
          </a:p>
          <a:p>
            <a:pPr algn="ctr"/>
            <a:r>
              <a:rPr lang="en-US" sz="3200" dirty="0">
                <a:solidFill>
                  <a:srgbClr val="FF0000"/>
                </a:solidFill>
                <a:latin typeface="Helvetica" charset="0"/>
                <a:ea typeface="Helvetica" charset="0"/>
                <a:cs typeface="Helvetica" charset="0"/>
              </a:rPr>
              <a:t>New Galactic Black Hole Candidate</a:t>
            </a:r>
          </a:p>
          <a:p>
            <a:pPr algn="ctr"/>
            <a:r>
              <a:rPr lang="en-US" sz="3200" dirty="0">
                <a:solidFill>
                  <a:srgbClr val="FF0000"/>
                </a:solidFill>
                <a:latin typeface="Helvetica" charset="0"/>
                <a:ea typeface="Helvetica" charset="0"/>
                <a:cs typeface="Helvetica" charset="0"/>
              </a:rPr>
              <a:t>XTE J1752-223 </a:t>
            </a:r>
          </a:p>
        </p:txBody>
      </p:sp>
      <p:sp>
        <p:nvSpPr>
          <p:cNvPr id="15363" name="Text Box 7"/>
          <p:cNvSpPr txBox="1">
            <a:spLocks noChangeArrowheads="1"/>
          </p:cNvSpPr>
          <p:nvPr/>
        </p:nvSpPr>
        <p:spPr bwMode="auto">
          <a:xfrm>
            <a:off x="381000" y="4495800"/>
            <a:ext cx="8153400" cy="707886"/>
          </a:xfrm>
          <a:prstGeom prst="rect">
            <a:avLst/>
          </a:prstGeom>
          <a:noFill/>
          <a:ln w="9525">
            <a:noFill/>
            <a:miter lim="800000"/>
            <a:headEnd/>
            <a:tailEnd/>
          </a:ln>
        </p:spPr>
        <p:txBody>
          <a:bodyPr>
            <a:prstTxWarp prst="textNoShape">
              <a:avLst/>
            </a:prstTxWarp>
            <a:spAutoFit/>
          </a:bodyPr>
          <a:lstStyle/>
          <a:p>
            <a:pPr algn="ctr"/>
            <a:r>
              <a:rPr lang="en-US" sz="2000" i="1" dirty="0">
                <a:latin typeface="Times New Roman" charset="0"/>
              </a:rPr>
              <a:t>N. Shaposhnikov</a:t>
            </a:r>
            <a:r>
              <a:rPr lang="en-US" sz="2000" i="1" baseline="30000" dirty="0">
                <a:latin typeface="Times New Roman" charset="0"/>
              </a:rPr>
              <a:t>1,2,3</a:t>
            </a:r>
            <a:r>
              <a:rPr lang="en-US" sz="2000" i="1" dirty="0">
                <a:latin typeface="Times New Roman" charset="0"/>
              </a:rPr>
              <a:t>, J. Swank</a:t>
            </a:r>
            <a:r>
              <a:rPr lang="en-US" sz="2000" i="1" baseline="30000" dirty="0">
                <a:latin typeface="Times New Roman" charset="0"/>
              </a:rPr>
              <a:t>3</a:t>
            </a:r>
            <a:r>
              <a:rPr lang="en-US" sz="2000" i="1" dirty="0">
                <a:latin typeface="Times New Roman" charset="0"/>
              </a:rPr>
              <a:t>, C. Markwardt</a:t>
            </a:r>
            <a:r>
              <a:rPr lang="en-US" sz="2000" i="1" baseline="30000" dirty="0">
                <a:latin typeface="Times New Roman" charset="0"/>
              </a:rPr>
              <a:t>1,2,3</a:t>
            </a:r>
            <a:r>
              <a:rPr lang="en-US" sz="2000" i="1" dirty="0">
                <a:latin typeface="Times New Roman" charset="0"/>
              </a:rPr>
              <a:t>, H</a:t>
            </a:r>
            <a:r>
              <a:rPr lang="en-US" sz="2000" i="1" dirty="0" smtClean="0">
                <a:latin typeface="Times New Roman" charset="0"/>
              </a:rPr>
              <a:t>. </a:t>
            </a:r>
            <a:r>
              <a:rPr lang="en-US" sz="2000" i="1" dirty="0" smtClean="0">
                <a:latin typeface="Times New Roman" charset="0"/>
              </a:rPr>
              <a:t>Krimm</a:t>
            </a:r>
            <a:r>
              <a:rPr lang="en-US" sz="2000" i="1" baseline="30000" dirty="0" smtClean="0">
                <a:latin typeface="Times New Roman" charset="0"/>
              </a:rPr>
              <a:t>2,3,4</a:t>
            </a:r>
          </a:p>
          <a:p>
            <a:pPr algn="r"/>
            <a:r>
              <a:rPr lang="en-US" sz="2000" b="1" i="1" dirty="0" smtClean="0">
                <a:latin typeface="Times New Roman"/>
                <a:cs typeface="Times New Roman"/>
              </a:rPr>
              <a:t>The Astrophysical Journal</a:t>
            </a:r>
            <a:r>
              <a:rPr lang="en-US" sz="2000" b="1" i="1" dirty="0" smtClean="0">
                <a:latin typeface="Times New Roman"/>
                <a:cs typeface="Times New Roman"/>
              </a:rPr>
              <a:t>, </a:t>
            </a:r>
            <a:r>
              <a:rPr lang="en-US" sz="2000" b="1" i="1" dirty="0" smtClean="0">
                <a:latin typeface="Times New Roman"/>
                <a:cs typeface="Times New Roman"/>
              </a:rPr>
              <a:t>723</a:t>
            </a:r>
            <a:r>
              <a:rPr lang="en-US" sz="2000" b="1" i="1" dirty="0" smtClean="0">
                <a:latin typeface="Times New Roman"/>
                <a:cs typeface="Times New Roman"/>
              </a:rPr>
              <a:t>, 2,1817</a:t>
            </a:r>
            <a:r>
              <a:rPr lang="en-US" sz="2000" b="1" i="1" dirty="0" smtClean="0">
                <a:latin typeface="Times New Roman"/>
                <a:cs typeface="Times New Roman"/>
              </a:rPr>
              <a:t> </a:t>
            </a:r>
            <a:endParaRPr lang="en-US" b="1" i="1" dirty="0">
              <a:latin typeface="Times New Roman"/>
              <a:cs typeface="Times New Roman"/>
            </a:endParaRPr>
          </a:p>
        </p:txBody>
      </p:sp>
      <p:pic>
        <p:nvPicPr>
          <p:cNvPr id="15364" name="Picture 10" descr="cresst_logo"/>
          <p:cNvPicPr>
            <a:picLocks noChangeAspect="1" noChangeArrowheads="1"/>
          </p:cNvPicPr>
          <p:nvPr/>
        </p:nvPicPr>
        <p:blipFill>
          <a:blip r:embed="rId3"/>
          <a:srcRect/>
          <a:stretch>
            <a:fillRect/>
          </a:stretch>
        </p:blipFill>
        <p:spPr bwMode="auto">
          <a:xfrm>
            <a:off x="958850" y="200025"/>
            <a:ext cx="1479550" cy="942975"/>
          </a:xfrm>
          <a:prstGeom prst="rect">
            <a:avLst/>
          </a:prstGeom>
          <a:noFill/>
          <a:ln w="9525">
            <a:noFill/>
            <a:miter lim="800000"/>
            <a:headEnd/>
            <a:tailEnd/>
          </a:ln>
        </p:spPr>
      </p:pic>
      <p:pic>
        <p:nvPicPr>
          <p:cNvPr id="15365" name="Picture 13" descr="nasa_logo"/>
          <p:cNvPicPr>
            <a:picLocks noChangeAspect="1" noChangeArrowheads="1"/>
          </p:cNvPicPr>
          <p:nvPr/>
        </p:nvPicPr>
        <p:blipFill>
          <a:blip r:embed="rId4"/>
          <a:srcRect/>
          <a:stretch>
            <a:fillRect/>
          </a:stretch>
        </p:blipFill>
        <p:spPr bwMode="auto">
          <a:xfrm>
            <a:off x="4648200" y="152400"/>
            <a:ext cx="1219200" cy="1039813"/>
          </a:xfrm>
          <a:prstGeom prst="rect">
            <a:avLst/>
          </a:prstGeom>
          <a:noFill/>
          <a:ln w="9525">
            <a:noFill/>
            <a:miter lim="800000"/>
            <a:headEnd/>
            <a:tailEnd/>
          </a:ln>
        </p:spPr>
      </p:pic>
      <p:pic>
        <p:nvPicPr>
          <p:cNvPr id="15366" name="Picture 7" descr="xte_logo.jpg"/>
          <p:cNvPicPr>
            <a:picLocks noChangeAspect="1"/>
          </p:cNvPicPr>
          <p:nvPr/>
        </p:nvPicPr>
        <p:blipFill>
          <a:blip r:embed="rId5"/>
          <a:srcRect/>
          <a:stretch>
            <a:fillRect/>
          </a:stretch>
        </p:blipFill>
        <p:spPr bwMode="auto">
          <a:xfrm>
            <a:off x="6019800" y="128588"/>
            <a:ext cx="1828800" cy="1108075"/>
          </a:xfrm>
          <a:prstGeom prst="rect">
            <a:avLst/>
          </a:prstGeom>
          <a:noFill/>
          <a:ln w="9525">
            <a:noFill/>
            <a:miter lim="800000"/>
            <a:headEnd/>
            <a:tailEnd/>
          </a:ln>
        </p:spPr>
      </p:pic>
      <p:pic>
        <p:nvPicPr>
          <p:cNvPr id="15367" name="Picture 8"/>
          <p:cNvPicPr>
            <a:picLocks noChangeAspect="1"/>
          </p:cNvPicPr>
          <p:nvPr/>
        </p:nvPicPr>
        <p:blipFill>
          <a:blip r:embed="rId6"/>
          <a:srcRect/>
          <a:stretch>
            <a:fillRect/>
          </a:stretch>
        </p:blipFill>
        <p:spPr bwMode="auto">
          <a:xfrm>
            <a:off x="2900363" y="0"/>
            <a:ext cx="1290637" cy="1290638"/>
          </a:xfrm>
          <a:prstGeom prst="rect">
            <a:avLst/>
          </a:prstGeom>
          <a:noFill/>
          <a:ln w="9525">
            <a:noFill/>
            <a:miter lim="800000"/>
            <a:headEnd/>
            <a:tailEnd/>
          </a:ln>
        </p:spPr>
      </p:pic>
      <p:sp>
        <p:nvSpPr>
          <p:cNvPr id="15368" name="TextBox 9"/>
          <p:cNvSpPr txBox="1">
            <a:spLocks noChangeArrowheads="1"/>
          </p:cNvSpPr>
          <p:nvPr/>
        </p:nvSpPr>
        <p:spPr bwMode="auto">
          <a:xfrm>
            <a:off x="1219200" y="5257800"/>
            <a:ext cx="5705475" cy="830263"/>
          </a:xfrm>
          <a:prstGeom prst="rect">
            <a:avLst/>
          </a:prstGeom>
          <a:noFill/>
          <a:ln w="9525">
            <a:noFill/>
            <a:miter lim="800000"/>
            <a:headEnd/>
            <a:tailEnd/>
          </a:ln>
        </p:spPr>
        <p:txBody>
          <a:bodyPr wrap="none">
            <a:prstTxWarp prst="textNoShape">
              <a:avLst/>
            </a:prstTxWarp>
            <a:spAutoFit/>
          </a:bodyPr>
          <a:lstStyle/>
          <a:p>
            <a:r>
              <a:rPr lang="en-US" sz="1200" baseline="30000" dirty="0"/>
              <a:t>1</a:t>
            </a:r>
            <a:r>
              <a:rPr lang="en-US" sz="1200" dirty="0"/>
              <a:t>University of Maryland, Astronomy Department</a:t>
            </a:r>
          </a:p>
          <a:p>
            <a:r>
              <a:rPr lang="en-US" sz="1200" baseline="30000" dirty="0"/>
              <a:t>2</a:t>
            </a:r>
            <a:r>
              <a:rPr lang="en-US" sz="1200" dirty="0"/>
              <a:t>Center for Research and Exploration in Space Science &amp; Technology (CRESST)</a:t>
            </a:r>
          </a:p>
          <a:p>
            <a:r>
              <a:rPr lang="en-US" sz="1200" baseline="30000" dirty="0"/>
              <a:t>3</a:t>
            </a:r>
            <a:r>
              <a:rPr lang="en-US" sz="1200" dirty="0"/>
              <a:t>NASA/Goddrd Space Flight Center</a:t>
            </a:r>
          </a:p>
          <a:p>
            <a:r>
              <a:rPr lang="en-US" sz="1200" baseline="30000" dirty="0"/>
              <a:t>4</a:t>
            </a:r>
            <a:r>
              <a:rPr lang="en-US" sz="1200" dirty="0"/>
              <a:t>Universities Space Research Association </a:t>
            </a:r>
            <a:endParaRPr lang="en-US" sz="1200" baseline="30000" dirty="0"/>
          </a:p>
        </p:txBody>
      </p:sp>
      <p:sp>
        <p:nvSpPr>
          <p:cNvPr id="15369" name="Footer Placeholder 4"/>
          <p:cNvSpPr txBox="1">
            <a:spLocks/>
          </p:cNvSpPr>
          <p:nvPr/>
        </p:nvSpPr>
        <p:spPr bwMode="auto">
          <a:xfrm>
            <a:off x="3581400" y="6492875"/>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a:t>
            </a:r>
            <a:r>
              <a:rPr lang="en-US" sz="1000" i="1" dirty="0">
                <a:solidFill>
                  <a:schemeClr val="tx2"/>
                </a:solidFill>
                <a:latin typeface="Futura" charset="0"/>
                <a:ea typeface="Futura" charset="0"/>
                <a:cs typeface="Futura" charset="0"/>
              </a:rPr>
              <a:t>2010,</a:t>
            </a:r>
            <a:r>
              <a:rPr lang="en-US" sz="1000" i="1" dirty="0" smtClean="0">
                <a:solidFill>
                  <a:schemeClr val="tx2"/>
                </a:solidFill>
                <a:latin typeface="Futura" charset="0"/>
                <a:ea typeface="Futura" charset="0"/>
                <a:cs typeface="Futura" charset="0"/>
              </a:rPr>
              <a:t> Tokyo,  November 29, </a:t>
            </a:r>
            <a:r>
              <a:rPr lang="en-US" sz="1000" i="1" dirty="0">
                <a:solidFill>
                  <a:schemeClr val="tx2"/>
                </a:solidFill>
                <a:latin typeface="Futura" charset="0"/>
                <a:ea typeface="Futura" charset="0"/>
                <a:cs typeface="Futura" charset="0"/>
              </a:rPr>
              <a:t>2010</a:t>
            </a:r>
          </a:p>
        </p:txBody>
      </p:sp>
    </p:spTree>
  </p:cSld>
  <p:clrMapOvr>
    <a:masterClrMapping/>
  </p:clrMapOvr>
  <p:transition advTm="2379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12648" y="381000"/>
            <a:ext cx="8153400" cy="990600"/>
          </a:xfrm>
          <a:effectLst>
            <a:outerShdw blurRad="63500" dist="38099" dir="2700000" algn="ctr" rotWithShape="0">
              <a:schemeClr val="bg2">
                <a:alpha val="74998"/>
              </a:schemeClr>
            </a:outerShdw>
          </a:effectLst>
        </p:spPr>
        <p:txBody>
          <a:bodyPr/>
          <a:lstStyle/>
          <a:p>
            <a:r>
              <a:rPr lang="en-US" sz="2400" dirty="0" smtClean="0">
                <a:solidFill>
                  <a:srgbClr val="FF0000"/>
                </a:solidFill>
                <a:effectLst>
                  <a:outerShdw blurRad="38100" dist="38100" dir="2700000" algn="tl">
                    <a:srgbClr val="000000">
                      <a:alpha val="43137"/>
                    </a:srgbClr>
                  </a:outerShdw>
                </a:effectLst>
              </a:rPr>
              <a:t>What can we learn from spectral data?</a:t>
            </a:r>
            <a:br>
              <a:rPr lang="en-US" sz="2400" dirty="0" smtClean="0">
                <a:solidFill>
                  <a:srgbClr val="FF0000"/>
                </a:solidFill>
                <a:effectLst>
                  <a:outerShdw blurRad="38100" dist="38100" dir="2700000" algn="tl">
                    <a:srgbClr val="000000">
                      <a:alpha val="43137"/>
                    </a:srgbClr>
                  </a:outerShdw>
                </a:effectLst>
              </a:rPr>
            </a:br>
            <a:r>
              <a:rPr lang="en-US" sz="2400" dirty="0" smtClean="0">
                <a:solidFill>
                  <a:srgbClr val="FF0000"/>
                </a:solidFill>
                <a:effectLst>
                  <a:outerShdw blurRad="38100" dist="38100" dir="2700000" algn="tl">
                    <a:srgbClr val="000000">
                      <a:alpha val="43137"/>
                    </a:srgbClr>
                  </a:outerShdw>
                </a:effectLst>
              </a:rPr>
              <a:t>Nature </a:t>
            </a:r>
            <a:r>
              <a:rPr lang="en-US" sz="2400" dirty="0">
                <a:solidFill>
                  <a:srgbClr val="FF0000"/>
                </a:solidFill>
                <a:effectLst>
                  <a:outerShdw blurRad="38100" dist="38100" dir="2700000" algn="tl">
                    <a:srgbClr val="000000">
                      <a:alpha val="43137"/>
                    </a:srgbClr>
                  </a:outerShdw>
                </a:effectLst>
              </a:rPr>
              <a:t>of the power </a:t>
            </a:r>
            <a:r>
              <a:rPr lang="en-US" sz="2400" dirty="0" smtClean="0">
                <a:solidFill>
                  <a:srgbClr val="FF0000"/>
                </a:solidFill>
                <a:effectLst>
                  <a:outerShdw blurRad="38100" dist="38100" dir="2700000" algn="tl">
                    <a:srgbClr val="000000">
                      <a:alpha val="43137"/>
                    </a:srgbClr>
                  </a:outerShdw>
                </a:effectLst>
              </a:rPr>
              <a:t>law</a:t>
            </a:r>
            <a:endParaRPr lang="en-US" sz="2400" dirty="0">
              <a:solidFill>
                <a:srgbClr val="FF0000"/>
              </a:solidFill>
              <a:effectLst>
                <a:outerShdw blurRad="38100" dist="38100" dir="2700000" algn="tl">
                  <a:srgbClr val="000000">
                    <a:alpha val="43137"/>
                  </a:srgbClr>
                </a:outerShdw>
              </a:effectLst>
            </a:endParaRPr>
          </a:p>
        </p:txBody>
      </p:sp>
      <p:grpSp>
        <p:nvGrpSpPr>
          <p:cNvPr id="26" name="Group 25"/>
          <p:cNvGrpSpPr/>
          <p:nvPr/>
        </p:nvGrpSpPr>
        <p:grpSpPr>
          <a:xfrm>
            <a:off x="914400" y="1630456"/>
            <a:ext cx="2819400" cy="2255744"/>
            <a:chOff x="838200" y="1249456"/>
            <a:chExt cx="2819400" cy="2255744"/>
          </a:xfrm>
        </p:grpSpPr>
        <p:pic>
          <p:nvPicPr>
            <p:cNvPr id="159748" name="Picture 4" descr="1550spec"/>
            <p:cNvPicPr>
              <a:picLocks noChangeAspect="1" noChangeArrowheads="1"/>
            </p:cNvPicPr>
            <p:nvPr>
              <p:ph type="body" idx="1"/>
            </p:nvPr>
          </p:nvPicPr>
          <p:blipFill>
            <a:blip r:embed="rId4">
              <a:lum bright="-46000" contrast="72000"/>
            </a:blip>
            <a:srcRect l="1602" t="2750" r="8945" b="4631"/>
            <a:stretch>
              <a:fillRect/>
            </a:stretch>
          </p:blipFill>
          <p:spPr>
            <a:xfrm>
              <a:off x="838200" y="1249456"/>
              <a:ext cx="2819400" cy="2255744"/>
            </a:xfrm>
            <a:ln w="6350">
              <a:solidFill>
                <a:schemeClr val="tx1"/>
              </a:solidFill>
            </a:ln>
            <a:effectLst>
              <a:outerShdw blurRad="63500" dist="38099" dir="2700000" algn="ctr" rotWithShape="0">
                <a:schemeClr val="bg2">
                  <a:alpha val="74998"/>
                </a:schemeClr>
              </a:outerShdw>
            </a:effectLst>
          </p:spPr>
        </p:pic>
        <p:grpSp>
          <p:nvGrpSpPr>
            <p:cNvPr id="25" name="Group 24"/>
            <p:cNvGrpSpPr/>
            <p:nvPr/>
          </p:nvGrpSpPr>
          <p:grpSpPr>
            <a:xfrm>
              <a:off x="1371600" y="1632044"/>
              <a:ext cx="2133600" cy="1143000"/>
              <a:chOff x="1371600" y="1632044"/>
              <a:chExt cx="2133600" cy="1143000"/>
            </a:xfrm>
          </p:grpSpPr>
          <p:sp>
            <p:nvSpPr>
              <p:cNvPr id="159751" name="Line 7"/>
              <p:cNvSpPr>
                <a:spLocks noChangeShapeType="1"/>
              </p:cNvSpPr>
              <p:nvPr/>
            </p:nvSpPr>
            <p:spPr bwMode="auto">
              <a:xfrm>
                <a:off x="1371600" y="1708244"/>
                <a:ext cx="2133600" cy="1066800"/>
              </a:xfrm>
              <a:prstGeom prst="line">
                <a:avLst/>
              </a:prstGeom>
              <a:noFill/>
              <a:ln w="28575">
                <a:solidFill>
                  <a:srgbClr val="FF0000"/>
                </a:solidFill>
                <a:prstDash val="dash"/>
                <a:round/>
                <a:headEnd/>
                <a:tailEnd/>
              </a:ln>
            </p:spPr>
            <p:txBody>
              <a:bodyPr wrap="none" anchor="ctr">
                <a:prstTxWarp prst="textNoShape">
                  <a:avLst/>
                </a:prstTxWarp>
              </a:bodyPr>
              <a:lstStyle/>
              <a:p>
                <a:endParaRPr lang="en-US"/>
              </a:p>
            </p:txBody>
          </p:sp>
          <p:sp>
            <p:nvSpPr>
              <p:cNvPr id="159752" name="Text Box 8"/>
              <p:cNvSpPr txBox="1">
                <a:spLocks noChangeArrowheads="1"/>
              </p:cNvSpPr>
              <p:nvPr/>
            </p:nvSpPr>
            <p:spPr bwMode="auto">
              <a:xfrm>
                <a:off x="2438399" y="1784444"/>
                <a:ext cx="381000" cy="830997"/>
              </a:xfrm>
              <a:prstGeom prst="rect">
                <a:avLst/>
              </a:prstGeom>
              <a:noFill/>
              <a:ln w="9525">
                <a:noFill/>
                <a:miter lim="800000"/>
                <a:headEnd/>
                <a:tailEnd/>
              </a:ln>
            </p:spPr>
            <p:txBody>
              <a:bodyPr wrap="square">
                <a:prstTxWarp prst="textNoShape">
                  <a:avLst/>
                </a:prstTxWarp>
                <a:spAutoFit/>
              </a:bodyPr>
              <a:lstStyle/>
              <a:p>
                <a:r>
                  <a:rPr lang="en-US" sz="2400">
                    <a:solidFill>
                      <a:srgbClr val="FF0000"/>
                    </a:solidFill>
                  </a:rPr>
                  <a:t>E</a:t>
                </a:r>
              </a:p>
            </p:txBody>
          </p:sp>
          <p:sp>
            <p:nvSpPr>
              <p:cNvPr id="159753" name="Text Box 9"/>
              <p:cNvSpPr txBox="1">
                <a:spLocks noChangeArrowheads="1"/>
              </p:cNvSpPr>
              <p:nvPr/>
            </p:nvSpPr>
            <p:spPr bwMode="auto">
              <a:xfrm>
                <a:off x="2666999" y="1632044"/>
                <a:ext cx="685800" cy="400110"/>
              </a:xfrm>
              <a:prstGeom prst="rect">
                <a:avLst/>
              </a:prstGeom>
              <a:noFill/>
              <a:ln w="9525">
                <a:noFill/>
                <a:miter lim="800000"/>
                <a:headEnd/>
                <a:tailEnd/>
              </a:ln>
            </p:spPr>
            <p:txBody>
              <a:bodyPr wrap="square">
                <a:prstTxWarp prst="textNoShape">
                  <a:avLst/>
                </a:prstTxWarp>
                <a:spAutoFit/>
              </a:bodyPr>
              <a:lstStyle/>
              <a:p>
                <a:r>
                  <a:rPr lang="en-US" sz="2000" dirty="0">
                    <a:solidFill>
                      <a:srgbClr val="FF0000"/>
                    </a:solidFill>
                  </a:rPr>
                  <a:t>-</a:t>
                </a:r>
                <a:r>
                  <a:rPr lang="en-US" sz="2000" dirty="0" err="1">
                    <a:solidFill>
                      <a:srgbClr val="FF0000"/>
                    </a:solidFill>
                    <a:sym typeface="Symbol" charset="2"/>
                  </a:rPr>
                  <a:t></a:t>
                </a:r>
                <a:endParaRPr lang="en-US" sz="2000" dirty="0"/>
              </a:p>
            </p:txBody>
          </p:sp>
        </p:grpSp>
      </p:grpSp>
      <p:pic>
        <p:nvPicPr>
          <p:cNvPr id="159754" name="Picture 10"/>
          <p:cNvPicPr>
            <a:picLocks noChangeAspect="1" noChangeArrowheads="1"/>
          </p:cNvPicPr>
          <p:nvPr/>
        </p:nvPicPr>
        <p:blipFill>
          <a:blip r:embed="rId5"/>
          <a:srcRect r="1964"/>
          <a:stretch>
            <a:fillRect/>
          </a:stretch>
        </p:blipFill>
        <p:spPr bwMode="auto">
          <a:xfrm>
            <a:off x="5035550" y="1262063"/>
            <a:ext cx="3803650" cy="719137"/>
          </a:xfrm>
          <a:prstGeom prst="rect">
            <a:avLst/>
          </a:prstGeom>
          <a:noFill/>
          <a:ln w="9525">
            <a:noFill/>
            <a:miter lim="800000"/>
            <a:headEnd/>
            <a:tailEnd/>
          </a:ln>
          <a:effectLst/>
        </p:spPr>
      </p:pic>
      <p:sp>
        <p:nvSpPr>
          <p:cNvPr id="159755" name="Text Box 11"/>
          <p:cNvSpPr txBox="1">
            <a:spLocks noChangeArrowheads="1"/>
          </p:cNvSpPr>
          <p:nvPr/>
        </p:nvSpPr>
        <p:spPr bwMode="auto">
          <a:xfrm>
            <a:off x="5029200" y="1981200"/>
            <a:ext cx="3810000" cy="457200"/>
          </a:xfrm>
          <a:prstGeom prst="rect">
            <a:avLst/>
          </a:prstGeom>
          <a:noFill/>
          <a:ln w="9525">
            <a:noFill/>
            <a:miter lim="800000"/>
            <a:headEnd/>
            <a:tailEnd/>
          </a:ln>
        </p:spPr>
        <p:txBody>
          <a:bodyPr>
            <a:prstTxWarp prst="textNoShape">
              <a:avLst/>
            </a:prstTxWarp>
            <a:spAutoFit/>
          </a:bodyPr>
          <a:lstStyle/>
          <a:p>
            <a:r>
              <a:rPr lang="en-US" sz="2400" dirty="0">
                <a:solidFill>
                  <a:srgbClr val="FF0000"/>
                </a:solidFill>
              </a:rPr>
              <a:t>Thermal </a:t>
            </a:r>
            <a:r>
              <a:rPr lang="en-US" sz="2400" dirty="0" err="1">
                <a:solidFill>
                  <a:srgbClr val="FF0000"/>
                </a:solidFill>
              </a:rPr>
              <a:t>Comptonization</a:t>
            </a:r>
            <a:r>
              <a:rPr lang="en-US" sz="2400" dirty="0">
                <a:solidFill>
                  <a:srgbClr val="FF0000"/>
                </a:solidFill>
              </a:rPr>
              <a:t>:</a:t>
            </a:r>
          </a:p>
        </p:txBody>
      </p:sp>
      <p:graphicFrame>
        <p:nvGraphicFramePr>
          <p:cNvPr id="159760" name="Object 16"/>
          <p:cNvGraphicFramePr>
            <a:graphicFrameLocks noChangeAspect="1"/>
          </p:cNvGraphicFramePr>
          <p:nvPr/>
        </p:nvGraphicFramePr>
        <p:xfrm>
          <a:off x="4953000" y="2419350"/>
          <a:ext cx="1447800" cy="552450"/>
        </p:xfrm>
        <a:graphic>
          <a:graphicData uri="http://schemas.openxmlformats.org/presentationml/2006/ole">
            <p:oleObj spid="_x0000_s79874" name="Equation" r:id="rId6" imgW="533400" imgH="203200" progId="Equation.3">
              <p:embed/>
            </p:oleObj>
          </a:graphicData>
        </a:graphic>
      </p:graphicFrame>
      <p:sp>
        <p:nvSpPr>
          <p:cNvPr id="159761" name="Rectangle 17"/>
          <p:cNvSpPr>
            <a:spLocks noChangeArrowheads="1"/>
          </p:cNvSpPr>
          <p:nvPr/>
        </p:nvSpPr>
        <p:spPr bwMode="auto">
          <a:xfrm>
            <a:off x="6248400" y="2514600"/>
            <a:ext cx="192088" cy="457200"/>
          </a:xfrm>
          <a:prstGeom prst="rect">
            <a:avLst/>
          </a:prstGeom>
          <a:noFill/>
          <a:ln w="9525">
            <a:noFill/>
            <a:miter lim="800000"/>
            <a:headEnd/>
            <a:tailEnd/>
          </a:ln>
        </p:spPr>
        <p:txBody>
          <a:bodyPr>
            <a:prstTxWarp prst="textNoShape">
              <a:avLst/>
            </a:prstTxWarp>
            <a:spAutoFit/>
          </a:bodyPr>
          <a:lstStyle/>
          <a:p>
            <a:r>
              <a:rPr lang="en-US" sz="2400" dirty="0"/>
              <a:t>,</a:t>
            </a:r>
          </a:p>
        </p:txBody>
      </p:sp>
      <p:graphicFrame>
        <p:nvGraphicFramePr>
          <p:cNvPr id="159762" name="Object 18"/>
          <p:cNvGraphicFramePr>
            <a:graphicFrameLocks noChangeAspect="1"/>
          </p:cNvGraphicFramePr>
          <p:nvPr/>
        </p:nvGraphicFramePr>
        <p:xfrm>
          <a:off x="6451600" y="2408238"/>
          <a:ext cx="2463800" cy="563562"/>
        </p:xfrm>
        <a:graphic>
          <a:graphicData uri="http://schemas.openxmlformats.org/presentationml/2006/ole">
            <p:oleObj spid="_x0000_s79875" name="Equation" r:id="rId7" imgW="889000" imgH="203200" progId="Equation.3">
              <p:embed/>
            </p:oleObj>
          </a:graphicData>
        </a:graphic>
      </p:graphicFrame>
      <p:graphicFrame>
        <p:nvGraphicFramePr>
          <p:cNvPr id="159764" name="Object 20"/>
          <p:cNvGraphicFramePr>
            <a:graphicFrameLocks noChangeAspect="1"/>
          </p:cNvGraphicFramePr>
          <p:nvPr/>
        </p:nvGraphicFramePr>
        <p:xfrm>
          <a:off x="5029200" y="2868612"/>
          <a:ext cx="3886200" cy="560388"/>
        </p:xfrm>
        <a:graphic>
          <a:graphicData uri="http://schemas.openxmlformats.org/presentationml/2006/ole">
            <p:oleObj spid="_x0000_s79876" name="Equation" r:id="rId8" imgW="1409700" imgH="203200" progId="Equation.3">
              <p:embed/>
            </p:oleObj>
          </a:graphicData>
        </a:graphic>
      </p:graphicFrame>
      <p:sp>
        <p:nvSpPr>
          <p:cNvPr id="159769" name="Text Box 25"/>
          <p:cNvSpPr txBox="1">
            <a:spLocks noChangeArrowheads="1"/>
          </p:cNvSpPr>
          <p:nvPr/>
        </p:nvSpPr>
        <p:spPr bwMode="auto">
          <a:xfrm>
            <a:off x="6400800" y="3429000"/>
            <a:ext cx="2514600"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latin typeface="Times New Roman" charset="0"/>
              </a:rPr>
              <a:t>(</a:t>
            </a:r>
            <a:r>
              <a:rPr lang="en-US" dirty="0" err="1">
                <a:latin typeface="Times New Roman" charset="0"/>
              </a:rPr>
              <a:t>Rubicki</a:t>
            </a:r>
            <a:r>
              <a:rPr lang="en-US" dirty="0">
                <a:latin typeface="Times New Roman" charset="0"/>
              </a:rPr>
              <a:t> &amp; </a:t>
            </a:r>
            <a:r>
              <a:rPr lang="en-US" dirty="0" err="1">
                <a:latin typeface="Times New Roman" charset="0"/>
              </a:rPr>
              <a:t>Lightman</a:t>
            </a:r>
            <a:r>
              <a:rPr lang="en-US" dirty="0">
                <a:latin typeface="Times New Roman" charset="0"/>
              </a:rPr>
              <a:t>, 79)</a:t>
            </a:r>
          </a:p>
        </p:txBody>
      </p:sp>
      <p:sp>
        <p:nvSpPr>
          <p:cNvPr id="16" name="Text Box 11"/>
          <p:cNvSpPr txBox="1">
            <a:spLocks noChangeArrowheads="1"/>
          </p:cNvSpPr>
          <p:nvPr/>
        </p:nvSpPr>
        <p:spPr bwMode="auto">
          <a:xfrm>
            <a:off x="5029200" y="3733800"/>
            <a:ext cx="3810000" cy="830997"/>
          </a:xfrm>
          <a:prstGeom prst="rect">
            <a:avLst/>
          </a:prstGeom>
          <a:noFill/>
          <a:ln w="9525">
            <a:noFill/>
            <a:miter lim="800000"/>
            <a:headEnd/>
            <a:tailEnd/>
          </a:ln>
        </p:spPr>
        <p:txBody>
          <a:bodyPr>
            <a:prstTxWarp prst="textNoShape">
              <a:avLst/>
            </a:prstTxWarp>
            <a:spAutoFit/>
          </a:bodyPr>
          <a:lstStyle/>
          <a:p>
            <a:r>
              <a:rPr lang="en-US" sz="2400" dirty="0" smtClean="0">
                <a:solidFill>
                  <a:srgbClr val="FF0000"/>
                </a:solidFill>
              </a:rPr>
              <a:t>Bulk Motion </a:t>
            </a:r>
            <a:r>
              <a:rPr lang="en-US" sz="2400" dirty="0" err="1">
                <a:solidFill>
                  <a:srgbClr val="FF0000"/>
                </a:solidFill>
              </a:rPr>
              <a:t>Comptonization</a:t>
            </a:r>
            <a:r>
              <a:rPr lang="en-US" sz="2400" dirty="0">
                <a:solidFill>
                  <a:srgbClr val="FF0000"/>
                </a:solidFill>
              </a:rPr>
              <a:t>:</a:t>
            </a:r>
          </a:p>
        </p:txBody>
      </p:sp>
      <p:sp>
        <p:nvSpPr>
          <p:cNvPr id="17" name="Text Box 25"/>
          <p:cNvSpPr txBox="1">
            <a:spLocks noChangeArrowheads="1"/>
          </p:cNvSpPr>
          <p:nvPr/>
        </p:nvSpPr>
        <p:spPr bwMode="auto">
          <a:xfrm>
            <a:off x="6858000" y="5257800"/>
            <a:ext cx="2514600"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smtClean="0">
                <a:latin typeface="Times New Roman" charset="0"/>
              </a:rPr>
              <a:t>(S </a:t>
            </a:r>
            <a:r>
              <a:rPr lang="en-US" dirty="0">
                <a:latin typeface="Times New Roman" charset="0"/>
              </a:rPr>
              <a:t>&amp;</a:t>
            </a:r>
            <a:r>
              <a:rPr lang="en-US" dirty="0" smtClean="0">
                <a:latin typeface="Times New Roman" charset="0"/>
              </a:rPr>
              <a:t> </a:t>
            </a:r>
            <a:r>
              <a:rPr lang="en-US" dirty="0" err="1" smtClean="0">
                <a:latin typeface="Times New Roman" charset="0"/>
              </a:rPr>
              <a:t>Titarchuk</a:t>
            </a:r>
            <a:r>
              <a:rPr lang="en-US" dirty="0" smtClean="0">
                <a:latin typeface="Times New Roman" charset="0"/>
              </a:rPr>
              <a:t>, 2009)</a:t>
            </a:r>
            <a:endParaRPr lang="en-US" dirty="0">
              <a:latin typeface="Times New Roman" charset="0"/>
            </a:endParaRPr>
          </a:p>
        </p:txBody>
      </p:sp>
      <p:pic>
        <p:nvPicPr>
          <p:cNvPr id="18" name="Picture 17" descr="f1.eps"/>
          <p:cNvPicPr>
            <a:picLocks noChangeAspect="1"/>
          </p:cNvPicPr>
          <p:nvPr/>
        </p:nvPicPr>
        <mc:AlternateContent xmlns:ma="http://schemas.microsoft.com/office/mac/drawingml/2008/main">
          <mc:Choice Requires="ma">
            <p:blipFill>
              <a:blip r:embed="rId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0"/>
              <a:stretch>
                <a:fillRect/>
              </a:stretch>
            </p:blipFill>
          </mc:Fallback>
        </mc:AlternateContent>
        <p:spPr>
          <a:xfrm>
            <a:off x="953193" y="4067117"/>
            <a:ext cx="2780607" cy="1876483"/>
          </a:xfrm>
          <a:prstGeom prst="rect">
            <a:avLst/>
          </a:prstGeom>
          <a:solidFill>
            <a:srgbClr val="F8F8F8"/>
          </a:solidFill>
          <a:ln w="3175" cap="sq" cmpd="sng" algn="ctr">
            <a:solidFill>
              <a:srgbClr val="000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22"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23"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sp>
        <p:nvSpPr>
          <p:cNvPr id="24" name="TextBox 23"/>
          <p:cNvSpPr txBox="1"/>
          <p:nvPr/>
        </p:nvSpPr>
        <p:spPr>
          <a:xfrm>
            <a:off x="2514600" y="6002179"/>
            <a:ext cx="1828799" cy="246221"/>
          </a:xfrm>
          <a:prstGeom prst="rect">
            <a:avLst/>
          </a:prstGeom>
          <a:noFill/>
        </p:spPr>
        <p:txBody>
          <a:bodyPr wrap="square" rtlCol="0">
            <a:spAutoFit/>
          </a:bodyPr>
          <a:lstStyle/>
          <a:p>
            <a:r>
              <a:rPr lang="en-US" sz="1000" dirty="0" smtClean="0"/>
              <a:t>(Laurent &amp; </a:t>
            </a:r>
            <a:r>
              <a:rPr lang="en-US" sz="1000" dirty="0" err="1" smtClean="0"/>
              <a:t>Titarchuk</a:t>
            </a:r>
            <a:r>
              <a:rPr lang="en-US" sz="1000" dirty="0" smtClean="0"/>
              <a:t> 2010)</a:t>
            </a:r>
            <a:endParaRPr lang="en-US" sz="1000" dirty="0"/>
          </a:p>
        </p:txBody>
      </p:sp>
      <p:graphicFrame>
        <p:nvGraphicFramePr>
          <p:cNvPr id="27" name="Object 26"/>
          <p:cNvGraphicFramePr>
            <a:graphicFrameLocks noChangeAspect="1"/>
          </p:cNvGraphicFramePr>
          <p:nvPr/>
        </p:nvGraphicFramePr>
        <p:xfrm>
          <a:off x="1143000" y="3340100"/>
          <a:ext cx="6858000" cy="177800"/>
        </p:xfrm>
        <a:graphic>
          <a:graphicData uri="http://schemas.openxmlformats.org/presentationml/2006/ole">
            <p:oleObj spid="_x0000_s79877" name="Document" r:id="rId11" imgW="6858000" imgH="177800" progId="Word.Document.12">
              <p:embed/>
            </p:oleObj>
          </a:graphicData>
        </a:graphic>
      </p:graphicFrame>
      <p:graphicFrame>
        <p:nvGraphicFramePr>
          <p:cNvPr id="28" name="Object 27"/>
          <p:cNvGraphicFramePr>
            <a:graphicFrameLocks noChangeAspect="1"/>
          </p:cNvGraphicFramePr>
          <p:nvPr/>
        </p:nvGraphicFramePr>
        <p:xfrm>
          <a:off x="5075238" y="4673600"/>
          <a:ext cx="3778250" cy="431800"/>
        </p:xfrm>
        <a:graphic>
          <a:graphicData uri="http://schemas.openxmlformats.org/presentationml/2006/ole">
            <p:oleObj spid="_x0000_s79878" name="Equation" r:id="rId12" imgW="1778000" imgH="2032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60" name="Rectangle 12"/>
          <p:cNvSpPr>
            <a:spLocks noGrp="1" noChangeArrowheads="1"/>
          </p:cNvSpPr>
          <p:nvPr>
            <p:ph type="title"/>
          </p:nvPr>
        </p:nvSpPr>
        <p:spPr>
          <a:xfrm>
            <a:off x="131762" y="381000"/>
            <a:ext cx="7793038" cy="914400"/>
          </a:xfrm>
          <a:effectLst>
            <a:outerShdw blurRad="63500" dist="38099" dir="2700000" algn="ctr" rotWithShape="0">
              <a:schemeClr val="bg2">
                <a:alpha val="74998"/>
              </a:schemeClr>
            </a:outerShdw>
          </a:effectLst>
        </p:spPr>
        <p:txBody>
          <a:bodyPr>
            <a:normAutofit fontScale="90000"/>
          </a:bodyPr>
          <a:lstStyle/>
          <a:p>
            <a:pPr algn="ctr" fontAlgn="auto">
              <a:spcAft>
                <a:spcPts val="0"/>
              </a:spcAft>
              <a:defRPr/>
            </a:pPr>
            <a:r>
              <a:rPr lang="en-US" sz="3200" dirty="0" smtClean="0">
                <a:solidFill>
                  <a:srgbClr val="D90F00"/>
                </a:solidFill>
                <a:effectLst>
                  <a:outerShdw blurRad="50800" dist="38100" dir="2700000">
                    <a:srgbClr val="000000">
                      <a:alpha val="43000"/>
                    </a:srgbClr>
                  </a:outerShdw>
                </a:effectLst>
                <a:latin typeface="Helvetica Neue Light" charset="0"/>
                <a:ea typeface="+mj-ea"/>
                <a:cs typeface="+mj-cs"/>
              </a:rPr>
              <a:t>Thermal versus Bulk motion </a:t>
            </a:r>
            <a:r>
              <a:rPr lang="en-US" sz="3200" dirty="0" err="1" smtClean="0">
                <a:solidFill>
                  <a:srgbClr val="D90F00"/>
                </a:solidFill>
                <a:effectLst>
                  <a:outerShdw blurRad="50800" dist="38100" dir="2700000">
                    <a:srgbClr val="000000">
                      <a:alpha val="43000"/>
                    </a:srgbClr>
                  </a:outerShdw>
                </a:effectLst>
                <a:latin typeface="Helvetica Neue Light" charset="0"/>
                <a:ea typeface="+mj-ea"/>
                <a:cs typeface="+mj-cs"/>
              </a:rPr>
              <a:t>Comptonization</a:t>
            </a:r>
            <a:endParaRPr lang="en-US" dirty="0">
              <a:effectLst>
                <a:outerShdw blurRad="50800" dist="38100" dir="2700000">
                  <a:srgbClr val="000000">
                    <a:alpha val="43000"/>
                  </a:srgbClr>
                </a:outerShdw>
              </a:effectLst>
              <a:ea typeface="+mj-ea"/>
              <a:cs typeface="+mj-cs"/>
            </a:endParaRPr>
          </a:p>
        </p:txBody>
      </p:sp>
      <p:sp>
        <p:nvSpPr>
          <p:cNvPr id="31751" name="Rectangle 3"/>
          <p:cNvSpPr>
            <a:spLocks noChangeArrowheads="1"/>
          </p:cNvSpPr>
          <p:nvPr/>
        </p:nvSpPr>
        <p:spPr bwMode="auto">
          <a:xfrm>
            <a:off x="4724400" y="59436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31753"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23"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26"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sp>
        <p:nvSpPr>
          <p:cNvPr id="33" name="TextBox 32"/>
          <p:cNvSpPr txBox="1"/>
          <p:nvPr/>
        </p:nvSpPr>
        <p:spPr>
          <a:xfrm>
            <a:off x="7162800" y="6230779"/>
            <a:ext cx="1353606" cy="246221"/>
          </a:xfrm>
          <a:prstGeom prst="rect">
            <a:avLst/>
          </a:prstGeom>
          <a:noFill/>
        </p:spPr>
        <p:txBody>
          <a:bodyPr wrap="none" rtlCol="0">
            <a:spAutoFit/>
          </a:bodyPr>
          <a:lstStyle/>
          <a:p>
            <a:r>
              <a:rPr lang="en-US" sz="1000" dirty="0" smtClean="0"/>
              <a:t>(S &amp; </a:t>
            </a:r>
            <a:r>
              <a:rPr lang="en-US" sz="1000" dirty="0" err="1" smtClean="0"/>
              <a:t>Titarchuk</a:t>
            </a:r>
            <a:r>
              <a:rPr lang="en-US" sz="1000" dirty="0" smtClean="0"/>
              <a:t> 2010)</a:t>
            </a:r>
            <a:endParaRPr lang="en-US" sz="1000" dirty="0"/>
          </a:p>
        </p:txBody>
      </p:sp>
      <p:grpSp>
        <p:nvGrpSpPr>
          <p:cNvPr id="22" name="Group 21"/>
          <p:cNvGrpSpPr/>
          <p:nvPr/>
        </p:nvGrpSpPr>
        <p:grpSpPr>
          <a:xfrm>
            <a:off x="4555376" y="3692769"/>
            <a:ext cx="3521824" cy="2479431"/>
            <a:chOff x="4479175" y="1143000"/>
            <a:chExt cx="3521824" cy="2479431"/>
          </a:xfrm>
        </p:grpSpPr>
        <p:pic>
          <p:nvPicPr>
            <p:cNvPr id="30" name="Picture 29" descr="f4.eps"/>
            <p:cNvPicPr>
              <a:picLocks noChangeAspect="1"/>
            </p:cNvPicPr>
            <p:nvPr/>
          </p:nvPicPr>
          <mc:AlternateContent xmlns:ma="http://schemas.microsoft.com/office/mac/drawingml/2008/main">
            <mc:Choice Requires="ma">
              <p:blipFill>
                <a:blip r:embed="rId3"/>
                <a:srcRect l="6933" t="1786" r="9869" b="535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0"/>
                <a:srcRect l="6933" t="1786" r="9869" b="5357"/>
                <a:stretch>
                  <a:fillRect/>
                </a:stretch>
              </p:blipFill>
            </mc:Fallback>
          </mc:AlternateContent>
          <p:spPr>
            <a:xfrm rot="5400000">
              <a:off x="5357446" y="978878"/>
              <a:ext cx="2162907" cy="3124199"/>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TextBox 33"/>
            <p:cNvSpPr txBox="1"/>
            <p:nvPr/>
          </p:nvSpPr>
          <p:spPr>
            <a:xfrm>
              <a:off x="5334000" y="1551801"/>
              <a:ext cx="1524000" cy="276999"/>
            </a:xfrm>
            <a:prstGeom prst="rect">
              <a:avLst/>
            </a:prstGeom>
            <a:noFill/>
          </p:spPr>
          <p:txBody>
            <a:bodyPr wrap="square" rtlCol="0">
              <a:spAutoFit/>
            </a:bodyPr>
            <a:lstStyle/>
            <a:p>
              <a:r>
                <a:rPr lang="en-US" sz="1200" dirty="0" smtClean="0"/>
                <a:t>XTE J1550-564</a:t>
              </a:r>
              <a:endParaRPr lang="en-US" sz="1200" dirty="0"/>
            </a:p>
          </p:txBody>
        </p:sp>
        <p:sp>
          <p:nvSpPr>
            <p:cNvPr id="36" name="TextBox 35"/>
            <p:cNvSpPr txBox="1"/>
            <p:nvPr/>
          </p:nvSpPr>
          <p:spPr>
            <a:xfrm>
              <a:off x="5105400" y="2514600"/>
              <a:ext cx="947395" cy="338554"/>
            </a:xfrm>
            <a:prstGeom prst="rect">
              <a:avLst/>
            </a:prstGeom>
            <a:noFill/>
          </p:spPr>
          <p:txBody>
            <a:bodyPr wrap="none" rtlCol="0">
              <a:spAutoFit/>
            </a:bodyPr>
            <a:lstStyle/>
            <a:p>
              <a:r>
                <a:rPr lang="en-US" i="1" dirty="0" smtClean="0">
                  <a:latin typeface="Times New Roman"/>
                  <a:cs typeface="Times New Roman"/>
                </a:rPr>
                <a:t>Thermal</a:t>
              </a:r>
              <a:endParaRPr lang="en-US" i="1" dirty="0">
                <a:latin typeface="Times New Roman"/>
                <a:cs typeface="Times New Roman"/>
              </a:endParaRPr>
            </a:p>
          </p:txBody>
        </p:sp>
        <p:sp>
          <p:nvSpPr>
            <p:cNvPr id="37" name="TextBox 36"/>
            <p:cNvSpPr txBox="1"/>
            <p:nvPr/>
          </p:nvSpPr>
          <p:spPr>
            <a:xfrm>
              <a:off x="7239697" y="2057400"/>
              <a:ext cx="685103" cy="338554"/>
            </a:xfrm>
            <a:prstGeom prst="rect">
              <a:avLst/>
            </a:prstGeom>
            <a:noFill/>
          </p:spPr>
          <p:txBody>
            <a:bodyPr wrap="none" rtlCol="0">
              <a:spAutoFit/>
            </a:bodyPr>
            <a:lstStyle/>
            <a:p>
              <a:r>
                <a:rPr lang="en-US" i="1" dirty="0" smtClean="0">
                  <a:latin typeface="Times New Roman"/>
                  <a:cs typeface="Times New Roman"/>
                </a:rPr>
                <a:t>BMC</a:t>
              </a:r>
              <a:endParaRPr lang="en-US" i="1" dirty="0">
                <a:latin typeface="Times New Roman"/>
                <a:cs typeface="Times New Roman"/>
              </a:endParaRPr>
            </a:p>
          </p:txBody>
        </p:sp>
        <p:sp>
          <p:nvSpPr>
            <p:cNvPr id="18" name="TextBox 17"/>
            <p:cNvSpPr txBox="1"/>
            <p:nvPr/>
          </p:nvSpPr>
          <p:spPr>
            <a:xfrm>
              <a:off x="4479175" y="1143000"/>
              <a:ext cx="2486728" cy="307777"/>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sz="1400" dirty="0" smtClean="0"/>
                <a:t>High Energy Cutoff Evolution</a:t>
              </a:r>
              <a:endParaRPr lang="en-US" sz="1400" dirty="0"/>
            </a:p>
          </p:txBody>
        </p:sp>
      </p:grpSp>
      <p:pic>
        <p:nvPicPr>
          <p:cNvPr id="19" name="Picture 18" descr="f1.eps"/>
          <p:cNvPicPr>
            <a:picLocks noChangeAspect="1"/>
          </p:cNvPicPr>
          <p:nvPr/>
        </p:nvPicPr>
        <mc:AlternateContent>
          <mc:Choice xmlns:ma="http://schemas.microsoft.com/office/mac/drawingml/2008/main" Requires="ma">
            <p:blipFill>
              <a:blip r:embed="rId11"/>
              <a:srcRect l="5712" t="3390" r="8740" b="3390"/>
              <a:stretch>
                <a:fillRect/>
              </a:stretch>
            </p:blipFill>
          </mc:Choice>
          <mc:Fallback>
            <p:blipFill>
              <a:blip r:embed="rId12"/>
              <a:srcRect l="5712" t="3390" r="8740" b="3390"/>
              <a:stretch>
                <a:fillRect/>
              </a:stretch>
            </p:blipFill>
          </mc:Fallback>
        </mc:AlternateContent>
        <p:spPr>
          <a:xfrm>
            <a:off x="609600" y="1690078"/>
            <a:ext cx="3124200" cy="4405922"/>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4" name="Group 23"/>
          <p:cNvGrpSpPr/>
          <p:nvPr/>
        </p:nvGrpSpPr>
        <p:grpSpPr>
          <a:xfrm>
            <a:off x="4953000" y="1497198"/>
            <a:ext cx="3048000" cy="2084202"/>
            <a:chOff x="4876800" y="3962400"/>
            <a:chExt cx="3200400" cy="2236602"/>
          </a:xfrm>
        </p:grpSpPr>
        <p:pic>
          <p:nvPicPr>
            <p:cNvPr id="35" name="Picture 34" descr="qpo-index_1659.pdf"/>
            <p:cNvPicPr>
              <a:picLocks noChangeAspect="1"/>
            </p:cNvPicPr>
            <p:nvPr/>
          </p:nvPicPr>
          <mc:AlternateContent>
            <mc:Choice xmlns:ma="http://schemas.microsoft.com/office/mac/drawingml/2008/main" Requires="ma">
              <p:blipFill>
                <a:blip r:embed="rId13"/>
                <a:srcRect l="6863" r="6863" b="4605"/>
                <a:stretch>
                  <a:fillRect/>
                </a:stretch>
              </p:blipFill>
            </mc:Choice>
            <mc:Fallback>
              <p:blipFill>
                <a:blip r:embed="rId14"/>
                <a:srcRect l="6863" r="6863" b="4605"/>
                <a:stretch>
                  <a:fillRect/>
                </a:stretch>
              </p:blipFill>
            </mc:Fallback>
          </mc:AlternateContent>
          <p:spPr>
            <a:xfrm rot="5400000">
              <a:off x="5358699" y="3480501"/>
              <a:ext cx="2236602" cy="320040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5410200" y="5452646"/>
              <a:ext cx="947395" cy="363310"/>
            </a:xfrm>
            <a:prstGeom prst="rect">
              <a:avLst/>
            </a:prstGeom>
            <a:noFill/>
          </p:spPr>
          <p:txBody>
            <a:bodyPr wrap="square" rtlCol="0">
              <a:spAutoFit/>
            </a:bodyPr>
            <a:lstStyle/>
            <a:p>
              <a:r>
                <a:rPr lang="en-US" i="1" dirty="0" smtClean="0">
                  <a:latin typeface="Times New Roman"/>
                  <a:cs typeface="Times New Roman"/>
                </a:rPr>
                <a:t>Thermal</a:t>
              </a:r>
              <a:endParaRPr lang="en-US" i="1" dirty="0">
                <a:latin typeface="Times New Roman"/>
                <a:cs typeface="Times New Roman"/>
              </a:endParaRPr>
            </a:p>
          </p:txBody>
        </p:sp>
        <p:sp>
          <p:nvSpPr>
            <p:cNvPr id="21" name="TextBox 20"/>
            <p:cNvSpPr txBox="1"/>
            <p:nvPr/>
          </p:nvSpPr>
          <p:spPr>
            <a:xfrm>
              <a:off x="7086600" y="4309646"/>
              <a:ext cx="685103" cy="363310"/>
            </a:xfrm>
            <a:prstGeom prst="rect">
              <a:avLst/>
            </a:prstGeom>
            <a:noFill/>
          </p:spPr>
          <p:txBody>
            <a:bodyPr wrap="square" rtlCol="0">
              <a:spAutoFit/>
            </a:bodyPr>
            <a:lstStyle/>
            <a:p>
              <a:r>
                <a:rPr lang="en-US" i="1" dirty="0" smtClean="0">
                  <a:latin typeface="Times New Roman"/>
                  <a:cs typeface="Times New Roman"/>
                </a:rPr>
                <a:t>BMC</a:t>
              </a:r>
              <a:endParaRPr lang="en-US" i="1" dirty="0">
                <a:latin typeface="Times New Roman"/>
                <a:cs typeface="Times New Roman"/>
              </a:endParaRPr>
            </a:p>
          </p:txBody>
        </p:sp>
      </p:grpSp>
      <p:sp>
        <p:nvSpPr>
          <p:cNvPr id="25" name="TextBox 24"/>
          <p:cNvSpPr txBox="1"/>
          <p:nvPr/>
        </p:nvSpPr>
        <p:spPr>
          <a:xfrm>
            <a:off x="228600" y="1371600"/>
            <a:ext cx="2979201" cy="338554"/>
          </a:xfrm>
          <a:prstGeom prst="rect">
            <a:avLst/>
          </a:prstGeom>
          <a:ln>
            <a:solidFill>
              <a:srgbClr val="3366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smtClean="0"/>
              <a:t>XTE J1550-564 (1998 </a:t>
            </a:r>
            <a:r>
              <a:rPr lang="en-US" dirty="0" err="1" smtClean="0"/>
              <a:t>ouburst</a:t>
            </a:r>
            <a:r>
              <a:rPr lang="en-US" dirty="0" smtClean="0"/>
              <a:t>)</a:t>
            </a:r>
            <a:endParaRPr lang="en-US" dirty="0"/>
          </a:p>
        </p:txBody>
      </p:sp>
      <p:sp>
        <p:nvSpPr>
          <p:cNvPr id="27" name="TextBox 26"/>
          <p:cNvSpPr txBox="1"/>
          <p:nvPr/>
        </p:nvSpPr>
        <p:spPr>
          <a:xfrm>
            <a:off x="4259799" y="1261646"/>
            <a:ext cx="1986541" cy="338554"/>
          </a:xfrm>
          <a:prstGeom prst="rect">
            <a:avLst/>
          </a:prstGeom>
          <a:ln>
            <a:solidFill>
              <a:srgbClr val="3366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smtClean="0"/>
              <a:t>Index </a:t>
            </a:r>
            <a:r>
              <a:rPr lang="en-US" dirty="0" err="1" smtClean="0"/>
              <a:t>vs</a:t>
            </a:r>
            <a:r>
              <a:rPr lang="en-US" dirty="0" smtClean="0"/>
              <a:t> Luminosity</a:t>
            </a:r>
            <a:endParaRPr lang="en-US" dirty="0"/>
          </a:p>
        </p:txBody>
      </p:sp>
    </p:spTree>
  </p:cSld>
  <p:clrMapOvr>
    <a:masterClrMapping/>
  </p:clrMapOvr>
  <p:transition advTm="8309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 name="Rectangle 26"/>
          <p:cNvSpPr/>
          <p:nvPr/>
        </p:nvSpPr>
        <p:spPr>
          <a:xfrm>
            <a:off x="3276600" y="4648200"/>
            <a:ext cx="2895600" cy="1524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sp>
        <p:nvSpPr>
          <p:cNvPr id="155660" name="Rectangle 12"/>
          <p:cNvSpPr>
            <a:spLocks noGrp="1" noChangeArrowheads="1"/>
          </p:cNvSpPr>
          <p:nvPr>
            <p:ph type="title"/>
          </p:nvPr>
        </p:nvSpPr>
        <p:spPr>
          <a:xfrm>
            <a:off x="-152400" y="0"/>
            <a:ext cx="7793038" cy="1143000"/>
          </a:xfrm>
          <a:effectLst>
            <a:outerShdw blurRad="63500" dist="38099" dir="2700000" algn="ctr" rotWithShape="0">
              <a:schemeClr val="bg2">
                <a:alpha val="74998"/>
              </a:schemeClr>
            </a:outerShdw>
          </a:effectLst>
        </p:spPr>
        <p:txBody>
          <a:bodyPr>
            <a:normAutofit/>
          </a:bodyPr>
          <a:lstStyle/>
          <a:p>
            <a:pPr algn="ctr" fontAlgn="auto">
              <a:spcAft>
                <a:spcPts val="0"/>
              </a:spcAft>
              <a:defRPr/>
            </a:pPr>
            <a:r>
              <a:rPr lang="en-US" dirty="0" smtClean="0">
                <a:ea typeface="+mj-ea"/>
                <a:cs typeface="+mj-cs"/>
              </a:rPr>
              <a:t> </a:t>
            </a:r>
            <a:r>
              <a:rPr lang="en-US" sz="3200" dirty="0" smtClean="0">
                <a:solidFill>
                  <a:srgbClr val="D90F00"/>
                </a:solidFill>
                <a:effectLst>
                  <a:outerShdw blurRad="50800" dist="38100" dir="2700000">
                    <a:srgbClr val="000000">
                      <a:alpha val="43000"/>
                    </a:srgbClr>
                  </a:outerShdw>
                </a:effectLst>
                <a:latin typeface="Helvetica Neue Light" charset="0"/>
                <a:ea typeface="+mj-ea"/>
                <a:cs typeface="+mj-cs"/>
              </a:rPr>
              <a:t>On the  Nature of the Extreme LHS</a:t>
            </a:r>
            <a:endParaRPr lang="en-US" dirty="0">
              <a:effectLst>
                <a:outerShdw blurRad="50800" dist="38100" dir="2700000">
                  <a:srgbClr val="000000">
                    <a:alpha val="43000"/>
                  </a:srgbClr>
                </a:outerShdw>
              </a:effectLst>
              <a:ea typeface="+mj-ea"/>
              <a:cs typeface="+mj-cs"/>
            </a:endParaRPr>
          </a:p>
        </p:txBody>
      </p:sp>
      <p:sp>
        <p:nvSpPr>
          <p:cNvPr id="31751" name="Rectangle 3"/>
          <p:cNvSpPr>
            <a:spLocks noChangeArrowheads="1"/>
          </p:cNvSpPr>
          <p:nvPr/>
        </p:nvSpPr>
        <p:spPr bwMode="auto">
          <a:xfrm>
            <a:off x="3276600" y="5867400"/>
            <a:ext cx="134571" cy="246221"/>
          </a:xfrm>
          <a:prstGeom prst="rect">
            <a:avLst/>
          </a:prstGeom>
          <a:noFill/>
          <a:ln w="9525">
            <a:noFill/>
            <a:miter lim="800000"/>
            <a:headEnd/>
            <a:tailEnd/>
          </a:ln>
        </p:spPr>
        <p:txBody>
          <a:bodyPr wrap="square">
            <a:prstTxWarp prst="textNoShape">
              <a:avLst/>
            </a:prstTxWarp>
            <a:spAutoFit/>
          </a:bodyPr>
          <a:lstStyle/>
          <a:p>
            <a:endParaRPr lang="en-US" sz="1000"/>
          </a:p>
        </p:txBody>
      </p:sp>
      <p:sp>
        <p:nvSpPr>
          <p:cNvPr id="31752" name="Text Box 13"/>
          <p:cNvSpPr txBox="1">
            <a:spLocks noChangeArrowheads="1"/>
          </p:cNvSpPr>
          <p:nvPr/>
        </p:nvSpPr>
        <p:spPr bwMode="auto">
          <a:xfrm>
            <a:off x="4098925" y="2270125"/>
            <a:ext cx="4511675" cy="336550"/>
          </a:xfrm>
          <a:prstGeom prst="rect">
            <a:avLst/>
          </a:prstGeom>
          <a:noFill/>
          <a:ln w="9525">
            <a:noFill/>
            <a:miter lim="800000"/>
            <a:headEnd/>
            <a:tailEnd/>
          </a:ln>
        </p:spPr>
        <p:txBody>
          <a:bodyPr>
            <a:prstTxWarp prst="textNoShape">
              <a:avLst/>
            </a:prstTxWarp>
            <a:spAutoFit/>
          </a:bodyPr>
          <a:lstStyle/>
          <a:p>
            <a:endParaRPr lang="en-US"/>
          </a:p>
        </p:txBody>
      </p:sp>
      <p:sp>
        <p:nvSpPr>
          <p:cNvPr id="31753"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23"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26"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pic>
        <p:nvPicPr>
          <p:cNvPr id="15" name="Picture 14" descr="gx339+cygx1+xtej1752.pdf"/>
          <p:cNvPicPr>
            <a:picLocks noChangeAspect="1"/>
          </p:cNvPicPr>
          <p:nvPr/>
        </p:nvPicPr>
        <p:blipFill>
          <a:blip r:embed="rId4"/>
          <a:stretch>
            <a:fillRect/>
          </a:stretch>
        </p:blipFill>
        <p:spPr>
          <a:xfrm rot="5400000">
            <a:off x="802341" y="1483660"/>
            <a:ext cx="1828799" cy="2366681"/>
          </a:xfrm>
          <a:prstGeom prst="rect">
            <a:avLst/>
          </a:prstGeom>
          <a:solidFill>
            <a:schemeClr val="bg1"/>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lhs_spec.pdf"/>
          <p:cNvPicPr>
            <a:picLocks noChangeAspect="1"/>
          </p:cNvPicPr>
          <p:nvPr/>
        </p:nvPicPr>
        <p:blipFill>
          <a:blip r:embed="rId5"/>
          <a:srcRect l="-2049" t="4703" r="6102"/>
          <a:stretch>
            <a:fillRect/>
          </a:stretch>
        </p:blipFill>
        <p:spPr>
          <a:xfrm>
            <a:off x="3352800" y="1755782"/>
            <a:ext cx="2514600" cy="1825618"/>
          </a:xfrm>
          <a:prstGeom prst="rect">
            <a:avLst/>
          </a:prstGeom>
          <a:solidFill>
            <a:srgbClr val="FFFFFF"/>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747" name="Picture 3"/>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3581400" y="4953000"/>
            <a:ext cx="2394438" cy="389792"/>
          </a:xfrm>
          <a:prstGeom prst="rect">
            <a:avLst/>
          </a:prstGeom>
          <a:noFill/>
          <a:ln w="9525">
            <a:miter lim="800000"/>
            <a:headEnd/>
            <a:tailEnd/>
          </a:ln>
        </p:spPr>
      </p:pic>
      <p:sp>
        <p:nvSpPr>
          <p:cNvPr id="19" name="TextBox 18"/>
          <p:cNvSpPr txBox="1"/>
          <p:nvPr/>
        </p:nvSpPr>
        <p:spPr>
          <a:xfrm>
            <a:off x="228600" y="1371600"/>
            <a:ext cx="1701800" cy="338138"/>
          </a:xfrm>
          <a:prstGeom prst="rect">
            <a:avLst/>
          </a:prstGeom>
          <a:ln>
            <a:solidFill>
              <a:srgbClr val="3366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a:t>Power Spectrum</a:t>
            </a:r>
          </a:p>
        </p:txBody>
      </p:sp>
      <p:sp>
        <p:nvSpPr>
          <p:cNvPr id="20" name="TextBox 19"/>
          <p:cNvSpPr txBox="1"/>
          <p:nvPr/>
        </p:nvSpPr>
        <p:spPr>
          <a:xfrm>
            <a:off x="3200400" y="1371600"/>
            <a:ext cx="1770063" cy="338138"/>
          </a:xfrm>
          <a:prstGeom prst="rect">
            <a:avLst/>
          </a:prstGeom>
          <a:ln>
            <a:solidFill>
              <a:srgbClr val="3366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a:t>Energy Spectrum</a:t>
            </a:r>
          </a:p>
        </p:txBody>
      </p:sp>
      <p:sp>
        <p:nvSpPr>
          <p:cNvPr id="31761" name="TextBox 23"/>
          <p:cNvSpPr txBox="1">
            <a:spLocks noChangeArrowheads="1"/>
          </p:cNvSpPr>
          <p:nvPr/>
        </p:nvSpPr>
        <p:spPr bwMode="auto">
          <a:xfrm>
            <a:off x="3429001" y="4724400"/>
            <a:ext cx="2832804" cy="246221"/>
          </a:xfrm>
          <a:prstGeom prst="rect">
            <a:avLst/>
          </a:prstGeom>
          <a:noFill/>
          <a:ln w="9525">
            <a:noFill/>
            <a:miter lim="800000"/>
            <a:headEnd/>
            <a:tailEnd/>
          </a:ln>
        </p:spPr>
        <p:txBody>
          <a:bodyPr wrap="square">
            <a:prstTxWarp prst="textNoShape">
              <a:avLst/>
            </a:prstTxWarp>
            <a:spAutoFit/>
          </a:bodyPr>
          <a:lstStyle/>
          <a:p>
            <a:r>
              <a:rPr lang="en-US" sz="1000" dirty="0"/>
              <a:t>Generic </a:t>
            </a:r>
            <a:r>
              <a:rPr lang="en-US" sz="1000" dirty="0" err="1" smtClean="0"/>
              <a:t>Comptonization</a:t>
            </a:r>
            <a:r>
              <a:rPr lang="en-US" sz="1000" dirty="0" smtClean="0"/>
              <a:t> (BMC XSPEC model)</a:t>
            </a:r>
            <a:endParaRPr lang="en-US" sz="1000" dirty="0"/>
          </a:p>
        </p:txBody>
      </p:sp>
      <p:sp>
        <p:nvSpPr>
          <p:cNvPr id="28" name="Down Arrow 27"/>
          <p:cNvSpPr/>
          <p:nvPr/>
        </p:nvSpPr>
        <p:spPr>
          <a:xfrm>
            <a:off x="1447800" y="3962400"/>
            <a:ext cx="762000" cy="381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4114800" y="3886200"/>
            <a:ext cx="762000" cy="5334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65" name="TextBox 30"/>
          <p:cNvSpPr txBox="1">
            <a:spLocks noChangeArrowheads="1"/>
          </p:cNvSpPr>
          <p:nvPr/>
        </p:nvSpPr>
        <p:spPr bwMode="auto">
          <a:xfrm>
            <a:off x="3905250" y="5316379"/>
            <a:ext cx="1600933" cy="246221"/>
          </a:xfrm>
          <a:prstGeom prst="rect">
            <a:avLst/>
          </a:prstGeom>
          <a:noFill/>
          <a:ln w="9525">
            <a:noFill/>
            <a:miter lim="800000"/>
            <a:headEnd/>
            <a:tailEnd/>
          </a:ln>
        </p:spPr>
        <p:txBody>
          <a:bodyPr wrap="square">
            <a:prstTxWarp prst="textNoShape">
              <a:avLst/>
            </a:prstTxWarp>
            <a:spAutoFit/>
          </a:bodyPr>
          <a:lstStyle/>
          <a:p>
            <a:r>
              <a:rPr lang="en-US" sz="1000" dirty="0" err="1"/>
              <a:t>f</a:t>
            </a:r>
            <a:r>
              <a:rPr lang="en-US" sz="1000" baseline="-25000" dirty="0" err="1"/>
              <a:t>c</a:t>
            </a:r>
            <a:r>
              <a:rPr lang="en-US" sz="1000" dirty="0"/>
              <a:t> – </a:t>
            </a:r>
            <a:r>
              <a:rPr lang="en-US" sz="1000" dirty="0" err="1"/>
              <a:t>Comptonized</a:t>
            </a:r>
            <a:r>
              <a:rPr lang="en-US" sz="1000" dirty="0"/>
              <a:t> fraction</a:t>
            </a:r>
          </a:p>
        </p:txBody>
      </p:sp>
      <p:sp>
        <p:nvSpPr>
          <p:cNvPr id="31766" name="TextBox 31"/>
          <p:cNvSpPr txBox="1">
            <a:spLocks noChangeArrowheads="1"/>
          </p:cNvSpPr>
          <p:nvPr/>
        </p:nvSpPr>
        <p:spPr bwMode="auto">
          <a:xfrm>
            <a:off x="3889376" y="5562600"/>
            <a:ext cx="1612534" cy="246221"/>
          </a:xfrm>
          <a:prstGeom prst="rect">
            <a:avLst/>
          </a:prstGeom>
          <a:noFill/>
          <a:ln w="9525">
            <a:noFill/>
            <a:miter lim="800000"/>
            <a:headEnd/>
            <a:tailEnd/>
          </a:ln>
        </p:spPr>
        <p:txBody>
          <a:bodyPr wrap="square">
            <a:prstTxWarp prst="textNoShape">
              <a:avLst/>
            </a:prstTxWarp>
            <a:spAutoFit/>
          </a:bodyPr>
          <a:lstStyle/>
          <a:p>
            <a:r>
              <a:rPr lang="en-US" sz="1000" dirty="0" err="1"/>
              <a:t>C(v’,v</a:t>
            </a:r>
            <a:r>
              <a:rPr lang="en-US" sz="1000" dirty="0"/>
              <a:t>) – Green’s function</a:t>
            </a:r>
          </a:p>
        </p:txBody>
      </p:sp>
      <p:sp>
        <p:nvSpPr>
          <p:cNvPr id="31767" name="TextBox 32"/>
          <p:cNvSpPr txBox="1">
            <a:spLocks noChangeArrowheads="1"/>
          </p:cNvSpPr>
          <p:nvPr/>
        </p:nvSpPr>
        <p:spPr bwMode="auto">
          <a:xfrm>
            <a:off x="3886200" y="5791200"/>
            <a:ext cx="1676400" cy="246221"/>
          </a:xfrm>
          <a:prstGeom prst="rect">
            <a:avLst/>
          </a:prstGeom>
          <a:noFill/>
          <a:ln w="9525">
            <a:noFill/>
            <a:miter lim="800000"/>
            <a:headEnd/>
            <a:tailEnd/>
          </a:ln>
        </p:spPr>
        <p:txBody>
          <a:bodyPr wrap="square">
            <a:prstTxWarp prst="textNoShape">
              <a:avLst/>
            </a:prstTxWarp>
            <a:spAutoFit/>
          </a:bodyPr>
          <a:lstStyle/>
          <a:p>
            <a:r>
              <a:rPr lang="en-US" sz="1000" dirty="0" err="1"/>
              <a:t>B(v</a:t>
            </a:r>
            <a:r>
              <a:rPr lang="en-US" sz="1000" dirty="0"/>
              <a:t>) – black body</a:t>
            </a:r>
          </a:p>
        </p:txBody>
      </p:sp>
      <p:sp>
        <p:nvSpPr>
          <p:cNvPr id="25" name="Rectangle 24"/>
          <p:cNvSpPr/>
          <p:nvPr/>
        </p:nvSpPr>
        <p:spPr>
          <a:xfrm>
            <a:off x="533400" y="4571998"/>
            <a:ext cx="2438400" cy="1676401"/>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pic>
        <p:nvPicPr>
          <p:cNvPr id="31746" name="Picture 2"/>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99730" y="4911655"/>
            <a:ext cx="2133255" cy="289822"/>
          </a:xfrm>
          <a:prstGeom prst="rect">
            <a:avLst/>
          </a:prstGeom>
          <a:noFill/>
        </p:spPr>
      </p:pic>
      <p:sp>
        <p:nvSpPr>
          <p:cNvPr id="31760" name="TextBox 20"/>
          <p:cNvSpPr txBox="1">
            <a:spLocks noChangeArrowheads="1"/>
          </p:cNvSpPr>
          <p:nvPr/>
        </p:nvSpPr>
        <p:spPr bwMode="auto">
          <a:xfrm>
            <a:off x="533400" y="5257800"/>
            <a:ext cx="2321546" cy="400110"/>
          </a:xfrm>
          <a:prstGeom prst="rect">
            <a:avLst/>
          </a:prstGeom>
          <a:noFill/>
          <a:ln w="9525">
            <a:noFill/>
            <a:miter lim="800000"/>
            <a:headEnd/>
            <a:tailEnd/>
          </a:ln>
        </p:spPr>
        <p:txBody>
          <a:bodyPr wrap="square">
            <a:prstTxWarp prst="textNoShape">
              <a:avLst/>
            </a:prstTxWarp>
            <a:spAutoFit/>
          </a:bodyPr>
          <a:lstStyle/>
          <a:p>
            <a:r>
              <a:rPr lang="en-US" sz="1000" dirty="0" smtClean="0"/>
              <a:t>Perturbation propagation in a bounded medium:</a:t>
            </a:r>
            <a:endParaRPr lang="en-US" sz="1000" dirty="0"/>
          </a:p>
        </p:txBody>
      </p:sp>
      <p:sp>
        <p:nvSpPr>
          <p:cNvPr id="31764" name="TextBox 29"/>
          <p:cNvSpPr txBox="1">
            <a:spLocks noChangeArrowheads="1"/>
          </p:cNvSpPr>
          <p:nvPr/>
        </p:nvSpPr>
        <p:spPr bwMode="auto">
          <a:xfrm>
            <a:off x="533400" y="5105400"/>
            <a:ext cx="2209800" cy="246221"/>
          </a:xfrm>
          <a:prstGeom prst="rect">
            <a:avLst/>
          </a:prstGeom>
          <a:noFill/>
          <a:ln w="9525">
            <a:noFill/>
            <a:miter lim="800000"/>
            <a:headEnd/>
            <a:tailEnd/>
          </a:ln>
        </p:spPr>
        <p:txBody>
          <a:bodyPr wrap="square">
            <a:prstTxWarp prst="textNoShape">
              <a:avLst/>
            </a:prstTxWarp>
            <a:spAutoFit/>
          </a:bodyPr>
          <a:lstStyle/>
          <a:p>
            <a:r>
              <a:rPr lang="en-US" sz="1000" dirty="0" err="1"/>
              <a:t>t</a:t>
            </a:r>
            <a:r>
              <a:rPr lang="en-US" sz="1000" baseline="-25000" dirty="0"/>
              <a:t>*</a:t>
            </a:r>
            <a:r>
              <a:rPr lang="en-US" sz="1000" dirty="0"/>
              <a:t>  - perturbation diffusion time</a:t>
            </a:r>
          </a:p>
        </p:txBody>
      </p:sp>
      <p:sp>
        <p:nvSpPr>
          <p:cNvPr id="24" name="TextBox 20"/>
          <p:cNvSpPr txBox="1">
            <a:spLocks noChangeArrowheads="1"/>
          </p:cNvSpPr>
          <p:nvPr/>
        </p:nvSpPr>
        <p:spPr bwMode="auto">
          <a:xfrm>
            <a:off x="567883" y="4572000"/>
            <a:ext cx="1865547" cy="400110"/>
          </a:xfrm>
          <a:prstGeom prst="rect">
            <a:avLst/>
          </a:prstGeom>
          <a:noFill/>
          <a:ln w="9525">
            <a:noFill/>
            <a:miter lim="800000"/>
            <a:headEnd/>
            <a:tailEnd/>
          </a:ln>
        </p:spPr>
        <p:txBody>
          <a:bodyPr wrap="square">
            <a:prstTxWarp prst="textNoShape">
              <a:avLst/>
            </a:prstTxWarp>
            <a:spAutoFit/>
          </a:bodyPr>
          <a:lstStyle/>
          <a:p>
            <a:r>
              <a:rPr lang="en-US" sz="1000" dirty="0" smtClean="0"/>
              <a:t>PDS response to an exponential shot:</a:t>
            </a:r>
            <a:endParaRPr lang="en-US" sz="1000" dirty="0"/>
          </a:p>
        </p:txBody>
      </p:sp>
      <p:graphicFrame>
        <p:nvGraphicFramePr>
          <p:cNvPr id="31768" name="Object 24"/>
          <p:cNvGraphicFramePr>
            <a:graphicFrameLocks noChangeAspect="1"/>
          </p:cNvGraphicFramePr>
          <p:nvPr/>
        </p:nvGraphicFramePr>
        <p:xfrm>
          <a:off x="609600" y="5595938"/>
          <a:ext cx="770283" cy="271462"/>
        </p:xfrm>
        <a:graphic>
          <a:graphicData uri="http://schemas.openxmlformats.org/presentationml/2006/ole">
            <p:oleObj spid="_x0000_s31768" name="Equation" r:id="rId10" imgW="660400" imgH="190500" progId="Equation.3">
              <p:embed/>
            </p:oleObj>
          </a:graphicData>
        </a:graphic>
      </p:graphicFrame>
      <p:sp>
        <p:nvSpPr>
          <p:cNvPr id="30" name="TextBox 20"/>
          <p:cNvSpPr txBox="1">
            <a:spLocks noChangeArrowheads="1"/>
          </p:cNvSpPr>
          <p:nvPr/>
        </p:nvSpPr>
        <p:spPr bwMode="auto">
          <a:xfrm>
            <a:off x="1524000" y="5638800"/>
            <a:ext cx="1249691" cy="246221"/>
          </a:xfrm>
          <a:prstGeom prst="rect">
            <a:avLst/>
          </a:prstGeom>
          <a:noFill/>
          <a:ln w="9525">
            <a:noFill/>
            <a:miter lim="800000"/>
            <a:headEnd/>
            <a:tailEnd/>
          </a:ln>
        </p:spPr>
        <p:txBody>
          <a:bodyPr wrap="square">
            <a:prstTxWarp prst="textNoShape">
              <a:avLst/>
            </a:prstTxWarp>
            <a:spAutoFit/>
          </a:bodyPr>
          <a:lstStyle/>
          <a:p>
            <a:r>
              <a:rPr lang="en-US" sz="1000" dirty="0" smtClean="0"/>
              <a:t>(</a:t>
            </a:r>
            <a:r>
              <a:rPr lang="en-US" sz="1000" dirty="0" smtClean="0"/>
              <a:t>Lyubarskii,1997</a:t>
            </a:r>
            <a:r>
              <a:rPr lang="en-US" sz="1000" dirty="0" smtClean="0"/>
              <a:t>)</a:t>
            </a:r>
            <a:endParaRPr lang="en-US" sz="1000" dirty="0"/>
          </a:p>
        </p:txBody>
      </p:sp>
      <p:graphicFrame>
        <p:nvGraphicFramePr>
          <p:cNvPr id="31771" name="Object 27"/>
          <p:cNvGraphicFramePr>
            <a:graphicFrameLocks noChangeAspect="1"/>
          </p:cNvGraphicFramePr>
          <p:nvPr/>
        </p:nvGraphicFramePr>
        <p:xfrm>
          <a:off x="609600" y="5867400"/>
          <a:ext cx="785260" cy="271462"/>
        </p:xfrm>
        <a:graphic>
          <a:graphicData uri="http://schemas.openxmlformats.org/presentationml/2006/ole">
            <p:oleObj spid="_x0000_s31771" name="Equation" r:id="rId11" imgW="673100" imgH="190500" progId="Equation.3">
              <p:embed/>
            </p:oleObj>
          </a:graphicData>
        </a:graphic>
      </p:graphicFrame>
      <p:sp>
        <p:nvSpPr>
          <p:cNvPr id="31" name="TextBox 20"/>
          <p:cNvSpPr txBox="1">
            <a:spLocks noChangeArrowheads="1"/>
          </p:cNvSpPr>
          <p:nvPr/>
        </p:nvSpPr>
        <p:spPr bwMode="auto">
          <a:xfrm>
            <a:off x="1504372" y="5848290"/>
            <a:ext cx="1467428" cy="400110"/>
          </a:xfrm>
          <a:prstGeom prst="rect">
            <a:avLst/>
          </a:prstGeom>
          <a:noFill/>
          <a:ln w="9525">
            <a:noFill/>
            <a:miter lim="800000"/>
            <a:headEnd/>
            <a:tailEnd/>
          </a:ln>
        </p:spPr>
        <p:txBody>
          <a:bodyPr wrap="square">
            <a:prstTxWarp prst="textNoShape">
              <a:avLst/>
            </a:prstTxWarp>
            <a:spAutoFit/>
          </a:bodyPr>
          <a:lstStyle/>
          <a:p>
            <a:r>
              <a:rPr lang="en-US" sz="1000" dirty="0" smtClean="0"/>
              <a:t>(</a:t>
            </a:r>
            <a:r>
              <a:rPr lang="en-US" sz="1000" dirty="0" err="1" smtClean="0"/>
              <a:t>Titarchuk</a:t>
            </a:r>
            <a:r>
              <a:rPr lang="en-US" sz="1000" dirty="0" smtClean="0"/>
              <a:t>, S &amp; </a:t>
            </a:r>
            <a:r>
              <a:rPr lang="en-US" sz="1000" dirty="0" err="1" smtClean="0"/>
              <a:t>Arefiev</a:t>
            </a:r>
            <a:r>
              <a:rPr lang="en-US" sz="1000" dirty="0" smtClean="0"/>
              <a:t>, 2007)</a:t>
            </a:r>
            <a:endParaRPr lang="en-US" sz="1000" dirty="0"/>
          </a:p>
        </p:txBody>
      </p:sp>
      <p:pic>
        <p:nvPicPr>
          <p:cNvPr id="32" name="Picture 31" descr="1752_frs.eps"/>
          <p:cNvPicPr>
            <a:picLocks noChangeAspect="1"/>
          </p:cNvPicPr>
          <p:nvPr/>
        </p:nvPicPr>
        <mc:AlternateContent xmlns:ma="http://schemas.microsoft.com/office/mac/drawingml/2008/main">
          <mc:Choice Requires="ma">
            <p:blipFill>
              <a:blip r:embed="rId12"/>
              <a:srcRect l="8298" t="4074" r="8298" b="777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rcRect l="8298" t="4074" r="8298" b="7778"/>
              <a:stretch>
                <a:fillRect/>
              </a:stretch>
            </p:blipFill>
          </mc:Fallback>
        </mc:AlternateContent>
        <p:spPr>
          <a:xfrm rot="5400000">
            <a:off x="6606989" y="1349188"/>
            <a:ext cx="1949823" cy="2667000"/>
          </a:xfrm>
          <a:prstGeom prst="rect">
            <a:avLst/>
          </a:prstGeom>
          <a:solidFill>
            <a:srgbClr val="F8F8F8"/>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p:cNvSpPr txBox="1"/>
          <p:nvPr/>
        </p:nvSpPr>
        <p:spPr>
          <a:xfrm>
            <a:off x="6154737" y="1371600"/>
            <a:ext cx="1575672" cy="338554"/>
          </a:xfrm>
          <a:prstGeom prst="rect">
            <a:avLst/>
          </a:prstGeom>
          <a:ln>
            <a:solidFill>
              <a:srgbClr val="3366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smtClean="0"/>
              <a:t>RMS</a:t>
            </a:r>
            <a:r>
              <a:rPr lang="en-US" dirty="0" smtClean="0"/>
              <a:t> </a:t>
            </a:r>
            <a:r>
              <a:rPr lang="en-US" dirty="0"/>
              <a:t>Spectrum</a:t>
            </a:r>
          </a:p>
        </p:txBody>
      </p:sp>
      <p:sp>
        <p:nvSpPr>
          <p:cNvPr id="35" name="Down Arrow 34"/>
          <p:cNvSpPr/>
          <p:nvPr/>
        </p:nvSpPr>
        <p:spPr>
          <a:xfrm>
            <a:off x="7315200" y="3886200"/>
            <a:ext cx="762000" cy="5334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6400800" y="4648200"/>
            <a:ext cx="2590800" cy="1524000"/>
          </a:xfrm>
          <a:prstGeom prst="rect">
            <a:avLst/>
          </a:prstGeom>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smtClean="0">
                <a:solidFill>
                  <a:srgbClr val="3366FF"/>
                </a:solidFill>
              </a:rPr>
              <a:t>Source of modulation is located outside t</a:t>
            </a:r>
            <a:r>
              <a:rPr lang="en-US" sz="1000" dirty="0" smtClean="0">
                <a:solidFill>
                  <a:srgbClr val="3366FF"/>
                </a:solidFill>
              </a:rPr>
              <a:t>he X-ray forming  region and the </a:t>
            </a:r>
            <a:r>
              <a:rPr lang="en-US" sz="1000" dirty="0" smtClean="0">
                <a:solidFill>
                  <a:srgbClr val="3366FF"/>
                </a:solidFill>
              </a:rPr>
              <a:t>response to the modulation is the same for all energies</a:t>
            </a:r>
            <a:r>
              <a:rPr lang="en-US" sz="1000" dirty="0" smtClean="0">
                <a:solidFill>
                  <a:srgbClr val="3366FF"/>
                </a:solidFill>
              </a:rPr>
              <a:t> </a:t>
            </a:r>
            <a:endParaRPr lang="en-US" sz="1000" dirty="0">
              <a:solidFill>
                <a:srgbClr val="3366FF"/>
              </a:solidFill>
            </a:endParaRPr>
          </a:p>
        </p:txBody>
      </p:sp>
    </p:spTree>
  </p:cSld>
  <p:clrMapOvr>
    <a:masterClrMapping/>
  </p:clrMapOvr>
  <p:transition advTm="8309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60" name="Rectangle 12"/>
          <p:cNvSpPr>
            <a:spLocks noGrp="1" noChangeArrowheads="1"/>
          </p:cNvSpPr>
          <p:nvPr>
            <p:ph type="title"/>
          </p:nvPr>
        </p:nvSpPr>
        <p:spPr>
          <a:xfrm>
            <a:off x="-152400" y="152400"/>
            <a:ext cx="7793038" cy="1143000"/>
          </a:xfrm>
          <a:effectLst>
            <a:outerShdw blurRad="63500" dist="38099" dir="2700000" algn="ctr" rotWithShape="0">
              <a:schemeClr val="bg2">
                <a:alpha val="74998"/>
              </a:schemeClr>
            </a:outerShdw>
          </a:effectLst>
        </p:spPr>
        <p:txBody>
          <a:bodyPr>
            <a:normAutofit/>
          </a:bodyPr>
          <a:lstStyle/>
          <a:p>
            <a:pPr algn="ctr" fontAlgn="auto">
              <a:spcAft>
                <a:spcPts val="0"/>
              </a:spcAft>
              <a:defRPr/>
            </a:pPr>
            <a:r>
              <a:rPr lang="en-US" dirty="0" smtClean="0">
                <a:ea typeface="+mj-ea"/>
                <a:cs typeface="+mj-cs"/>
              </a:rPr>
              <a:t> </a:t>
            </a:r>
            <a:r>
              <a:rPr lang="en-US" sz="3200" dirty="0" smtClean="0">
                <a:solidFill>
                  <a:srgbClr val="D90F00"/>
                </a:solidFill>
                <a:effectLst>
                  <a:outerShdw blurRad="50800" dist="38100" dir="2700000">
                    <a:srgbClr val="000000">
                      <a:alpha val="43000"/>
                    </a:srgbClr>
                  </a:outerShdw>
                </a:effectLst>
                <a:latin typeface="Helvetica Neue Light" charset="0"/>
                <a:ea typeface="+mj-ea"/>
                <a:cs typeface="+mj-cs"/>
              </a:rPr>
              <a:t>On the  behavior of RMS spectrum</a:t>
            </a:r>
            <a:endParaRPr lang="en-US" dirty="0">
              <a:effectLst>
                <a:outerShdw blurRad="50800" dist="38100" dir="2700000">
                  <a:srgbClr val="000000">
                    <a:alpha val="43000"/>
                  </a:srgbClr>
                </a:outerShdw>
              </a:effectLst>
              <a:ea typeface="+mj-ea"/>
              <a:cs typeface="+mj-cs"/>
            </a:endParaRPr>
          </a:p>
        </p:txBody>
      </p:sp>
      <p:sp>
        <p:nvSpPr>
          <p:cNvPr id="31752" name="Text Box 13"/>
          <p:cNvSpPr txBox="1">
            <a:spLocks noChangeArrowheads="1"/>
          </p:cNvSpPr>
          <p:nvPr/>
        </p:nvSpPr>
        <p:spPr bwMode="auto">
          <a:xfrm>
            <a:off x="4098925" y="2270125"/>
            <a:ext cx="4511675" cy="336550"/>
          </a:xfrm>
          <a:prstGeom prst="rect">
            <a:avLst/>
          </a:prstGeom>
          <a:noFill/>
          <a:ln w="9525">
            <a:noFill/>
            <a:miter lim="800000"/>
            <a:headEnd/>
            <a:tailEnd/>
          </a:ln>
        </p:spPr>
        <p:txBody>
          <a:bodyPr>
            <a:prstTxWarp prst="textNoShape">
              <a:avLst/>
            </a:prstTxWarp>
            <a:spAutoFit/>
          </a:bodyPr>
          <a:lstStyle/>
          <a:p>
            <a:endParaRPr lang="en-US"/>
          </a:p>
        </p:txBody>
      </p:sp>
      <p:sp>
        <p:nvSpPr>
          <p:cNvPr id="31753"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23"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26"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graphicFrame>
        <p:nvGraphicFramePr>
          <p:cNvPr id="31747" name="Object 3"/>
          <p:cNvGraphicFramePr>
            <a:graphicFrameLocks noChangeAspect="1"/>
          </p:cNvGraphicFramePr>
          <p:nvPr/>
        </p:nvGraphicFramePr>
        <p:xfrm>
          <a:off x="2819400" y="5334000"/>
          <a:ext cx="3276600" cy="533400"/>
        </p:xfrm>
        <a:graphic>
          <a:graphicData uri="http://schemas.openxmlformats.org/presentationml/2006/ole">
            <p:oleObj spid="_x0000_s69635" name="Equation" r:id="rId4" imgW="2654300" imgH="431800" progId="Equation.3">
              <p:embed/>
            </p:oleObj>
          </a:graphicData>
        </a:graphic>
      </p:graphicFrame>
      <p:sp>
        <p:nvSpPr>
          <p:cNvPr id="19" name="TextBox 18"/>
          <p:cNvSpPr txBox="1"/>
          <p:nvPr/>
        </p:nvSpPr>
        <p:spPr>
          <a:xfrm>
            <a:off x="228600" y="1371600"/>
            <a:ext cx="583814" cy="338554"/>
          </a:xfrm>
          <a:prstGeom prst="rect">
            <a:avLst/>
          </a:prstGeom>
          <a:ln>
            <a:solidFill>
              <a:srgbClr val="0000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smtClean="0"/>
              <a:t>LHS</a:t>
            </a:r>
            <a:endParaRPr lang="en-US" dirty="0"/>
          </a:p>
        </p:txBody>
      </p:sp>
      <p:sp>
        <p:nvSpPr>
          <p:cNvPr id="20" name="TextBox 19"/>
          <p:cNvSpPr txBox="1"/>
          <p:nvPr/>
        </p:nvSpPr>
        <p:spPr>
          <a:xfrm>
            <a:off x="4572000" y="1295400"/>
            <a:ext cx="697627" cy="338554"/>
          </a:xfrm>
          <a:prstGeom prst="rect">
            <a:avLst/>
          </a:prstGeom>
          <a:ln>
            <a:solidFill>
              <a:srgbClr val="0000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smtClean="0"/>
              <a:t>HIMS</a:t>
            </a:r>
            <a:endParaRPr lang="en-US" dirty="0"/>
          </a:p>
        </p:txBody>
      </p:sp>
      <p:sp>
        <p:nvSpPr>
          <p:cNvPr id="28" name="Down Arrow 27"/>
          <p:cNvSpPr/>
          <p:nvPr/>
        </p:nvSpPr>
        <p:spPr>
          <a:xfrm>
            <a:off x="1828800" y="5257800"/>
            <a:ext cx="762000" cy="381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6172200" y="5181600"/>
            <a:ext cx="762000" cy="4572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
          <p:cNvSpPr>
            <a:spLocks noChangeArrowheads="1"/>
          </p:cNvSpPr>
          <p:nvPr/>
        </p:nvSpPr>
        <p:spPr bwMode="auto">
          <a:xfrm>
            <a:off x="4724400" y="37338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pic>
        <p:nvPicPr>
          <p:cNvPr id="33" name="Picture 32" descr="1752_frs.eps"/>
          <p:cNvPicPr>
            <a:picLocks/>
          </p:cNvPicPr>
          <p:nvPr/>
        </p:nvPicPr>
        <mc:AlternateContent xmlns:ma="http://schemas.microsoft.com/office/mac/drawingml/2008/main">
          <mc:Choice Requires="ma">
            <p:blipFill>
              <a:blip r:embed="rId5"/>
              <a:srcRect l="8298" t="4074" r="8298" b="777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6"/>
              <a:srcRect l="8298" t="4074" r="8298" b="7778"/>
              <a:stretch>
                <a:fillRect/>
              </a:stretch>
            </p:blipFill>
          </mc:Fallback>
        </mc:AlternateContent>
        <p:spPr>
          <a:xfrm rot="5400000">
            <a:off x="1219200" y="2997415"/>
            <a:ext cx="1828800" cy="2286000"/>
          </a:xfrm>
          <a:prstGeom prst="rect">
            <a:avLst/>
          </a:prstGeom>
          <a:solidFill>
            <a:srgbClr val="F8F8F8"/>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9638" name="Object 6"/>
          <p:cNvGraphicFramePr>
            <a:graphicFrameLocks noChangeAspect="1"/>
          </p:cNvGraphicFramePr>
          <p:nvPr/>
        </p:nvGraphicFramePr>
        <p:xfrm>
          <a:off x="1676400" y="5791200"/>
          <a:ext cx="1473200" cy="381000"/>
        </p:xfrm>
        <a:graphic>
          <a:graphicData uri="http://schemas.openxmlformats.org/presentationml/2006/ole">
            <p:oleObj spid="_x0000_s69638" name="Equation" r:id="rId7" imgW="685800" imgH="177800" progId="Equation.3">
              <p:embed/>
            </p:oleObj>
          </a:graphicData>
        </a:graphic>
      </p:graphicFrame>
      <p:pic>
        <p:nvPicPr>
          <p:cNvPr id="35" name="Picture 34" descr="1752_frs.eps"/>
          <p:cNvPicPr>
            <a:picLocks/>
          </p:cNvPicPr>
          <p:nvPr/>
        </p:nvPicPr>
        <mc:AlternateContent xmlns:ma="http://schemas.microsoft.com/office/mac/drawingml/2008/main">
          <mc:Choice Requires="ma">
            <p:blipFill>
              <a:blip r:embed="rId8"/>
              <a:srcRect l="6250" t="3409" r="6250" b="724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rcRect l="6250" t="3409" r="6250" b="7244"/>
              <a:stretch>
                <a:fillRect/>
              </a:stretch>
            </p:blipFill>
          </mc:Fallback>
        </mc:AlternateContent>
        <p:spPr>
          <a:xfrm rot="5400000">
            <a:off x="5562599" y="2975919"/>
            <a:ext cx="1828800" cy="2286000"/>
          </a:xfrm>
          <a:prstGeom prst="rect">
            <a:avLst/>
          </a:prstGeom>
          <a:solidFill>
            <a:srgbClr val="F8F8F8"/>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9639" name="Object 7"/>
          <p:cNvGraphicFramePr>
            <a:graphicFrameLocks noChangeAspect="1"/>
          </p:cNvGraphicFramePr>
          <p:nvPr/>
        </p:nvGraphicFramePr>
        <p:xfrm>
          <a:off x="5334000" y="5715000"/>
          <a:ext cx="2428875" cy="381000"/>
        </p:xfrm>
        <a:graphic>
          <a:graphicData uri="http://schemas.openxmlformats.org/presentationml/2006/ole">
            <p:oleObj spid="_x0000_s69639" name="Equation" r:id="rId10" imgW="1130300" imgH="177800" progId="Equation.3">
              <p:embed/>
            </p:oleObj>
          </a:graphicData>
        </a:graphic>
      </p:graphicFrame>
      <p:pic>
        <p:nvPicPr>
          <p:cNvPr id="17" name="Picture 16" descr="1752_fps.eps"/>
          <p:cNvPicPr>
            <a:picLocks/>
          </p:cNvPicPr>
          <p:nvPr/>
        </p:nvPicPr>
        <mc:AlternateContent xmlns:ma="http://schemas.microsoft.com/office/mac/drawingml/2008/main">
          <mc:Choice Requires="ma">
            <p:blipFill>
              <a:blip r:embed="rId1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rot="5400000">
            <a:off x="5562600" y="990600"/>
            <a:ext cx="1828800" cy="2286000"/>
          </a:xfrm>
          <a:prstGeom prst="rect">
            <a:avLst/>
          </a:prstGeom>
          <a:solidFill>
            <a:schemeClr val="bg2"/>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lhs_fps.eps"/>
          <p:cNvPicPr>
            <a:picLocks/>
          </p:cNvPicPr>
          <p:nvPr/>
        </p:nvPicPr>
        <mc:AlternateContent>
          <mc:Choice xmlns:ma="http://schemas.microsoft.com/office/mac/drawingml/2008/main" Requires="ma">
            <p:blipFill>
              <a:blip r:embed="rId14"/>
              <a:srcRect l="9497" t="8519" r="2786" b="1481"/>
              <a:stretch>
                <a:fillRect/>
              </a:stretch>
            </p:blipFill>
          </mc:Choice>
          <mc:Fallback>
            <p:blipFill>
              <a:blip r:embed="rId15"/>
              <a:srcRect l="9497" t="8519" r="2786" b="1481"/>
              <a:stretch>
                <a:fillRect/>
              </a:stretch>
            </p:blipFill>
          </mc:Fallback>
        </mc:AlternateContent>
        <p:spPr>
          <a:xfrm rot="5400000">
            <a:off x="1219200" y="1066800"/>
            <a:ext cx="1828800" cy="228600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p:nvSpPr>
        <p:spPr>
          <a:xfrm>
            <a:off x="1219200" y="6172200"/>
            <a:ext cx="6781800" cy="338554"/>
          </a:xfrm>
          <a:prstGeom prst="rect">
            <a:avLst/>
          </a:prstGeom>
          <a:noFill/>
          <a:ln>
            <a:solidFill>
              <a:srgbClr val="000000"/>
            </a:solidFill>
          </a:ln>
        </p:spPr>
        <p:txBody>
          <a:bodyPr wrap="square" rtlCol="0">
            <a:spAutoFit/>
          </a:bodyPr>
          <a:lstStyle/>
          <a:p>
            <a:pPr algn="ctr"/>
            <a:r>
              <a:rPr lang="en-US" dirty="0" smtClean="0">
                <a:solidFill>
                  <a:srgbClr val="FF0000"/>
                </a:solidFill>
                <a:effectLst>
                  <a:outerShdw blurRad="38100" dist="38100" dir="2700000" algn="tl">
                    <a:srgbClr val="000000">
                      <a:alpha val="43137"/>
                    </a:srgbClr>
                  </a:outerShdw>
                </a:effectLst>
              </a:rPr>
              <a:t>Thermal </a:t>
            </a:r>
            <a:r>
              <a:rPr lang="en-US" dirty="0" err="1" smtClean="0">
                <a:solidFill>
                  <a:srgbClr val="FF0000"/>
                </a:solidFill>
                <a:effectLst>
                  <a:outerShdw blurRad="38100" dist="38100" dir="2700000" algn="tl">
                    <a:srgbClr val="000000">
                      <a:alpha val="43137"/>
                    </a:srgbClr>
                  </a:outerShdw>
                </a:effectLst>
              </a:rPr>
              <a:t>Comtonization</a:t>
            </a:r>
            <a:r>
              <a:rPr lang="en-US" dirty="0" smtClean="0">
                <a:solidFill>
                  <a:srgbClr val="FF0000"/>
                </a:solidFill>
                <a:effectLst>
                  <a:outerShdw blurRad="38100" dist="38100" dir="2700000" algn="tl">
                    <a:srgbClr val="000000">
                      <a:alpha val="43137"/>
                    </a:srgbClr>
                  </a:outerShdw>
                </a:effectLst>
              </a:rPr>
              <a:t> is variable, BM </a:t>
            </a:r>
            <a:r>
              <a:rPr lang="en-US" dirty="0" err="1" smtClean="0">
                <a:solidFill>
                  <a:srgbClr val="FF0000"/>
                </a:solidFill>
                <a:effectLst>
                  <a:outerShdw blurRad="38100" dist="38100" dir="2700000" algn="tl">
                    <a:srgbClr val="000000">
                      <a:alpha val="43137"/>
                    </a:srgbClr>
                  </a:outerShdw>
                </a:effectLst>
              </a:rPr>
              <a:t>Comptonization</a:t>
            </a:r>
            <a:r>
              <a:rPr lang="en-US" dirty="0" smtClean="0">
                <a:solidFill>
                  <a:srgbClr val="FF0000"/>
                </a:solidFill>
                <a:effectLst>
                  <a:outerShdw blurRad="38100" dist="38100" dir="2700000" algn="tl">
                    <a:srgbClr val="000000">
                      <a:alpha val="43137"/>
                    </a:srgbClr>
                  </a:outerShdw>
                </a:effectLst>
              </a:rPr>
              <a:t> is not!</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transition advTm="8309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381000" y="1905000"/>
            <a:ext cx="2743200" cy="411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8962" name="Rectangle 2"/>
          <p:cNvSpPr>
            <a:spLocks noGrp="1" noChangeArrowheads="1"/>
          </p:cNvSpPr>
          <p:nvPr>
            <p:ph type="title"/>
          </p:nvPr>
        </p:nvSpPr>
        <p:spPr>
          <a:xfrm>
            <a:off x="457200" y="304800"/>
            <a:ext cx="8153400" cy="990600"/>
          </a:xfrm>
          <a:effectLst>
            <a:outerShdw blurRad="63500" dist="38099" dir="2700000" algn="ctr" rotWithShape="0">
              <a:schemeClr val="bg2">
                <a:alpha val="74998"/>
              </a:schemeClr>
            </a:outerShdw>
          </a:effectLst>
        </p:spPr>
        <p:txBody>
          <a:bodyPr>
            <a:normAutofit fontScale="90000"/>
          </a:bodyPr>
          <a:lstStyle/>
          <a:p>
            <a:pPr algn="ctr"/>
            <a:r>
              <a:rPr lang="en-US" sz="4000" dirty="0">
                <a:solidFill>
                  <a:srgbClr val="FF0000"/>
                </a:solidFill>
                <a:effectLst>
                  <a:outerShdw blurRad="38100" dist="38100" dir="2700000" algn="tl">
                    <a:srgbClr val="000000">
                      <a:alpha val="43137"/>
                    </a:srgbClr>
                  </a:outerShdw>
                </a:effectLst>
              </a:rPr>
              <a:t>Correlation scaling: BH mass estimate </a:t>
            </a:r>
            <a:endParaRPr lang="en-US" dirty="0">
              <a:solidFill>
                <a:srgbClr val="FF0000"/>
              </a:solidFill>
              <a:effectLst>
                <a:outerShdw blurRad="38100" dist="38100" dir="2700000" algn="tl">
                  <a:srgbClr val="000000">
                    <a:alpha val="43137"/>
                  </a:srgbClr>
                </a:outerShdw>
              </a:effectLst>
            </a:endParaRPr>
          </a:p>
        </p:txBody>
      </p:sp>
      <p:pic>
        <p:nvPicPr>
          <p:cNvPr id="33794"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882650" y="2184400"/>
            <a:ext cx="1708150" cy="711200"/>
          </a:xfrm>
          <a:prstGeom prst="rect">
            <a:avLst/>
          </a:prstGeom>
          <a:noFill/>
          <a:ln w="9525">
            <a:miter lim="800000"/>
            <a:headEnd/>
            <a:tailEnd/>
          </a:ln>
        </p:spPr>
      </p:pic>
      <p:pic>
        <p:nvPicPr>
          <p:cNvPr id="33795" name="Picture 3"/>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806450" y="2997200"/>
            <a:ext cx="1860550" cy="711200"/>
          </a:xfrm>
          <a:prstGeom prst="rect">
            <a:avLst/>
          </a:prstGeom>
          <a:noFill/>
          <a:ln w="9525">
            <a:miter lim="800000"/>
            <a:headEnd/>
            <a:tailEnd/>
          </a:ln>
        </p:spPr>
      </p:pic>
      <p:pic>
        <p:nvPicPr>
          <p:cNvPr id="33796" name="Picture 4"/>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533400" y="3854450"/>
            <a:ext cx="2438400" cy="1860550"/>
          </a:xfrm>
          <a:prstGeom prst="rect">
            <a:avLst/>
          </a:prstGeom>
          <a:noFill/>
          <a:ln w="3175">
            <a:solidFill>
              <a:schemeClr val="tx1"/>
            </a:solidFill>
            <a:miter lim="800000"/>
            <a:headEnd/>
            <a:tailEnd/>
          </a:ln>
        </p:spPr>
      </p:pic>
      <p:sp>
        <p:nvSpPr>
          <p:cNvPr id="33799"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9"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10"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sp>
        <p:nvSpPr>
          <p:cNvPr id="13" name="TextBox 12"/>
          <p:cNvSpPr txBox="1"/>
          <p:nvPr/>
        </p:nvSpPr>
        <p:spPr>
          <a:xfrm>
            <a:off x="206375" y="1719263"/>
            <a:ext cx="1393825" cy="338137"/>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a:t>Scaling Laws</a:t>
            </a:r>
          </a:p>
        </p:txBody>
      </p:sp>
      <p:pic>
        <p:nvPicPr>
          <p:cNvPr id="14" name="Picture 13" descr="f20c.pdf"/>
          <p:cNvPicPr>
            <a:picLocks noChangeAspect="1"/>
          </p:cNvPicPr>
          <p:nvPr/>
        </p:nvPicPr>
        <p:blipFill>
          <a:blip r:embed="rId9"/>
          <a:srcRect l="6506" t="6901" r="47424" b="6750"/>
          <a:stretch>
            <a:fillRect/>
          </a:stretch>
        </p:blipFill>
        <p:spPr>
          <a:xfrm>
            <a:off x="3505200" y="1905000"/>
            <a:ext cx="2362200" cy="3421117"/>
          </a:xfrm>
          <a:prstGeom prst="rect">
            <a:avLst/>
          </a:prstGeom>
          <a:solidFill>
            <a:srgbClr val="FFFFFF"/>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1655to1752.pdf"/>
          <p:cNvPicPr>
            <a:picLocks noChangeAspect="1"/>
          </p:cNvPicPr>
          <p:nvPr/>
        </p:nvPicPr>
        <p:blipFill>
          <a:blip r:embed="rId10"/>
          <a:srcRect l="6095" t="10000" r="47424" b="7516"/>
          <a:stretch>
            <a:fillRect/>
          </a:stretch>
        </p:blipFill>
        <p:spPr>
          <a:xfrm>
            <a:off x="6338909" y="2057400"/>
            <a:ext cx="2347891" cy="3219555"/>
          </a:xfrm>
          <a:prstGeom prst="rect">
            <a:avLst/>
          </a:prstGeom>
          <a:solidFill>
            <a:srgbClr val="FFFFFF"/>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3200400" y="1749425"/>
            <a:ext cx="2479675" cy="3079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sz="1400" dirty="0"/>
              <a:t>GX 339-4 </a:t>
            </a:r>
            <a:r>
              <a:rPr lang="en-US" sz="1400" dirty="0" err="1"/>
              <a:t>vs</a:t>
            </a:r>
            <a:r>
              <a:rPr lang="en-US" sz="1400" dirty="0"/>
              <a:t> XTE J1752-223</a:t>
            </a:r>
          </a:p>
        </p:txBody>
      </p:sp>
      <p:sp>
        <p:nvSpPr>
          <p:cNvPr id="18" name="TextBox 17"/>
          <p:cNvSpPr txBox="1"/>
          <p:nvPr/>
        </p:nvSpPr>
        <p:spPr>
          <a:xfrm>
            <a:off x="6096000" y="1752600"/>
            <a:ext cx="2919413" cy="3079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sz="1400" dirty="0"/>
              <a:t>GRO J1655-40 </a:t>
            </a:r>
            <a:r>
              <a:rPr lang="en-US" sz="1400" dirty="0" err="1"/>
              <a:t>vs</a:t>
            </a:r>
            <a:r>
              <a:rPr lang="en-US" sz="1400" dirty="0"/>
              <a:t> XTE J1752-223</a:t>
            </a:r>
          </a:p>
        </p:txBody>
      </p:sp>
      <p:sp>
        <p:nvSpPr>
          <p:cNvPr id="19" name="TextBox 18"/>
          <p:cNvSpPr txBox="1"/>
          <p:nvPr/>
        </p:nvSpPr>
        <p:spPr>
          <a:xfrm>
            <a:off x="3505200" y="5257800"/>
            <a:ext cx="2362200" cy="10779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200" dirty="0" err="1"/>
              <a:t>s</a:t>
            </a:r>
            <a:r>
              <a:rPr lang="en-US" sz="1200" baseline="-25000" dirty="0" err="1"/>
              <a:t>v</a:t>
            </a:r>
            <a:r>
              <a:rPr lang="en-US" sz="1200" baseline="-25000" dirty="0"/>
              <a:t> </a:t>
            </a:r>
            <a:r>
              <a:rPr lang="en-US" sz="1200" dirty="0"/>
              <a:t>= 0.88  </a:t>
            </a:r>
            <a:r>
              <a:rPr lang="en-US" sz="1200" dirty="0" err="1"/>
              <a:t>s</a:t>
            </a:r>
            <a:r>
              <a:rPr lang="en-US" sz="1200" baseline="-25000" dirty="0" err="1"/>
              <a:t>n</a:t>
            </a:r>
            <a:r>
              <a:rPr lang="en-US" sz="1200" dirty="0"/>
              <a:t>=0.41</a:t>
            </a:r>
          </a:p>
          <a:p>
            <a:pPr algn="ctr">
              <a:defRPr/>
            </a:pPr>
            <a:r>
              <a:rPr lang="en-US" sz="1200" dirty="0"/>
              <a:t>GX 339-4:</a:t>
            </a:r>
          </a:p>
          <a:p>
            <a:pPr algn="ctr">
              <a:defRPr/>
            </a:pPr>
            <a:r>
              <a:rPr lang="en-US" sz="1200" dirty="0"/>
              <a:t> M=12.5 M</a:t>
            </a:r>
            <a:r>
              <a:rPr lang="en-US" sz="1200" baseline="-25000" dirty="0">
                <a:latin typeface="Wingdings"/>
                <a:ea typeface="Wingdings"/>
                <a:cs typeface="Wingdings"/>
              </a:rPr>
              <a:t></a:t>
            </a:r>
            <a:r>
              <a:rPr lang="en-US" sz="1200" dirty="0"/>
              <a:t> ,</a:t>
            </a:r>
            <a:r>
              <a:rPr lang="en-US" sz="1200" dirty="0" err="1"/>
              <a:t>d</a:t>
            </a:r>
            <a:r>
              <a:rPr lang="en-US" sz="1200" dirty="0"/>
              <a:t>=5.7 </a:t>
            </a:r>
            <a:r>
              <a:rPr lang="en-US" sz="1200" dirty="0" err="1"/>
              <a:t>kpc</a:t>
            </a:r>
            <a:r>
              <a:rPr lang="en-US" sz="1200" dirty="0"/>
              <a:t> </a:t>
            </a:r>
          </a:p>
          <a:p>
            <a:pPr algn="ctr">
              <a:defRPr/>
            </a:pPr>
            <a:r>
              <a:rPr lang="en-US" sz="1200" dirty="0"/>
              <a:t>(S &amp; </a:t>
            </a:r>
            <a:r>
              <a:rPr lang="en-US" sz="1200" dirty="0" err="1"/>
              <a:t>Titarchuk</a:t>
            </a:r>
            <a:r>
              <a:rPr lang="en-US" sz="1200" dirty="0"/>
              <a:t> 2009)</a:t>
            </a:r>
          </a:p>
          <a:p>
            <a:pPr algn="ctr">
              <a:defRPr/>
            </a:pPr>
            <a:r>
              <a:rPr lang="en-US" dirty="0"/>
              <a:t>M</a:t>
            </a:r>
            <a:r>
              <a:rPr lang="en-US" baseline="-25000" dirty="0"/>
              <a:t>1752</a:t>
            </a:r>
            <a:r>
              <a:rPr lang="en-US" dirty="0"/>
              <a:t>≅11M</a:t>
            </a:r>
            <a:r>
              <a:rPr lang="en-US" baseline="-25000" dirty="0">
                <a:latin typeface="Wingdings"/>
                <a:ea typeface="Wingdings"/>
                <a:cs typeface="Wingdings"/>
              </a:rPr>
              <a:t></a:t>
            </a:r>
            <a:r>
              <a:rPr lang="en-US" dirty="0"/>
              <a:t>  d</a:t>
            </a:r>
            <a:r>
              <a:rPr lang="en-US" dirty="0">
                <a:ea typeface="ＭＳ ゴシック"/>
                <a:cs typeface="ＭＳ ゴシック"/>
              </a:rPr>
              <a:t>≅3.5 </a:t>
            </a:r>
            <a:r>
              <a:rPr lang="en-US" dirty="0" err="1">
                <a:ea typeface="ＭＳ ゴシック"/>
                <a:cs typeface="ＭＳ ゴシック"/>
              </a:rPr>
              <a:t>kpc</a:t>
            </a:r>
            <a:endParaRPr lang="en-US" dirty="0"/>
          </a:p>
        </p:txBody>
      </p:sp>
      <p:sp>
        <p:nvSpPr>
          <p:cNvPr id="22" name="Text Box 7"/>
          <p:cNvSpPr txBox="1">
            <a:spLocks noChangeArrowheads="1"/>
          </p:cNvSpPr>
          <p:nvPr/>
        </p:nvSpPr>
        <p:spPr bwMode="auto">
          <a:xfrm>
            <a:off x="1676400" y="5867400"/>
            <a:ext cx="1524000" cy="254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prstTxWarp prst="textNoShape">
              <a:avLst/>
            </a:prstTxWarp>
            <a:spAutoFit/>
          </a:bodyPr>
          <a:lstStyle/>
          <a:p>
            <a:pPr algn="ctr">
              <a:defRPr/>
            </a:pPr>
            <a:r>
              <a:rPr lang="en-US" sz="1050" i="1" dirty="0">
                <a:latin typeface="Times New Roman" charset="0"/>
              </a:rPr>
              <a:t>S &amp; </a:t>
            </a:r>
            <a:r>
              <a:rPr lang="en-US" sz="1050" i="1" dirty="0" err="1">
                <a:latin typeface="Times New Roman" charset="0"/>
              </a:rPr>
              <a:t>Titarchuk</a:t>
            </a:r>
            <a:r>
              <a:rPr lang="en-US" sz="1050" i="1" dirty="0">
                <a:latin typeface="Times New Roman" charset="0"/>
              </a:rPr>
              <a:t> 2009, </a:t>
            </a:r>
            <a:r>
              <a:rPr lang="en-US" sz="1050" i="1" dirty="0" err="1">
                <a:latin typeface="Times New Roman" charset="0"/>
              </a:rPr>
              <a:t>ApJ</a:t>
            </a:r>
            <a:endParaRPr lang="en-US" sz="1050" i="1" dirty="0">
              <a:latin typeface="Helvetica Neue Light" charset="0"/>
            </a:endParaRPr>
          </a:p>
        </p:txBody>
      </p:sp>
      <p:sp>
        <p:nvSpPr>
          <p:cNvPr id="23" name="TextBox 22"/>
          <p:cNvSpPr txBox="1"/>
          <p:nvPr/>
        </p:nvSpPr>
        <p:spPr>
          <a:xfrm>
            <a:off x="6324600" y="5257800"/>
            <a:ext cx="2362200" cy="113823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200" dirty="0" err="1"/>
              <a:t>s</a:t>
            </a:r>
            <a:r>
              <a:rPr lang="en-US" sz="1200" baseline="-25000" dirty="0" err="1"/>
              <a:t>v</a:t>
            </a:r>
            <a:r>
              <a:rPr lang="en-US" sz="1200" baseline="-25000" dirty="0"/>
              <a:t> </a:t>
            </a:r>
            <a:r>
              <a:rPr lang="en-US" sz="1200" dirty="0"/>
              <a:t>= 1.5  </a:t>
            </a:r>
            <a:r>
              <a:rPr lang="en-US" sz="1200" dirty="0" err="1"/>
              <a:t>s</a:t>
            </a:r>
            <a:r>
              <a:rPr lang="en-US" sz="1200" baseline="-25000" dirty="0" err="1"/>
              <a:t>n</a:t>
            </a:r>
            <a:r>
              <a:rPr lang="en-US" sz="1200" dirty="0"/>
              <a:t>=0.96</a:t>
            </a:r>
          </a:p>
          <a:p>
            <a:pPr algn="ctr">
              <a:defRPr/>
            </a:pPr>
            <a:r>
              <a:rPr lang="en-US" sz="1200" dirty="0"/>
              <a:t>GRO J1655-40: </a:t>
            </a:r>
          </a:p>
          <a:p>
            <a:pPr algn="ctr">
              <a:defRPr/>
            </a:pPr>
            <a:r>
              <a:rPr lang="en-US" sz="1200" dirty="0"/>
              <a:t>M=12.5 M</a:t>
            </a:r>
            <a:r>
              <a:rPr lang="en-US" sz="1200" baseline="-25000" dirty="0">
                <a:latin typeface="Wingdings"/>
                <a:ea typeface="Wingdings"/>
                <a:cs typeface="Wingdings"/>
              </a:rPr>
              <a:t></a:t>
            </a:r>
            <a:r>
              <a:rPr lang="en-US" sz="1200" dirty="0"/>
              <a:t>, </a:t>
            </a:r>
            <a:r>
              <a:rPr lang="en-US" sz="1200" dirty="0" err="1"/>
              <a:t>d</a:t>
            </a:r>
            <a:r>
              <a:rPr lang="en-US" sz="1200" dirty="0"/>
              <a:t>=5.7 </a:t>
            </a:r>
            <a:r>
              <a:rPr lang="en-US" sz="1200" dirty="0" err="1"/>
              <a:t>kpc</a:t>
            </a:r>
            <a:r>
              <a:rPr lang="en-US" sz="1200" dirty="0"/>
              <a:t>  </a:t>
            </a:r>
          </a:p>
          <a:p>
            <a:pPr algn="ctr">
              <a:defRPr/>
            </a:pPr>
            <a:r>
              <a:rPr lang="en-US" sz="1200" dirty="0"/>
              <a:t>(</a:t>
            </a:r>
            <a:r>
              <a:rPr lang="en-US" sz="1200" dirty="0" err="1"/>
              <a:t>Hjellming</a:t>
            </a:r>
            <a:r>
              <a:rPr lang="en-US" sz="1200" dirty="0"/>
              <a:t> &amp; </a:t>
            </a:r>
            <a:r>
              <a:rPr lang="en-US" sz="1200" dirty="0" err="1"/>
              <a:t>Rupen</a:t>
            </a:r>
            <a:r>
              <a:rPr lang="en-US" sz="1200" dirty="0"/>
              <a:t> 1995)</a:t>
            </a:r>
            <a:endParaRPr lang="en-US" dirty="0"/>
          </a:p>
          <a:p>
            <a:pPr algn="ctr">
              <a:defRPr/>
            </a:pPr>
            <a:r>
              <a:rPr lang="en-US" dirty="0"/>
              <a:t>M</a:t>
            </a:r>
            <a:r>
              <a:rPr lang="en-US" baseline="-25000" dirty="0"/>
              <a:t>1752</a:t>
            </a:r>
            <a:r>
              <a:rPr lang="en-US" dirty="0"/>
              <a:t>≅</a:t>
            </a:r>
            <a:r>
              <a:rPr lang="en-US" dirty="0" smtClean="0"/>
              <a:t>9.5M</a:t>
            </a:r>
            <a:r>
              <a:rPr lang="en-US" baseline="-25000" dirty="0" smtClean="0">
                <a:latin typeface="Wingdings"/>
                <a:ea typeface="Wingdings"/>
                <a:cs typeface="Wingdings"/>
              </a:rPr>
              <a:t></a:t>
            </a:r>
            <a:r>
              <a:rPr lang="en-US" dirty="0" smtClean="0"/>
              <a:t> d</a:t>
            </a:r>
            <a:r>
              <a:rPr lang="en-US" dirty="0">
                <a:ea typeface="ＭＳ ゴシック"/>
                <a:cs typeface="ＭＳ ゴシック"/>
              </a:rPr>
              <a:t>≅3.8 </a:t>
            </a:r>
            <a:r>
              <a:rPr lang="en-US" dirty="0" err="1">
                <a:ea typeface="ＭＳ ゴシック"/>
                <a:cs typeface="ＭＳ ゴシック"/>
              </a:rPr>
              <a:t>kpc</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304800"/>
            <a:ext cx="8153400" cy="990600"/>
          </a:xfrm>
          <a:effectLst>
            <a:outerShdw blurRad="63500" dist="38099" dir="2700000" algn="ctr" rotWithShape="0">
              <a:schemeClr val="bg2">
                <a:alpha val="74998"/>
              </a:schemeClr>
            </a:outerShdw>
          </a:effectLst>
        </p:spPr>
        <p:txBody>
          <a:bodyPr>
            <a:normAutofit/>
          </a:bodyPr>
          <a:lstStyle/>
          <a:p>
            <a:pPr algn="ctr"/>
            <a:r>
              <a:rPr lang="en-US" sz="4000" dirty="0" smtClean="0">
                <a:solidFill>
                  <a:srgbClr val="FF0000"/>
                </a:solidFill>
                <a:effectLst>
                  <a:outerShdw blurRad="38100" dist="38100" dir="2700000" algn="tl">
                    <a:srgbClr val="000000">
                      <a:alpha val="43137"/>
                    </a:srgbClr>
                  </a:outerShdw>
                </a:effectLst>
              </a:rPr>
              <a:t>MAXI J1659-152 </a:t>
            </a:r>
            <a:endParaRPr lang="en-US" dirty="0">
              <a:solidFill>
                <a:srgbClr val="FF0000"/>
              </a:solidFill>
              <a:effectLst>
                <a:outerShdw blurRad="38100" dist="38100" dir="2700000" algn="tl">
                  <a:srgbClr val="000000">
                    <a:alpha val="43137"/>
                  </a:srgbClr>
                </a:outerShdw>
              </a:effectLst>
            </a:endParaRPr>
          </a:p>
        </p:txBody>
      </p:sp>
      <p:sp>
        <p:nvSpPr>
          <p:cNvPr id="33799"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9"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10"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pic>
        <p:nvPicPr>
          <p:cNvPr id="14" name="Picture 13" descr="f20c.pdf"/>
          <p:cNvPicPr>
            <a:picLocks noChangeAspect="1"/>
          </p:cNvPicPr>
          <p:nvPr/>
        </p:nvPicPr>
        <mc:AlternateContent xmlns:ma="http://schemas.microsoft.com/office/mac/drawingml/2008/main">
          <mc:Choice Requires="ma">
            <p:blipFill>
              <a:blip r:embed="rId3"/>
              <a:srcRect l="9677" t="-5956" r="6451" b="-372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8"/>
              <a:srcRect l="9677" t="-5956" r="6451" b="-3721"/>
              <a:stretch>
                <a:fillRect/>
              </a:stretch>
            </p:blipFill>
          </mc:Fallback>
        </mc:AlternateContent>
        <p:spPr>
          <a:xfrm>
            <a:off x="533400" y="1752600"/>
            <a:ext cx="1981200" cy="3352800"/>
          </a:xfrm>
          <a:prstGeom prst="rect">
            <a:avLst/>
          </a:prstGeom>
          <a:solidFill>
            <a:srgbClr val="FFFFFF"/>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1655to1752.pdf"/>
          <p:cNvPicPr>
            <a:picLocks noChangeAspect="1"/>
          </p:cNvPicPr>
          <p:nvPr/>
        </p:nvPicPr>
        <mc:AlternateContent xmlns:ma="http://schemas.microsoft.com/office/mac/drawingml/2008/main">
          <mc:Choice Requires="ma">
            <p:blipFill>
              <a:blip r:embed="rId9"/>
              <a:srcRect l="4767" r="4361" b="634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rcRect l="4767" r="4361" b="6348"/>
              <a:stretch>
                <a:fillRect/>
              </a:stretch>
            </p:blipFill>
          </mc:Fallback>
        </mc:AlternateContent>
        <p:spPr>
          <a:xfrm rot="5400000">
            <a:off x="3251584" y="1396616"/>
            <a:ext cx="2133601" cy="2845569"/>
          </a:xfrm>
          <a:prstGeom prst="rect">
            <a:avLst/>
          </a:prstGeom>
          <a:solidFill>
            <a:srgbClr val="FFFFFF"/>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228600" y="1371600"/>
            <a:ext cx="923237" cy="307777"/>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sz="1400" dirty="0" smtClean="0"/>
              <a:t>Evolution</a:t>
            </a:r>
            <a:endParaRPr lang="en-US" sz="1400" dirty="0"/>
          </a:p>
        </p:txBody>
      </p:sp>
      <p:sp>
        <p:nvSpPr>
          <p:cNvPr id="18" name="TextBox 17"/>
          <p:cNvSpPr txBox="1"/>
          <p:nvPr/>
        </p:nvSpPr>
        <p:spPr>
          <a:xfrm>
            <a:off x="6093404" y="1371600"/>
            <a:ext cx="2669596" cy="52322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sz="1400" dirty="0" smtClean="0"/>
              <a:t>Index – QPO Frequency during </a:t>
            </a:r>
          </a:p>
          <a:p>
            <a:pPr>
              <a:defRPr/>
            </a:pPr>
            <a:r>
              <a:rPr lang="en-US" sz="1400" dirty="0" smtClean="0"/>
              <a:t>the rise episode </a:t>
            </a:r>
            <a:endParaRPr lang="en-US" sz="1400" dirty="0"/>
          </a:p>
        </p:txBody>
      </p:sp>
      <p:sp>
        <p:nvSpPr>
          <p:cNvPr id="19" name="TextBox 18"/>
          <p:cNvSpPr txBox="1"/>
          <p:nvPr/>
        </p:nvSpPr>
        <p:spPr>
          <a:xfrm>
            <a:off x="6324600" y="4724400"/>
            <a:ext cx="2362200" cy="107721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200" dirty="0" err="1"/>
              <a:t>s</a:t>
            </a:r>
            <a:r>
              <a:rPr lang="en-US" sz="1200" baseline="-25000" dirty="0" err="1"/>
              <a:t>v</a:t>
            </a:r>
            <a:r>
              <a:rPr lang="en-US" sz="1200" baseline="-25000" dirty="0"/>
              <a:t> </a:t>
            </a:r>
            <a:r>
              <a:rPr lang="en-US" sz="1200" dirty="0"/>
              <a:t>=</a:t>
            </a:r>
            <a:r>
              <a:rPr lang="en-US" sz="1200" dirty="0" smtClean="0"/>
              <a:t> 1.62 +/- 0.04</a:t>
            </a:r>
          </a:p>
          <a:p>
            <a:pPr algn="ctr">
              <a:defRPr/>
            </a:pPr>
            <a:r>
              <a:rPr lang="en-US" sz="1200" dirty="0"/>
              <a:t>GX 339-4:</a:t>
            </a:r>
          </a:p>
          <a:p>
            <a:pPr algn="ctr">
              <a:defRPr/>
            </a:pPr>
            <a:r>
              <a:rPr lang="en-US" sz="1200" dirty="0"/>
              <a:t> M=12.5 M</a:t>
            </a:r>
            <a:r>
              <a:rPr lang="en-US" sz="1200" baseline="-25000" dirty="0">
                <a:latin typeface="Wingdings"/>
                <a:ea typeface="Wingdings"/>
                <a:cs typeface="Wingdings"/>
              </a:rPr>
              <a:t></a:t>
            </a:r>
            <a:r>
              <a:rPr lang="en-US" sz="1200" dirty="0"/>
              <a:t> ,</a:t>
            </a:r>
            <a:r>
              <a:rPr lang="en-US" sz="1200" dirty="0" err="1"/>
              <a:t>d</a:t>
            </a:r>
            <a:r>
              <a:rPr lang="en-US" sz="1200" dirty="0"/>
              <a:t>=5.7 </a:t>
            </a:r>
            <a:r>
              <a:rPr lang="en-US" sz="1200" dirty="0" err="1"/>
              <a:t>kpc</a:t>
            </a:r>
            <a:r>
              <a:rPr lang="en-US" sz="1200" dirty="0"/>
              <a:t> </a:t>
            </a:r>
          </a:p>
          <a:p>
            <a:pPr algn="ctr">
              <a:defRPr/>
            </a:pPr>
            <a:r>
              <a:rPr lang="en-US" sz="1200" dirty="0"/>
              <a:t>(S &amp; </a:t>
            </a:r>
            <a:r>
              <a:rPr lang="en-US" sz="1200" dirty="0" err="1"/>
              <a:t>Titarchuk</a:t>
            </a:r>
            <a:r>
              <a:rPr lang="en-US" sz="1200" dirty="0"/>
              <a:t> 2009)</a:t>
            </a:r>
          </a:p>
          <a:p>
            <a:pPr algn="ctr">
              <a:defRPr/>
            </a:pPr>
            <a:r>
              <a:rPr lang="en-US" dirty="0" smtClean="0"/>
              <a:t>M</a:t>
            </a:r>
            <a:r>
              <a:rPr lang="en-US" baseline="-25000" dirty="0" smtClean="0"/>
              <a:t>1659</a:t>
            </a:r>
            <a:r>
              <a:rPr lang="en-US" dirty="0" smtClean="0"/>
              <a:t>≅20+/-3 M</a:t>
            </a:r>
            <a:r>
              <a:rPr lang="en-US" baseline="-25000" dirty="0">
                <a:latin typeface="Wingdings"/>
                <a:ea typeface="Wingdings"/>
                <a:cs typeface="Wingdings"/>
              </a:rPr>
              <a:t></a:t>
            </a:r>
            <a:r>
              <a:rPr lang="en-US" dirty="0" smtClean="0"/>
              <a:t> </a:t>
            </a:r>
            <a:endParaRPr lang="en-US" dirty="0"/>
          </a:p>
        </p:txBody>
      </p:sp>
      <p:sp>
        <p:nvSpPr>
          <p:cNvPr id="24" name="TextBox 23"/>
          <p:cNvSpPr txBox="1"/>
          <p:nvPr/>
        </p:nvSpPr>
        <p:spPr>
          <a:xfrm>
            <a:off x="2743200" y="1447800"/>
            <a:ext cx="2409759" cy="307777"/>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sz="1400" dirty="0" smtClean="0"/>
              <a:t>Hardness-Intensity Diagram</a:t>
            </a:r>
            <a:endParaRPr lang="en-US" sz="1400" dirty="0"/>
          </a:p>
        </p:txBody>
      </p:sp>
      <p:pic>
        <p:nvPicPr>
          <p:cNvPr id="25" name="Picture 24" descr="qpo-index_1659.pdf"/>
          <p:cNvPicPr>
            <a:picLocks noChangeAspect="1"/>
          </p:cNvPicPr>
          <p:nvPr/>
        </p:nvPicPr>
        <mc:AlternateContent xmlns:ma="http://schemas.microsoft.com/office/mac/drawingml/2008/main">
          <mc:Choice Requires="ma">
            <p:blipFill>
              <a:blip r:embed="rId12"/>
              <a:srcRect l="8323" t="8077" r="4291" b="846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rcRect l="8323" t="8077" r="4291" b="8462"/>
              <a:stretch>
                <a:fillRect/>
              </a:stretch>
            </p:blipFill>
          </mc:Fallback>
        </mc:AlternateContent>
        <p:spPr>
          <a:xfrm>
            <a:off x="6172200" y="1981200"/>
            <a:ext cx="2438400" cy="1799772"/>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descr="1659-gx339_qpo-only.eps"/>
          <p:cNvPicPr>
            <a:picLocks noChangeAspect="1"/>
          </p:cNvPicPr>
          <p:nvPr/>
        </p:nvPicPr>
        <mc:AlternateContent xmlns:ma="http://schemas.microsoft.com/office/mac/drawingml/2008/main">
          <mc:Choice Requires="ma">
            <p:blipFill>
              <a:blip r:embed="rId14"/>
              <a:srcRect l="10066" t="49259" r="49670" b="740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5"/>
              <a:srcRect l="10066" t="49259" r="49670" b="7407"/>
              <a:stretch>
                <a:fillRect/>
              </a:stretch>
            </p:blipFill>
          </mc:Fallback>
        </mc:AlternateContent>
        <p:spPr>
          <a:xfrm rot="5400000">
            <a:off x="3238500" y="3695700"/>
            <a:ext cx="2133600" cy="297180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143000" y="304800"/>
            <a:ext cx="6019800" cy="990600"/>
          </a:xfrm>
          <a:effectLst>
            <a:outerShdw blurRad="63500" dist="38099" dir="2700000" algn="ctr" rotWithShape="0">
              <a:schemeClr val="bg2">
                <a:alpha val="74998"/>
              </a:schemeClr>
            </a:outerShdw>
          </a:effectLst>
        </p:spPr>
        <p:txBody>
          <a:bodyPr>
            <a:normAutofit/>
          </a:bodyPr>
          <a:lstStyle/>
          <a:p>
            <a:pPr algn="ctr" fontAlgn="auto">
              <a:spcAft>
                <a:spcPts val="0"/>
              </a:spcAft>
              <a:defRPr/>
            </a:pPr>
            <a:r>
              <a:rPr lang="en-US" sz="4800" dirty="0">
                <a:solidFill>
                  <a:srgbClr val="FF0000"/>
                </a:solidFill>
                <a:effectLst>
                  <a:outerShdw blurRad="50800" dist="38100" dir="2700000">
                    <a:srgbClr val="000000">
                      <a:alpha val="43000"/>
                    </a:srgbClr>
                  </a:outerShdw>
                </a:effectLst>
                <a:ea typeface="+mj-ea"/>
                <a:cs typeface="+mj-cs"/>
              </a:rPr>
              <a:t>SUMMARY</a:t>
            </a:r>
            <a:r>
              <a:rPr lang="en-US" dirty="0">
                <a:solidFill>
                  <a:schemeClr val="hlink"/>
                </a:solidFill>
                <a:effectLst>
                  <a:outerShdw blurRad="50800" dist="38100" dir="2700000">
                    <a:srgbClr val="000000">
                      <a:alpha val="43000"/>
                    </a:srgbClr>
                  </a:outerShdw>
                </a:effectLst>
                <a:ea typeface="+mj-ea"/>
                <a:cs typeface="+mj-cs"/>
              </a:rPr>
              <a:t> </a:t>
            </a:r>
          </a:p>
        </p:txBody>
      </p:sp>
      <p:sp>
        <p:nvSpPr>
          <p:cNvPr id="35843" name="Text Box 3"/>
          <p:cNvSpPr txBox="1">
            <a:spLocks noChangeArrowheads="1"/>
          </p:cNvSpPr>
          <p:nvPr/>
        </p:nvSpPr>
        <p:spPr bwMode="auto">
          <a:xfrm>
            <a:off x="293688" y="2097088"/>
            <a:ext cx="468312" cy="457200"/>
          </a:xfrm>
          <a:prstGeom prst="rect">
            <a:avLst/>
          </a:prstGeom>
          <a:noFill/>
          <a:ln w="9525">
            <a:noFill/>
            <a:miter lim="800000"/>
            <a:headEnd/>
            <a:tailEnd/>
          </a:ln>
        </p:spPr>
        <p:txBody>
          <a:bodyPr>
            <a:prstTxWarp prst="textNoShape">
              <a:avLst/>
            </a:prstTxWarp>
            <a:spAutoFit/>
          </a:bodyPr>
          <a:lstStyle/>
          <a:p>
            <a:endParaRPr lang="en-US" sz="2400"/>
          </a:p>
        </p:txBody>
      </p:sp>
      <p:sp>
        <p:nvSpPr>
          <p:cNvPr id="54277" name="Text Box 4"/>
          <p:cNvSpPr txBox="1">
            <a:spLocks noChangeArrowheads="1"/>
          </p:cNvSpPr>
          <p:nvPr/>
        </p:nvSpPr>
        <p:spPr bwMode="auto">
          <a:xfrm>
            <a:off x="838200" y="1398686"/>
            <a:ext cx="7543800" cy="480131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prstTxWarp prst="textNoShape">
              <a:avLst/>
            </a:prstTxWarp>
            <a:spAutoFit/>
          </a:bodyPr>
          <a:lstStyle/>
          <a:p>
            <a:pPr>
              <a:buFontTx/>
              <a:buChar char="•"/>
            </a:pPr>
            <a:r>
              <a:rPr lang="en-US" sz="1800" dirty="0">
                <a:solidFill>
                  <a:srgbClr val="3366FF"/>
                </a:solidFill>
                <a:ea typeface="ＭＳ Ｐゴシック" charset="-128"/>
                <a:cs typeface="ＭＳ Ｐゴシック" charset="-128"/>
              </a:rPr>
              <a:t>On October 21 RXTE discovered a new X-ray transient source XTE J1752-223</a:t>
            </a:r>
          </a:p>
          <a:p>
            <a:pPr>
              <a:buFontTx/>
              <a:buChar char="•"/>
            </a:pPr>
            <a:r>
              <a:rPr lang="en-US" sz="1800" dirty="0">
                <a:solidFill>
                  <a:srgbClr val="3366FF"/>
                </a:solidFill>
                <a:ea typeface="ＭＳ Ｐゴシック" charset="-128"/>
                <a:cs typeface="ＭＳ Ｐゴシック" charset="-128"/>
              </a:rPr>
              <a:t>Spectral and variability properties and the evolutionary pattern are consistent with other Galactic BH candidates</a:t>
            </a:r>
          </a:p>
          <a:p>
            <a:pPr>
              <a:buFontTx/>
              <a:buChar char="•"/>
            </a:pPr>
            <a:r>
              <a:rPr lang="en-US" sz="1800" dirty="0">
                <a:solidFill>
                  <a:srgbClr val="3366FF"/>
                </a:solidFill>
                <a:ea typeface="ＭＳ Ｐゴシック" charset="-128"/>
                <a:cs typeface="ＭＳ Ｐゴシック" charset="-128"/>
              </a:rPr>
              <a:t> XTE J1752-223 exhibited</a:t>
            </a:r>
            <a:r>
              <a:rPr lang="en-US" sz="1800" dirty="0" smtClean="0">
                <a:solidFill>
                  <a:srgbClr val="3366FF"/>
                </a:solidFill>
                <a:ea typeface="ＭＳ Ｐゴシック" charset="-128"/>
                <a:cs typeface="ＭＳ Ｐゴシック" charset="-128"/>
              </a:rPr>
              <a:t> a uniquely </a:t>
            </a:r>
            <a:r>
              <a:rPr lang="en-US" sz="1800" dirty="0">
                <a:solidFill>
                  <a:srgbClr val="3366FF"/>
                </a:solidFill>
                <a:ea typeface="ＭＳ Ｐゴシック" charset="-128"/>
                <a:cs typeface="ＭＳ Ｐゴシック" charset="-128"/>
              </a:rPr>
              <a:t>stable prolonged low-hard </a:t>
            </a:r>
            <a:r>
              <a:rPr lang="en-US" sz="1800" dirty="0" smtClean="0">
                <a:solidFill>
                  <a:srgbClr val="3366FF"/>
                </a:solidFill>
                <a:ea typeface="ＭＳ Ｐゴシック" charset="-128"/>
                <a:cs typeface="ＭＳ Ｐゴシック" charset="-128"/>
              </a:rPr>
              <a:t>state</a:t>
            </a:r>
          </a:p>
          <a:p>
            <a:pPr>
              <a:buFontTx/>
              <a:buChar char="•"/>
            </a:pPr>
            <a:r>
              <a:rPr lang="en-US" sz="1800" dirty="0" smtClean="0">
                <a:solidFill>
                  <a:srgbClr val="3366FF"/>
                </a:solidFill>
                <a:ea typeface="ＭＳ Ｐゴシック" charset="-128"/>
                <a:cs typeface="ＭＳ Ｐゴシック" charset="-128"/>
              </a:rPr>
              <a:t> RXTE data allows spectral, timing analysis and Fourier resolved spectroscopy revealing a new phenomenology. </a:t>
            </a:r>
            <a:r>
              <a:rPr lang="en-US" sz="1800" dirty="0" smtClean="0">
                <a:solidFill>
                  <a:srgbClr val="3366FF"/>
                </a:solidFill>
                <a:ea typeface="ＭＳ Ｐゴシック" charset="-128"/>
                <a:cs typeface="ＭＳ Ｐゴシック" charset="-128"/>
              </a:rPr>
              <a:t>This helps to identify s</a:t>
            </a:r>
            <a:r>
              <a:rPr lang="en-US" sz="1800" dirty="0" smtClean="0">
                <a:solidFill>
                  <a:srgbClr val="3366FF"/>
                </a:solidFill>
                <a:ea typeface="ＭＳ Ｐゴシック" charset="-128"/>
                <a:cs typeface="ＭＳ Ｐゴシック" charset="-128"/>
              </a:rPr>
              <a:t>ources </a:t>
            </a:r>
            <a:r>
              <a:rPr lang="en-US" sz="1800" dirty="0" smtClean="0">
                <a:solidFill>
                  <a:srgbClr val="3366FF"/>
                </a:solidFill>
                <a:ea typeface="ＭＳ Ｐゴシック" charset="-128"/>
                <a:cs typeface="ＭＳ Ｐゴシック" charset="-128"/>
              </a:rPr>
              <a:t>of different types of variability (noise, </a:t>
            </a:r>
            <a:r>
              <a:rPr lang="en-US" sz="1800" dirty="0" err="1" smtClean="0">
                <a:solidFill>
                  <a:srgbClr val="3366FF"/>
                </a:solidFill>
                <a:ea typeface="ＭＳ Ｐゴシック" charset="-128"/>
                <a:cs typeface="ＭＳ Ｐゴシック" charset="-128"/>
              </a:rPr>
              <a:t>QPOs</a:t>
            </a:r>
            <a:r>
              <a:rPr lang="en-US" sz="1800" dirty="0" smtClean="0">
                <a:solidFill>
                  <a:srgbClr val="3366FF"/>
                </a:solidFill>
                <a:ea typeface="ＭＳ Ｐゴシック" charset="-128"/>
                <a:cs typeface="ＭＳ Ｐゴシック" charset="-128"/>
              </a:rPr>
              <a:t>). QPO seems to be produced in the Compton Corona.</a:t>
            </a:r>
          </a:p>
          <a:p>
            <a:pPr>
              <a:buFontTx/>
              <a:buChar char="•"/>
            </a:pPr>
            <a:r>
              <a:rPr lang="en-US" sz="1800" dirty="0" smtClean="0">
                <a:solidFill>
                  <a:srgbClr val="3366FF"/>
                </a:solidFill>
                <a:ea typeface="ＭＳ Ｐゴシック" charset="-128"/>
                <a:cs typeface="ＭＳ Ｐゴシック" charset="-128"/>
              </a:rPr>
              <a:t>Bulk Motion </a:t>
            </a:r>
            <a:r>
              <a:rPr lang="en-US" sz="1800" dirty="0" err="1" smtClean="0">
                <a:solidFill>
                  <a:srgbClr val="3366FF"/>
                </a:solidFill>
                <a:ea typeface="ＭＳ Ｐゴシック" charset="-128"/>
                <a:cs typeface="ＭＳ Ｐゴシック" charset="-128"/>
              </a:rPr>
              <a:t>Comptonization</a:t>
            </a:r>
            <a:r>
              <a:rPr lang="en-US" sz="1800" dirty="0" smtClean="0">
                <a:solidFill>
                  <a:srgbClr val="3366FF"/>
                </a:solidFill>
                <a:ea typeface="ＭＳ Ｐゴシック" charset="-128"/>
                <a:cs typeface="ＭＳ Ｐゴシック" charset="-128"/>
              </a:rPr>
              <a:t> in the converging flow provides a very promising framework for </a:t>
            </a:r>
            <a:r>
              <a:rPr lang="en-US" sz="1800" dirty="0" smtClean="0">
                <a:solidFill>
                  <a:srgbClr val="3366FF"/>
                </a:solidFill>
                <a:ea typeface="ＭＳ Ｐゴシック" charset="-128"/>
                <a:cs typeface="ＭＳ Ｐゴシック" charset="-128"/>
              </a:rPr>
              <a:t>explaining different observational aspects of accreting </a:t>
            </a:r>
            <a:r>
              <a:rPr lang="en-US" sz="1800" dirty="0" err="1" smtClean="0">
                <a:solidFill>
                  <a:srgbClr val="3366FF"/>
                </a:solidFill>
                <a:ea typeface="ＭＳ Ｐゴシック" charset="-128"/>
                <a:cs typeface="ＭＳ Ｐゴシック" charset="-128"/>
              </a:rPr>
              <a:t>BHs</a:t>
            </a:r>
            <a:endParaRPr lang="en-US" sz="1800" dirty="0" smtClean="0">
              <a:solidFill>
                <a:srgbClr val="3366FF"/>
              </a:solidFill>
              <a:ea typeface="ＭＳ Ｐゴシック" charset="-128"/>
              <a:cs typeface="ＭＳ Ｐゴシック" charset="-128"/>
            </a:endParaRPr>
          </a:p>
          <a:p>
            <a:pPr>
              <a:buFontTx/>
              <a:buChar char="•"/>
            </a:pPr>
            <a:r>
              <a:rPr lang="en-US" sz="1800" dirty="0" smtClean="0">
                <a:solidFill>
                  <a:srgbClr val="3366FF"/>
                </a:solidFill>
                <a:ea typeface="ＭＳ Ｐゴシック" charset="-128"/>
                <a:cs typeface="ＭＳ Ｐゴシック" charset="-128"/>
              </a:rPr>
              <a:t>We estimated BH masses in XTE J1752-223 and MAXI J1659-152 of about 10 and 20 solar masses correspondingly</a:t>
            </a:r>
          </a:p>
          <a:p>
            <a:pPr>
              <a:buFontTx/>
              <a:buChar char="•"/>
            </a:pPr>
            <a:r>
              <a:rPr lang="en-US" sz="1800" dirty="0" smtClean="0">
                <a:solidFill>
                  <a:srgbClr val="3366FF"/>
                </a:solidFill>
                <a:ea typeface="ＭＳ Ｐゴシック" charset="-128"/>
                <a:cs typeface="ＭＳ Ｐゴシック" charset="-128"/>
              </a:rPr>
              <a:t>The </a:t>
            </a:r>
            <a:r>
              <a:rPr lang="en-US" sz="1800" dirty="0">
                <a:solidFill>
                  <a:srgbClr val="3366FF"/>
                </a:solidFill>
                <a:ea typeface="ＭＳ Ｐゴシック" charset="-128"/>
                <a:cs typeface="ＭＳ Ｐゴシック" charset="-128"/>
              </a:rPr>
              <a:t>presented results are entirely due to unique RXTE capabilities, large collection area, high time and moderate spectral  resolution and unmatched monitoring capabilities.</a:t>
            </a:r>
            <a:r>
              <a:rPr lang="en-US" sz="1800" dirty="0" smtClean="0">
                <a:solidFill>
                  <a:srgbClr val="3366FF"/>
                </a:solidFill>
                <a:ea typeface="ＭＳ Ｐゴシック" charset="-128"/>
                <a:cs typeface="ＭＳ Ｐゴシック" charset="-128"/>
              </a:rPr>
              <a:t> </a:t>
            </a:r>
          </a:p>
        </p:txBody>
      </p:sp>
      <p:sp>
        <p:nvSpPr>
          <p:cNvPr id="6"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35846"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8"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8" name="Text Box 8"/>
          <p:cNvSpPr txBox="1">
            <a:spLocks noChangeArrowheads="1"/>
          </p:cNvSpPr>
          <p:nvPr/>
        </p:nvSpPr>
        <p:spPr bwMode="auto">
          <a:xfrm>
            <a:off x="914400" y="228600"/>
            <a:ext cx="7467600" cy="8302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4800" dirty="0">
                <a:solidFill>
                  <a:srgbClr val="D90F00"/>
                </a:solidFill>
                <a:latin typeface="Helvetica Neue Light" charset="0"/>
              </a:rPr>
              <a:t>Discovery</a:t>
            </a:r>
            <a:endParaRPr lang="en-US" sz="2400" dirty="0">
              <a:solidFill>
                <a:srgbClr val="000000"/>
              </a:solidFill>
            </a:endParaRPr>
          </a:p>
        </p:txBody>
      </p:sp>
      <p:sp>
        <p:nvSpPr>
          <p:cNvPr id="17411" name="Rectangle 26"/>
          <p:cNvSpPr>
            <a:spLocks noChangeArrowheads="1"/>
          </p:cNvSpPr>
          <p:nvPr/>
        </p:nvSpPr>
        <p:spPr bwMode="auto">
          <a:xfrm>
            <a:off x="4724400" y="59436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15" name="TextBox 14"/>
          <p:cNvSpPr txBox="1"/>
          <p:nvPr/>
        </p:nvSpPr>
        <p:spPr>
          <a:xfrm>
            <a:off x="2895600" y="1752600"/>
            <a:ext cx="1981200" cy="369332"/>
          </a:xfrm>
          <a:prstGeom prst="rect">
            <a:avLst/>
          </a:prstGeom>
          <a:effectLst>
            <a:glow rad="101600">
              <a:schemeClr val="accent1">
                <a:alpha val="75000"/>
              </a:schemeClr>
            </a:glow>
          </a:effectLst>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800" dirty="0">
                <a:solidFill>
                  <a:srgbClr val="FF0000"/>
                </a:solidFill>
                <a:cs typeface="Tw Cen MT"/>
              </a:rPr>
              <a:t>XTE J1752-223</a:t>
            </a:r>
          </a:p>
        </p:txBody>
      </p:sp>
      <p:sp>
        <p:nvSpPr>
          <p:cNvPr id="27" name="TextBox 26"/>
          <p:cNvSpPr txBox="1"/>
          <p:nvPr/>
        </p:nvSpPr>
        <p:spPr>
          <a:xfrm>
            <a:off x="6400800" y="2514600"/>
            <a:ext cx="2438400" cy="31400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buFont typeface="Arial"/>
              <a:buChar char="•"/>
              <a:defRPr/>
            </a:pPr>
            <a:r>
              <a:rPr lang="en-US" sz="1400" dirty="0">
                <a:solidFill>
                  <a:srgbClr val="0000FF"/>
                </a:solidFill>
              </a:rPr>
              <a:t>RXTE/PCA Galactic Bulge Scans showed an unidentified new source on October 21,  2009. Scans on October 23 fully confirmed a new source (</a:t>
            </a:r>
            <a:r>
              <a:rPr lang="en-US" sz="1400" dirty="0" err="1">
                <a:solidFill>
                  <a:srgbClr val="0000FF"/>
                </a:solidFill>
              </a:rPr>
              <a:t>Atel</a:t>
            </a:r>
            <a:r>
              <a:rPr lang="en-US" sz="1400" dirty="0">
                <a:solidFill>
                  <a:srgbClr val="0000FF"/>
                </a:solidFill>
              </a:rPr>
              <a:t> #2258)</a:t>
            </a:r>
          </a:p>
          <a:p>
            <a:pPr>
              <a:buFont typeface="Arial"/>
              <a:buChar char="•"/>
              <a:defRPr/>
            </a:pPr>
            <a:endParaRPr lang="en-US" sz="1400" dirty="0">
              <a:solidFill>
                <a:srgbClr val="0000FF"/>
              </a:solidFill>
            </a:endParaRPr>
          </a:p>
          <a:p>
            <a:pPr>
              <a:buFont typeface="Arial"/>
              <a:buChar char="•"/>
              <a:defRPr/>
            </a:pPr>
            <a:r>
              <a:rPr lang="en-US" sz="1400" dirty="0">
                <a:solidFill>
                  <a:srgbClr val="0000FF"/>
                </a:solidFill>
              </a:rPr>
              <a:t>Subsequent Swift/XRT observation showed bright point source with very hard non-thermal spectrum with index  </a:t>
            </a:r>
            <a:r>
              <a:rPr lang="en-US" sz="1400" dirty="0" err="1">
                <a:solidFill>
                  <a:srgbClr val="0000FF"/>
                </a:solidFill>
              </a:rPr>
              <a:t>Γ</a:t>
            </a:r>
            <a:r>
              <a:rPr lang="en-US" sz="1400" dirty="0">
                <a:solidFill>
                  <a:srgbClr val="0000FF"/>
                </a:solidFill>
              </a:rPr>
              <a:t> = 1.2 and N</a:t>
            </a:r>
            <a:r>
              <a:rPr lang="en-US" sz="1400" baseline="-25000" dirty="0">
                <a:solidFill>
                  <a:srgbClr val="0000FF"/>
                </a:solidFill>
              </a:rPr>
              <a:t>H</a:t>
            </a:r>
            <a:r>
              <a:rPr lang="en-US" sz="1400" dirty="0">
                <a:solidFill>
                  <a:srgbClr val="0000FF"/>
                </a:solidFill>
              </a:rPr>
              <a:t> =0.47×10</a:t>
            </a:r>
            <a:r>
              <a:rPr lang="en-US" sz="1400" baseline="30000" dirty="0">
                <a:solidFill>
                  <a:srgbClr val="0000FF"/>
                </a:solidFill>
              </a:rPr>
              <a:t>22 </a:t>
            </a:r>
            <a:r>
              <a:rPr lang="en-US" sz="1400" dirty="0">
                <a:solidFill>
                  <a:srgbClr val="0000FF"/>
                </a:solidFill>
              </a:rPr>
              <a:t>cm</a:t>
            </a:r>
            <a:r>
              <a:rPr lang="en-US" sz="1400" baseline="30000" dirty="0">
                <a:solidFill>
                  <a:srgbClr val="0000FF"/>
                </a:solidFill>
              </a:rPr>
              <a:t>-2 </a:t>
            </a:r>
            <a:r>
              <a:rPr lang="en-US" sz="1400" dirty="0">
                <a:solidFill>
                  <a:srgbClr val="0000FF"/>
                </a:solidFill>
              </a:rPr>
              <a:t>(</a:t>
            </a:r>
            <a:r>
              <a:rPr lang="en-US" sz="1400" dirty="0" err="1">
                <a:solidFill>
                  <a:srgbClr val="0000FF"/>
                </a:solidFill>
              </a:rPr>
              <a:t>Atel</a:t>
            </a:r>
            <a:r>
              <a:rPr lang="en-US" sz="1400" dirty="0">
                <a:solidFill>
                  <a:srgbClr val="0000FF"/>
                </a:solidFill>
              </a:rPr>
              <a:t> #2261)</a:t>
            </a:r>
          </a:p>
          <a:p>
            <a:pPr>
              <a:buFont typeface="Arial"/>
              <a:buChar char="•"/>
              <a:defRPr/>
            </a:pPr>
            <a:endParaRPr lang="en-US" dirty="0"/>
          </a:p>
        </p:txBody>
      </p:sp>
      <p:pic>
        <p:nvPicPr>
          <p:cNvPr id="28" name="Picture 27"/>
          <p:cNvPicPr>
            <a:picLocks noChangeAspect="1"/>
          </p:cNvPicPr>
          <p:nvPr/>
        </p:nvPicPr>
        <p:blipFill>
          <a:blip r:embed="rId3"/>
          <a:stretch>
            <a:fillRect/>
          </a:stretch>
        </p:blipFill>
        <p:spPr>
          <a:xfrm>
            <a:off x="304800" y="1981200"/>
            <a:ext cx="2133600" cy="2133600"/>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a:stCxn id="0" idx="1"/>
          </p:cNvCxnSpPr>
          <p:nvPr/>
        </p:nvCxnSpPr>
        <p:spPr>
          <a:xfrm rot="10800000" flipV="1">
            <a:off x="1447800" y="1936750"/>
            <a:ext cx="1447800" cy="425450"/>
          </a:xfrm>
          <a:prstGeom prst="straightConnector1">
            <a:avLst/>
          </a:prstGeom>
          <a:ln w="2540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4"/>
          <a:stretch>
            <a:fillRect/>
          </a:stretch>
        </p:blipFill>
        <p:spPr>
          <a:xfrm>
            <a:off x="1524000" y="3352800"/>
            <a:ext cx="2209800" cy="2209800"/>
          </a:xfrm>
          <a:prstGeom prst="rect">
            <a:avLst/>
          </a:prstGeom>
          <a:ln>
            <a:noFill/>
          </a:ln>
          <a:effectLst>
            <a:outerShdw blurRad="292100" dist="139700" dir="2700000" algn="tl" rotWithShape="0">
              <a:srgbClr val="333333">
                <a:alpha val="65000"/>
              </a:srgbClr>
            </a:outerShdw>
          </a:effectLst>
        </p:spPr>
      </p:pic>
      <p:sp>
        <p:nvSpPr>
          <p:cNvPr id="17419" name="TextBox 32"/>
          <p:cNvSpPr txBox="1">
            <a:spLocks noChangeArrowheads="1"/>
          </p:cNvSpPr>
          <p:nvPr/>
        </p:nvSpPr>
        <p:spPr bwMode="auto">
          <a:xfrm>
            <a:off x="2133600" y="3121025"/>
            <a:ext cx="1562100"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t>October, 21 2009</a:t>
            </a:r>
          </a:p>
        </p:txBody>
      </p:sp>
      <p:sp>
        <p:nvSpPr>
          <p:cNvPr id="17420" name="TextBox 9"/>
          <p:cNvSpPr txBox="1">
            <a:spLocks noChangeArrowheads="1"/>
          </p:cNvSpPr>
          <p:nvPr/>
        </p:nvSpPr>
        <p:spPr bwMode="auto">
          <a:xfrm>
            <a:off x="866775" y="1749425"/>
            <a:ext cx="1571625"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t>October 20, 2009</a:t>
            </a:r>
          </a:p>
        </p:txBody>
      </p:sp>
      <p:pic>
        <p:nvPicPr>
          <p:cNvPr id="8" name="Picture 7"/>
          <p:cNvPicPr>
            <a:picLocks noChangeAspect="1"/>
          </p:cNvPicPr>
          <p:nvPr/>
        </p:nvPicPr>
        <p:blipFill>
          <a:blip r:embed="rId5"/>
          <a:stretch>
            <a:fillRect/>
          </a:stretch>
        </p:blipFill>
        <p:spPr>
          <a:xfrm>
            <a:off x="3733800" y="4114800"/>
            <a:ext cx="2286000" cy="2286000"/>
          </a:xfrm>
          <a:prstGeom prst="rect">
            <a:avLst/>
          </a:prstGeom>
          <a:ln>
            <a:noFill/>
          </a:ln>
          <a:effectLst>
            <a:outerShdw blurRad="292100" dist="139700" dir="2700000" algn="tl" rotWithShape="0">
              <a:srgbClr val="333333">
                <a:alpha val="65000"/>
              </a:srgbClr>
            </a:outerShdw>
          </a:effectLst>
        </p:spPr>
      </p:pic>
      <p:sp>
        <p:nvSpPr>
          <p:cNvPr id="17422" name="TextBox 10"/>
          <p:cNvSpPr txBox="1">
            <a:spLocks noChangeArrowheads="1"/>
          </p:cNvSpPr>
          <p:nvPr/>
        </p:nvSpPr>
        <p:spPr bwMode="auto">
          <a:xfrm>
            <a:off x="4457700" y="3810000"/>
            <a:ext cx="1562100" cy="307975"/>
          </a:xfrm>
          <a:prstGeom prst="rect">
            <a:avLst/>
          </a:prstGeom>
          <a:solidFill>
            <a:srgbClr val="FFFFFF"/>
          </a:solidFill>
          <a:ln w="9525">
            <a:noFill/>
            <a:miter lim="800000"/>
            <a:headEnd/>
            <a:tailEnd/>
          </a:ln>
        </p:spPr>
        <p:txBody>
          <a:bodyPr wrap="none">
            <a:prstTxWarp prst="textNoShape">
              <a:avLst/>
            </a:prstTxWarp>
            <a:spAutoFit/>
          </a:bodyPr>
          <a:lstStyle/>
          <a:p>
            <a:r>
              <a:rPr lang="en-US" sz="1400"/>
              <a:t>October, 23 2009</a:t>
            </a:r>
          </a:p>
        </p:txBody>
      </p:sp>
      <p:cxnSp>
        <p:nvCxnSpPr>
          <p:cNvPr id="18" name="Straight Arrow Connector 17"/>
          <p:cNvCxnSpPr/>
          <p:nvPr/>
        </p:nvCxnSpPr>
        <p:spPr>
          <a:xfrm rot="16200000" flipH="1">
            <a:off x="3390900" y="2933700"/>
            <a:ext cx="2286000" cy="685800"/>
          </a:xfrm>
          <a:prstGeom prst="straightConnector1">
            <a:avLst/>
          </a:prstGeom>
          <a:ln w="38100" cap="flat" cmpd="sng" algn="ctr">
            <a:solidFill>
              <a:srgbClr val="FF6600">
                <a:alpha val="98000"/>
              </a:srgbClr>
            </a:solidFill>
            <a:prstDash val="solid"/>
            <a:round/>
            <a:headEnd type="none" w="med" len="med"/>
            <a:tailEnd type="arrow" w="med" len="med"/>
          </a:ln>
          <a:effectLst/>
          <a:scene3d>
            <a:camera prst="orthographicFront"/>
            <a:lightRig rig="threePt" dir="t"/>
          </a:scene3d>
          <a:sp3d>
            <a:bevelT w="139700" prst="cross"/>
          </a:sp3d>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a:off x="1943100" y="3390900"/>
            <a:ext cx="2971800" cy="457200"/>
          </a:xfrm>
          <a:prstGeom prst="straightConnector1">
            <a:avLst/>
          </a:prstGeom>
          <a:ln w="38100" cap="flat" cmpd="sng" algn="ctr">
            <a:solidFill>
              <a:srgbClr val="FF6600"/>
            </a:solidFill>
            <a:prstDash val="solid"/>
            <a:round/>
            <a:headEnd type="none" w="med" len="med"/>
            <a:tailEnd type="arrow" w="med" len="med"/>
          </a:ln>
          <a:effectLst>
            <a:outerShdw blurRad="38100" dist="30000" dir="5400000"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sp>
        <p:nvSpPr>
          <p:cNvPr id="44"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17426" name="Footer Placeholder 4"/>
          <p:cNvSpPr txBox="1">
            <a:spLocks/>
          </p:cNvSpPr>
          <p:nvPr/>
        </p:nvSpPr>
        <p:spPr bwMode="auto">
          <a:xfrm>
            <a:off x="3581400" y="6492875"/>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48"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spTree>
  </p:cSld>
  <p:clrMapOvr>
    <a:masterClrMapping/>
  </p:clrMapOvr>
  <p:transition advTm="8309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60" name="Rectangle 12"/>
          <p:cNvSpPr>
            <a:spLocks noGrp="1" noChangeArrowheads="1"/>
          </p:cNvSpPr>
          <p:nvPr>
            <p:ph type="title"/>
          </p:nvPr>
        </p:nvSpPr>
        <p:spPr>
          <a:xfrm>
            <a:off x="609600" y="228600"/>
            <a:ext cx="7793038" cy="1143000"/>
          </a:xfrm>
          <a:effectLst>
            <a:outerShdw blurRad="63500" dist="38099" dir="2700000" algn="ctr" rotWithShape="0">
              <a:schemeClr val="bg2">
                <a:alpha val="74998"/>
              </a:schemeClr>
            </a:outerShdw>
          </a:effectLst>
        </p:spPr>
        <p:txBody>
          <a:bodyPr>
            <a:normAutofit/>
          </a:bodyPr>
          <a:lstStyle/>
          <a:p>
            <a:pPr algn="ctr" fontAlgn="auto">
              <a:spcAft>
                <a:spcPts val="0"/>
              </a:spcAft>
              <a:defRPr/>
            </a:pPr>
            <a:r>
              <a:rPr lang="en-US" dirty="0" smtClean="0">
                <a:effectLst>
                  <a:outerShdw blurRad="50800" dist="38100" dir="2700000">
                    <a:srgbClr val="000000">
                      <a:alpha val="43000"/>
                    </a:srgbClr>
                  </a:outerShdw>
                </a:effectLst>
                <a:ea typeface="+mj-ea"/>
                <a:cs typeface="+mj-cs"/>
              </a:rPr>
              <a:t> </a:t>
            </a:r>
            <a:r>
              <a:rPr lang="en-US" sz="3200" dirty="0" smtClean="0">
                <a:solidFill>
                  <a:srgbClr val="D90F00"/>
                </a:solidFill>
                <a:effectLst>
                  <a:outerShdw blurRad="50800" dist="38100" dir="2700000">
                    <a:srgbClr val="000000">
                      <a:alpha val="43000"/>
                    </a:srgbClr>
                  </a:outerShdw>
                </a:effectLst>
                <a:latin typeface="Helvetica Neue Light" charset="0"/>
                <a:ea typeface="+mj-ea"/>
                <a:cs typeface="+mj-cs"/>
              </a:rPr>
              <a:t>XTE J1752-223 Evolution </a:t>
            </a:r>
            <a:endParaRPr lang="en-US" dirty="0">
              <a:effectLst>
                <a:outerShdw blurRad="50800" dist="38100" dir="2700000">
                  <a:srgbClr val="000000">
                    <a:alpha val="43000"/>
                  </a:srgbClr>
                </a:outerShdw>
              </a:effectLst>
              <a:ea typeface="+mj-ea"/>
              <a:cs typeface="+mj-cs"/>
            </a:endParaRPr>
          </a:p>
        </p:txBody>
      </p:sp>
      <p:sp>
        <p:nvSpPr>
          <p:cNvPr id="19461" name="Footer Placeholder 4"/>
          <p:cNvSpPr>
            <a:spLocks noGrp="1"/>
          </p:cNvSpPr>
          <p:nvPr>
            <p:ph type="ftr" sz="quarter" idx="11"/>
          </p:nvPr>
        </p:nvSpPr>
        <p:spPr bwMode="auto">
          <a:xfrm>
            <a:off x="3505200" y="6477000"/>
            <a:ext cx="5421313" cy="365125"/>
          </a:xfrm>
          <a:noFill/>
          <a:ln>
            <a:miter lim="800000"/>
            <a:headEnd/>
            <a:tailEnd/>
          </a:ln>
        </p:spPr>
        <p:txBody>
          <a:bodyPr wrap="square" lIns="91440" tIns="45720" rIns="91440" bIns="45720" numCol="1" anchorCtr="0" compatLnSpc="1">
            <a:prstTxWarp prst="textNoShape">
              <a:avLst/>
            </a:prstTxWarp>
          </a:bodyPr>
          <a:lstStyle/>
          <a:p>
            <a:r>
              <a:rPr lang="en-US" sz="1000" i="1" dirty="0">
                <a:latin typeface="Futura" charset="0"/>
                <a:ea typeface="Futura" charset="0"/>
                <a:cs typeface="Futura" charset="0"/>
              </a:rPr>
              <a:t>4</a:t>
            </a:r>
            <a:r>
              <a:rPr lang="en-US" sz="1000" i="1" baseline="30000" dirty="0">
                <a:latin typeface="Futura" charset="0"/>
                <a:ea typeface="Futura" charset="0"/>
                <a:cs typeface="Futura" charset="0"/>
              </a:rPr>
              <a:t>th</a:t>
            </a:r>
            <a:r>
              <a:rPr lang="en-US" sz="1000" i="1" dirty="0">
                <a:latin typeface="Futura" charset="0"/>
                <a:ea typeface="Futura" charset="0"/>
                <a:cs typeface="Futura" charset="0"/>
              </a:rPr>
              <a:t> MAXI Workshop 2010, Tokyo,  November 29, 2010</a:t>
            </a:r>
          </a:p>
        </p:txBody>
      </p:sp>
      <p:sp>
        <p:nvSpPr>
          <p:cNvPr id="19462" name="Rectangle 3"/>
          <p:cNvSpPr>
            <a:spLocks noChangeArrowheads="1"/>
          </p:cNvSpPr>
          <p:nvPr/>
        </p:nvSpPr>
        <p:spPr bwMode="auto">
          <a:xfrm>
            <a:off x="4724400" y="59436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29"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32"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pic>
        <p:nvPicPr>
          <p:cNvPr id="11" name="Picture 10" descr="f1.eps"/>
          <p:cNvPicPr>
            <a:picLocks noChangeAspect="1"/>
          </p:cNvPicPr>
          <p:nvPr/>
        </p:nvPicPr>
        <mc:AlternateContent xmlns:ma="http://schemas.microsoft.com/office/mac/drawingml/2008/main">
          <mc:Choice Requires="ma">
            <p:blipFill>
              <a:blip r:embed="rId3"/>
              <a:srcRect l="9017" t="14074" r="9017" b="814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9017" t="14074" r="9017" b="8148"/>
              <a:stretch>
                <a:fillRect/>
              </a:stretch>
            </p:blipFill>
          </mc:Fallback>
        </mc:AlternateContent>
        <p:spPr>
          <a:xfrm>
            <a:off x="304800" y="1524000"/>
            <a:ext cx="3040380" cy="388620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hd_states.eps"/>
          <p:cNvPicPr>
            <a:picLocks noChangeAspect="1"/>
          </p:cNvPicPr>
          <p:nvPr/>
        </p:nvPicPr>
        <mc:AlternateContent xmlns:ma="http://schemas.microsoft.com/office/mac/drawingml/2008/main">
          <mc:Choice Requires="ma">
            <p:blipFill>
              <a:blip r:embed="rId5">
                <a:lum contrast="-2000"/>
              </a:blip>
              <a:srcRect l="8298" t="6951" r="10290" b="777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0">
                <a:lum contrast="-2000"/>
              </a:blip>
              <a:srcRect l="8298" t="6951" r="10290" b="7778"/>
              <a:stretch>
                <a:fillRect/>
              </a:stretch>
            </p:blipFill>
          </mc:Fallback>
        </mc:AlternateContent>
        <p:spPr>
          <a:xfrm rot="5400000">
            <a:off x="4411133" y="922866"/>
            <a:ext cx="3810001" cy="5164667"/>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3505200" y="1295400"/>
            <a:ext cx="2887663" cy="338138"/>
          </a:xfrm>
          <a:prstGeom prst="rect">
            <a:avLst/>
          </a:prstGeom>
          <a:ln>
            <a:solidFill>
              <a:srgbClr val="3366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a:t>Hardness – Intensity Diagram </a:t>
            </a:r>
          </a:p>
        </p:txBody>
      </p:sp>
    </p:spTree>
  </p:cSld>
  <p:clrMapOvr>
    <a:masterClrMapping/>
  </p:clrMapOvr>
  <p:transition advTm="8309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724400" y="59436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23555" name="Text Box 11"/>
          <p:cNvSpPr txBox="1">
            <a:spLocks noChangeArrowheads="1"/>
          </p:cNvSpPr>
          <p:nvPr/>
        </p:nvSpPr>
        <p:spPr bwMode="auto">
          <a:xfrm>
            <a:off x="4098925" y="2270125"/>
            <a:ext cx="4511675" cy="336550"/>
          </a:xfrm>
          <a:prstGeom prst="rect">
            <a:avLst/>
          </a:prstGeom>
          <a:noFill/>
          <a:ln w="9525">
            <a:noFill/>
            <a:miter lim="800000"/>
            <a:headEnd/>
            <a:tailEnd/>
          </a:ln>
        </p:spPr>
        <p:txBody>
          <a:bodyPr>
            <a:prstTxWarp prst="textNoShape">
              <a:avLst/>
            </a:prstTxWarp>
            <a:spAutoFit/>
          </a:bodyPr>
          <a:lstStyle/>
          <a:p>
            <a:endParaRPr lang="en-US"/>
          </a:p>
        </p:txBody>
      </p:sp>
      <p:sp>
        <p:nvSpPr>
          <p:cNvPr id="9" name="Text Box 14"/>
          <p:cNvSpPr txBox="1">
            <a:spLocks noChangeArrowheads="1"/>
          </p:cNvSpPr>
          <p:nvPr/>
        </p:nvSpPr>
        <p:spPr bwMode="auto">
          <a:xfrm>
            <a:off x="4800600" y="1371600"/>
            <a:ext cx="3733800" cy="47037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sz="2000" dirty="0">
                <a:solidFill>
                  <a:srgbClr val="0000FF"/>
                </a:solidFill>
                <a:ea typeface="ＭＳ Ｐゴシック" charset="-128"/>
                <a:cs typeface="ＭＳ Ｐゴシック" charset="-128"/>
              </a:rPr>
              <a:t>Data modeling:</a:t>
            </a:r>
          </a:p>
          <a:p>
            <a:r>
              <a:rPr lang="en-US" sz="2000" dirty="0">
                <a:solidFill>
                  <a:srgbClr val="0000FF"/>
                </a:solidFill>
                <a:ea typeface="ＭＳ Ｐゴシック" charset="-128"/>
                <a:cs typeface="ＭＳ Ｐゴシック" charset="-128"/>
              </a:rPr>
              <a:t>Energy spectral model</a:t>
            </a:r>
          </a:p>
          <a:p>
            <a:pPr>
              <a:buFont typeface="Arial" charset="0"/>
              <a:buChar char="•"/>
            </a:pPr>
            <a:r>
              <a:rPr lang="en-US" sz="2000" dirty="0" err="1">
                <a:solidFill>
                  <a:srgbClr val="0000FF"/>
                </a:solidFill>
                <a:ea typeface="ＭＳ Ｐゴシック" charset="-128"/>
                <a:cs typeface="ＭＳ Ｐゴシック" charset="-128"/>
              </a:rPr>
              <a:t>Comptonization</a:t>
            </a:r>
            <a:r>
              <a:rPr lang="en-US" sz="2000" dirty="0">
                <a:solidFill>
                  <a:srgbClr val="0000FF"/>
                </a:solidFill>
                <a:ea typeface="ＭＳ Ｐゴシック" charset="-128"/>
                <a:cs typeface="ＭＳ Ｐゴシック" charset="-128"/>
              </a:rPr>
              <a:t> (BMC)</a:t>
            </a:r>
          </a:p>
          <a:p>
            <a:pPr>
              <a:buFontTx/>
              <a:buChar char="•"/>
            </a:pPr>
            <a:r>
              <a:rPr lang="en-US" sz="2000" dirty="0">
                <a:solidFill>
                  <a:srgbClr val="0000FF"/>
                </a:solidFill>
                <a:ea typeface="ＭＳ Ｐゴシック" charset="-128"/>
                <a:cs typeface="ＭＳ Ｐゴシック" charset="-128"/>
              </a:rPr>
              <a:t>Gaussian for the iron line at ~6.5 </a:t>
            </a:r>
            <a:r>
              <a:rPr lang="en-US" sz="2000" dirty="0" err="1">
                <a:solidFill>
                  <a:srgbClr val="0000FF"/>
                </a:solidFill>
                <a:ea typeface="ＭＳ Ｐゴシック" charset="-128"/>
                <a:cs typeface="ＭＳ Ｐゴシック" charset="-128"/>
              </a:rPr>
              <a:t>keV</a:t>
            </a:r>
            <a:endParaRPr lang="en-US" sz="2000" dirty="0">
              <a:solidFill>
                <a:srgbClr val="0000FF"/>
              </a:solidFill>
              <a:ea typeface="ＭＳ Ｐゴシック" charset="-128"/>
              <a:cs typeface="ＭＳ Ｐゴシック" charset="-128"/>
            </a:endParaRPr>
          </a:p>
          <a:p>
            <a:pPr>
              <a:buFontTx/>
              <a:buChar char="•"/>
            </a:pPr>
            <a:r>
              <a:rPr lang="en-US" sz="2000" dirty="0">
                <a:solidFill>
                  <a:srgbClr val="0000FF"/>
                </a:solidFill>
                <a:ea typeface="ＭＳ Ｐゴシック" charset="-128"/>
                <a:cs typeface="ＭＳ Ｐゴシック" charset="-128"/>
              </a:rPr>
              <a:t>Modified by interstellar absorption (measured by Swift/XRT)</a:t>
            </a:r>
          </a:p>
          <a:p>
            <a:pPr>
              <a:buFontTx/>
              <a:buChar char="•"/>
            </a:pPr>
            <a:r>
              <a:rPr lang="en-US" sz="2000" dirty="0">
                <a:solidFill>
                  <a:srgbClr val="0000FF"/>
                </a:solidFill>
                <a:ea typeface="ＭＳ Ｐゴシック" charset="-128"/>
                <a:cs typeface="ＭＳ Ｐゴシック" charset="-128"/>
              </a:rPr>
              <a:t>High energy cutoff</a:t>
            </a:r>
          </a:p>
          <a:p>
            <a:endParaRPr lang="en-US" sz="2000" dirty="0">
              <a:solidFill>
                <a:srgbClr val="0000FF"/>
              </a:solidFill>
              <a:ea typeface="ＭＳ Ｐゴシック" charset="-128"/>
              <a:cs typeface="ＭＳ Ｐゴシック" charset="-128"/>
            </a:endParaRPr>
          </a:p>
          <a:p>
            <a:r>
              <a:rPr lang="en-US" sz="2000" dirty="0">
                <a:solidFill>
                  <a:srgbClr val="0000FF"/>
                </a:solidFill>
                <a:ea typeface="ＭＳ Ｐゴシック" charset="-128"/>
                <a:cs typeface="ＭＳ Ｐゴシック" charset="-128"/>
              </a:rPr>
              <a:t>Power Density Spectra</a:t>
            </a:r>
          </a:p>
          <a:p>
            <a:pPr>
              <a:buFontTx/>
              <a:buChar char="•"/>
            </a:pPr>
            <a:r>
              <a:rPr lang="en-US" sz="2000" dirty="0">
                <a:solidFill>
                  <a:srgbClr val="0000FF"/>
                </a:solidFill>
                <a:ea typeface="ＭＳ Ｐゴシック" charset="-128"/>
                <a:cs typeface="ＭＳ Ｐゴシック" charset="-128"/>
              </a:rPr>
              <a:t>Power law or broken  power law for the  broad band variability </a:t>
            </a:r>
          </a:p>
          <a:p>
            <a:pPr>
              <a:buFontTx/>
              <a:buChar char="•"/>
            </a:pPr>
            <a:r>
              <a:rPr lang="en-US" sz="2000" dirty="0" err="1">
                <a:solidFill>
                  <a:srgbClr val="0000FF"/>
                </a:solidFill>
                <a:ea typeface="ＭＳ Ｐゴシック" charset="-128"/>
                <a:cs typeface="ＭＳ Ｐゴシック" charset="-128"/>
              </a:rPr>
              <a:t>Loretzians</a:t>
            </a:r>
            <a:r>
              <a:rPr lang="en-US" sz="2000" dirty="0">
                <a:solidFill>
                  <a:srgbClr val="0000FF"/>
                </a:solidFill>
                <a:ea typeface="ＭＳ Ｐゴシック" charset="-128"/>
                <a:cs typeface="ＭＳ Ｐゴシック" charset="-128"/>
              </a:rPr>
              <a:t> for </a:t>
            </a:r>
            <a:r>
              <a:rPr lang="en-US" sz="2000" dirty="0" err="1">
                <a:solidFill>
                  <a:srgbClr val="0000FF"/>
                </a:solidFill>
                <a:ea typeface="ＭＳ Ｐゴシック" charset="-128"/>
                <a:cs typeface="ＭＳ Ｐゴシック" charset="-128"/>
              </a:rPr>
              <a:t>QPOs</a:t>
            </a:r>
            <a:endParaRPr lang="en-US" sz="2000" dirty="0">
              <a:solidFill>
                <a:srgbClr val="0000FF"/>
              </a:solidFill>
              <a:ea typeface="ＭＳ Ｐゴシック" charset="-128"/>
              <a:cs typeface="ＭＳ Ｐゴシック" charset="-128"/>
            </a:endParaRPr>
          </a:p>
        </p:txBody>
      </p:sp>
      <p:sp>
        <p:nvSpPr>
          <p:cNvPr id="10" name="Title 9"/>
          <p:cNvSpPr>
            <a:spLocks noGrp="1"/>
          </p:cNvSpPr>
          <p:nvPr>
            <p:ph type="title"/>
          </p:nvPr>
        </p:nvSpPr>
        <p:spPr>
          <a:xfrm>
            <a:off x="-533400" y="304800"/>
            <a:ext cx="8153400" cy="990600"/>
          </a:xfrm>
        </p:spPr>
        <p:txBody>
          <a:bodyPr>
            <a:normAutofit/>
          </a:bodyPr>
          <a:lstStyle/>
          <a:p>
            <a:pPr algn="ctr" fontAlgn="auto">
              <a:spcAft>
                <a:spcPts val="0"/>
              </a:spcAft>
              <a:defRPr/>
            </a:pPr>
            <a:r>
              <a:rPr lang="en-US" sz="3200" dirty="0" smtClean="0">
                <a:ln>
                  <a:solidFill>
                    <a:srgbClr val="FF0000"/>
                  </a:solidFill>
                </a:ln>
                <a:solidFill>
                  <a:srgbClr val="FF0000"/>
                </a:solidFill>
                <a:effectLst>
                  <a:outerShdw blurRad="50800" dist="38100" dir="2700000">
                    <a:srgbClr val="000000">
                      <a:alpha val="43000"/>
                    </a:srgbClr>
                  </a:outerShdw>
                </a:effectLst>
                <a:latin typeface="Helvetica Neue Light"/>
                <a:ea typeface="+mj-ea"/>
                <a:cs typeface="Helvetica Neue Light"/>
              </a:rPr>
              <a:t>RXTE</a:t>
            </a:r>
            <a:r>
              <a:rPr lang="en-US" sz="3200" dirty="0" smtClean="0">
                <a:ln>
                  <a:solidFill>
                    <a:srgbClr val="FF0000"/>
                  </a:solidFill>
                </a:ln>
                <a:solidFill>
                  <a:srgbClr val="FF0000"/>
                </a:solidFill>
                <a:effectLst>
                  <a:outerShdw blurRad="50800" dist="38100" dir="2700000">
                    <a:srgbClr val="000000">
                      <a:alpha val="43000"/>
                    </a:srgbClr>
                  </a:outerShdw>
                </a:effectLst>
                <a:latin typeface="Helvetica Neue Light"/>
                <a:ea typeface="+mj-ea"/>
                <a:cs typeface="Helvetica Neue Light"/>
              </a:rPr>
              <a:t> Data </a:t>
            </a:r>
            <a:r>
              <a:rPr lang="en-US" sz="3200" dirty="0" smtClean="0">
                <a:ln>
                  <a:solidFill>
                    <a:srgbClr val="FF0000"/>
                  </a:solidFill>
                </a:ln>
                <a:solidFill>
                  <a:srgbClr val="FF0000"/>
                </a:solidFill>
                <a:effectLst>
                  <a:outerShdw blurRad="50800" dist="38100" dir="2700000">
                    <a:srgbClr val="000000">
                      <a:alpha val="43000"/>
                    </a:srgbClr>
                  </a:outerShdw>
                </a:effectLst>
                <a:latin typeface="Helvetica Neue Light"/>
                <a:ea typeface="+mj-ea"/>
                <a:cs typeface="Helvetica Neue Light"/>
              </a:rPr>
              <a:t>Spectral Analysis</a:t>
            </a:r>
            <a:endParaRPr lang="en-US" sz="3200" dirty="0">
              <a:ln>
                <a:solidFill>
                  <a:srgbClr val="FF0000"/>
                </a:solidFill>
              </a:ln>
              <a:solidFill>
                <a:srgbClr val="FF0000"/>
              </a:solidFill>
              <a:effectLst>
                <a:outerShdw blurRad="50800" dist="38100" dir="2700000">
                  <a:srgbClr val="000000">
                    <a:alpha val="43000"/>
                  </a:srgbClr>
                </a:outerShdw>
              </a:effectLst>
              <a:latin typeface="Helvetica Neue Light"/>
              <a:ea typeface="+mj-ea"/>
              <a:cs typeface="Helvetica Neue Light"/>
            </a:endParaRPr>
          </a:p>
        </p:txBody>
      </p:sp>
      <p:sp>
        <p:nvSpPr>
          <p:cNvPr id="23559" name="Footer Placeholder 4"/>
          <p:cNvSpPr txBox="1">
            <a:spLocks/>
          </p:cNvSpPr>
          <p:nvPr/>
        </p:nvSpPr>
        <p:spPr bwMode="auto">
          <a:xfrm>
            <a:off x="3581400" y="6492875"/>
            <a:ext cx="5421313" cy="365125"/>
          </a:xfrm>
          <a:prstGeom prst="rect">
            <a:avLst/>
          </a:prstGeom>
          <a:noFill/>
          <a:ln w="9525">
            <a:noFill/>
            <a:miter lim="800000"/>
            <a:headEnd/>
            <a:tailEnd/>
          </a:ln>
        </p:spPr>
        <p:txBody>
          <a:bodyPr anchor="ctr">
            <a:prstTxWarp prst="textNoShape">
              <a:avLst/>
            </a:prstTxWarp>
          </a:bodyPr>
          <a:lstStyle/>
          <a:p>
            <a:pPr algn="r"/>
            <a:r>
              <a:rPr lang="en-US" sz="1000" i="1" dirty="0" smtClean="0">
                <a:latin typeface="Futura" charset="0"/>
                <a:ea typeface="Futura" charset="0"/>
                <a:cs typeface="Futura" charset="0"/>
              </a:rPr>
              <a:t>4</a:t>
            </a:r>
            <a:r>
              <a:rPr lang="en-US" sz="1000" i="1" baseline="30000" dirty="0" smtClean="0">
                <a:latin typeface="Futura" charset="0"/>
                <a:ea typeface="Futura" charset="0"/>
                <a:cs typeface="Futura" charset="0"/>
              </a:rPr>
              <a:t>th</a:t>
            </a:r>
            <a:r>
              <a:rPr lang="en-US" sz="1000" i="1" dirty="0" smtClean="0">
                <a:latin typeface="Futura" charset="0"/>
                <a:ea typeface="Futura" charset="0"/>
                <a:cs typeface="Futura" charset="0"/>
              </a:rPr>
              <a:t> MAXI Workshop 2010, Tokyo,  November 29, 2010</a:t>
            </a:r>
            <a:endParaRPr lang="en-US" sz="1000" i="1" dirty="0">
              <a:latin typeface="Futura" charset="0"/>
              <a:ea typeface="Futura" charset="0"/>
              <a:cs typeface="Futura" charset="0"/>
            </a:endParaRPr>
          </a:p>
        </p:txBody>
      </p:sp>
      <p:sp>
        <p:nvSpPr>
          <p:cNvPr id="13" name="Text Box 5"/>
          <p:cNvSpPr txBox="1">
            <a:spLocks noChangeArrowheads="1"/>
          </p:cNvSpPr>
          <p:nvPr/>
        </p:nvSpPr>
        <p:spPr bwMode="auto">
          <a:xfrm>
            <a:off x="609600" y="15240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14"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pic>
        <p:nvPicPr>
          <p:cNvPr id="12" name="Picture 11" descr="f2.eps"/>
          <p:cNvPicPr>
            <a:picLocks noChangeAspect="1"/>
          </p:cNvPicPr>
          <p:nvPr/>
        </p:nvPicPr>
        <mc:AlternateContent xmlns:ma="http://schemas.microsoft.com/office/mac/drawingml/2008/main">
          <mc:Choice Requires="ma">
            <p:blipFill>
              <a:blip r:embed="rId3"/>
              <a:srcRect l="10455" r="9017" b="222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l="10455" r="9017" b="2222"/>
              <a:stretch>
                <a:fillRect/>
              </a:stretch>
            </p:blipFill>
          </mc:Fallback>
        </mc:AlternateContent>
        <p:spPr>
          <a:xfrm>
            <a:off x="1143000" y="1371600"/>
            <a:ext cx="3124200" cy="4909457"/>
          </a:xfrm>
          <a:prstGeom prst="rect">
            <a:avLst/>
          </a:prstGeom>
          <a:solidFill>
            <a:srgbClr val="FFFFFF"/>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63" name="TextBox 18"/>
          <p:cNvSpPr txBox="1">
            <a:spLocks noChangeArrowheads="1"/>
          </p:cNvSpPr>
          <p:nvPr/>
        </p:nvSpPr>
        <p:spPr bwMode="auto">
          <a:xfrm>
            <a:off x="2530475" y="2514600"/>
            <a:ext cx="441325" cy="230187"/>
          </a:xfrm>
          <a:prstGeom prst="rect">
            <a:avLst/>
          </a:prstGeom>
          <a:noFill/>
          <a:ln w="9525">
            <a:noFill/>
            <a:miter lim="800000"/>
            <a:headEnd/>
            <a:tailEnd/>
          </a:ln>
        </p:spPr>
        <p:txBody>
          <a:bodyPr wrap="none">
            <a:prstTxWarp prst="textNoShape">
              <a:avLst/>
            </a:prstTxWarp>
            <a:spAutoFit/>
          </a:bodyPr>
          <a:lstStyle/>
          <a:p>
            <a:r>
              <a:rPr lang="en-US" sz="900" dirty="0">
                <a:solidFill>
                  <a:srgbClr val="FF0000"/>
                </a:solidFill>
              </a:rPr>
              <a:t>QPO</a:t>
            </a:r>
          </a:p>
        </p:txBody>
      </p:sp>
      <p:cxnSp>
        <p:nvCxnSpPr>
          <p:cNvPr id="18" name="Straight Arrow Connector 17"/>
          <p:cNvCxnSpPr/>
          <p:nvPr/>
        </p:nvCxnSpPr>
        <p:spPr>
          <a:xfrm>
            <a:off x="2590800" y="2819400"/>
            <a:ext cx="3048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53941" y="6291590"/>
            <a:ext cx="1865659" cy="261610"/>
          </a:xfrm>
          <a:prstGeom prst="rect">
            <a:avLst/>
          </a:prstGeom>
          <a:noFill/>
        </p:spPr>
        <p:txBody>
          <a:bodyPr wrap="none" rtlCol="0">
            <a:spAutoFit/>
          </a:bodyPr>
          <a:lstStyle/>
          <a:p>
            <a:r>
              <a:rPr lang="en-US" sz="1100" dirty="0" smtClean="0">
                <a:latin typeface="Times New Roman"/>
                <a:cs typeface="Times New Roman"/>
              </a:rPr>
              <a:t>Shaposhnikov et al. ApJ,2010</a:t>
            </a:r>
            <a:endParaRPr lang="en-US" sz="1100" dirty="0">
              <a:latin typeface="Times New Roman"/>
              <a:cs typeface="Times New Roman"/>
            </a:endParaRPr>
          </a:p>
        </p:txBody>
      </p:sp>
    </p:spTree>
  </p:cSld>
  <p:clrMapOvr>
    <a:masterClrMapping/>
  </p:clrMapOvr>
  <p:transition advTm="8309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60" name="Rectangle 12"/>
          <p:cNvSpPr>
            <a:spLocks noGrp="1" noChangeArrowheads="1"/>
          </p:cNvSpPr>
          <p:nvPr>
            <p:ph type="title"/>
          </p:nvPr>
        </p:nvSpPr>
        <p:spPr>
          <a:xfrm>
            <a:off x="457200" y="304800"/>
            <a:ext cx="7793038" cy="914400"/>
          </a:xfrm>
          <a:effectLst>
            <a:outerShdw blurRad="63500" dist="38099" dir="2700000" algn="ctr" rotWithShape="0">
              <a:schemeClr val="bg2">
                <a:alpha val="74998"/>
              </a:schemeClr>
            </a:outerShdw>
          </a:effectLst>
        </p:spPr>
        <p:txBody>
          <a:bodyPr>
            <a:normAutofit/>
          </a:bodyPr>
          <a:lstStyle/>
          <a:p>
            <a:pPr algn="ctr" fontAlgn="auto">
              <a:spcAft>
                <a:spcPts val="0"/>
              </a:spcAft>
              <a:defRPr/>
            </a:pPr>
            <a:r>
              <a:rPr lang="en-US" sz="5100" dirty="0" smtClean="0">
                <a:latin typeface="Helvetica Neue Light"/>
                <a:ea typeface="+mj-ea"/>
                <a:cs typeface="Helvetica Neue Light"/>
              </a:rPr>
              <a:t> </a:t>
            </a:r>
            <a:r>
              <a:rPr lang="en-US" sz="3600" dirty="0" smtClean="0">
                <a:solidFill>
                  <a:srgbClr val="FF0000"/>
                </a:solidFill>
                <a:effectLst>
                  <a:outerShdw blurRad="38100" dist="38100" dir="2700000" algn="tl">
                    <a:srgbClr val="000000">
                      <a:alpha val="43137"/>
                    </a:srgbClr>
                  </a:outerShdw>
                </a:effectLst>
                <a:latin typeface="Helvetica Neue Light"/>
                <a:ea typeface="+mj-ea"/>
                <a:cs typeface="Helvetica Neue Light"/>
              </a:rPr>
              <a:t>XTE J1752-223 </a:t>
            </a:r>
            <a:r>
              <a:rPr lang="en-US" sz="3600" dirty="0" smtClean="0">
                <a:solidFill>
                  <a:srgbClr val="FF0000"/>
                </a:solidFill>
                <a:effectLst>
                  <a:outerShdw blurRad="50800" dist="38100" dir="2700000">
                    <a:srgbClr val="000000">
                      <a:alpha val="43000"/>
                    </a:srgbClr>
                  </a:outerShdw>
                </a:effectLst>
                <a:latin typeface="Helvetica Neue Light"/>
                <a:ea typeface="+mj-ea"/>
                <a:cs typeface="Helvetica Neue Light"/>
              </a:rPr>
              <a:t>Variability Evolution</a:t>
            </a:r>
            <a:endParaRPr lang="en-US" sz="3600" dirty="0">
              <a:solidFill>
                <a:srgbClr val="FF0000"/>
              </a:solidFill>
              <a:effectLst>
                <a:outerShdw blurRad="50800" dist="38100" dir="2700000">
                  <a:srgbClr val="000000">
                    <a:alpha val="43000"/>
                  </a:srgbClr>
                </a:outerShdw>
              </a:effectLst>
              <a:latin typeface="Helvetica Neue Light"/>
              <a:ea typeface="+mj-ea"/>
              <a:cs typeface="Helvetica Neue Light"/>
            </a:endParaRPr>
          </a:p>
        </p:txBody>
      </p:sp>
      <p:sp>
        <p:nvSpPr>
          <p:cNvPr id="25603" name="Rectangle 3"/>
          <p:cNvSpPr>
            <a:spLocks noChangeArrowheads="1"/>
          </p:cNvSpPr>
          <p:nvPr/>
        </p:nvSpPr>
        <p:spPr bwMode="auto">
          <a:xfrm>
            <a:off x="4724400" y="59436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25604" name="Text Box 13"/>
          <p:cNvSpPr txBox="1">
            <a:spLocks noChangeArrowheads="1"/>
          </p:cNvSpPr>
          <p:nvPr/>
        </p:nvSpPr>
        <p:spPr bwMode="auto">
          <a:xfrm>
            <a:off x="4098925" y="2437767"/>
            <a:ext cx="4511675" cy="336550"/>
          </a:xfrm>
          <a:prstGeom prst="rect">
            <a:avLst/>
          </a:prstGeom>
          <a:noFill/>
          <a:ln w="9525">
            <a:noFill/>
            <a:miter lim="800000"/>
            <a:headEnd/>
            <a:tailEnd/>
          </a:ln>
        </p:spPr>
        <p:txBody>
          <a:bodyPr>
            <a:prstTxWarp prst="textNoShape">
              <a:avLst/>
            </a:prstTxWarp>
            <a:spAutoFit/>
          </a:bodyPr>
          <a:lstStyle/>
          <a:p>
            <a:endParaRPr lang="en-US"/>
          </a:p>
        </p:txBody>
      </p:sp>
      <p:sp>
        <p:nvSpPr>
          <p:cNvPr id="25612"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23"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26"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pic>
        <p:nvPicPr>
          <p:cNvPr id="15" name="Picture 14" descr="lhs_maxi.eps"/>
          <p:cNvPicPr>
            <a:picLocks noChangeAspect="1"/>
          </p:cNvPicPr>
          <p:nvPr/>
        </p:nvPicPr>
        <mc:AlternateContent xmlns:ma="http://schemas.microsoft.com/office/mac/drawingml/2008/main">
          <mc:Choice Requires="ma">
            <p:blipFill>
              <a:blip r:embed="rId3"/>
              <a:srcRect l="7579" t="38333" r="7579" b="833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5"/>
              <a:srcRect l="7579" t="38333" r="7579" b="8333"/>
              <a:stretch>
                <a:fillRect/>
              </a:stretch>
            </p:blipFill>
          </mc:Fallback>
        </mc:AlternateContent>
        <p:spPr>
          <a:xfrm rot="5400000">
            <a:off x="397193" y="1736408"/>
            <a:ext cx="1461135" cy="118872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hss_maxi.eps"/>
          <p:cNvPicPr>
            <a:picLocks noChangeAspect="1"/>
          </p:cNvPicPr>
          <p:nvPr/>
        </p:nvPicPr>
        <mc:AlternateContent xmlns:ma="http://schemas.microsoft.com/office/mac/drawingml/2008/main">
          <mc:Choice Requires="ma">
            <p:blipFill>
              <a:blip r:embed="rId16"/>
              <a:srcRect l="6141" t="37407" r="7579" b="703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9"/>
              <a:srcRect l="6141" t="37407" r="7579" b="7037"/>
              <a:stretch>
                <a:fillRect/>
              </a:stretch>
            </p:blipFill>
          </mc:Fallback>
        </mc:AlternateContent>
        <p:spPr>
          <a:xfrm rot="5400000">
            <a:off x="4548051" y="1730831"/>
            <a:ext cx="1449977" cy="118872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is2_maxi.eps"/>
          <p:cNvPicPr>
            <a:picLocks noChangeAspect="1"/>
          </p:cNvPicPr>
          <p:nvPr/>
        </p:nvPicPr>
        <mc:AlternateContent xmlns:ma="http://schemas.microsoft.com/office/mac/drawingml/2008/main">
          <mc:Choice Requires="ma">
            <p:blipFill>
              <a:blip r:embed="rId20"/>
              <a:srcRect l="7190" t="38519" r="7969" b="703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7"/>
              <a:srcRect l="7190" t="38519" r="7969" b="7037"/>
              <a:stretch>
                <a:fillRect/>
              </a:stretch>
            </p:blipFill>
          </mc:Fallback>
        </mc:AlternateContent>
        <p:spPr>
          <a:xfrm rot="5400000">
            <a:off x="5911596" y="1738886"/>
            <a:ext cx="1466088" cy="118872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lhs2_maxi.eps"/>
          <p:cNvPicPr>
            <a:picLocks noChangeAspect="1"/>
          </p:cNvPicPr>
          <p:nvPr/>
        </p:nvPicPr>
        <mc:AlternateContent xmlns:ma="http://schemas.microsoft.com/office/mac/drawingml/2008/main">
          <mc:Choice Requires="ma">
            <p:blipFill>
              <a:blip r:embed="rId21"/>
              <a:srcRect l="6860" t="36296" r="6860" b="703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2"/>
              <a:srcRect l="6860" t="36296" r="6860" b="7037"/>
              <a:stretch>
                <a:fillRect/>
              </a:stretch>
            </p:blipFill>
          </mc:Fallback>
        </mc:AlternateContent>
        <p:spPr>
          <a:xfrm rot="5400000">
            <a:off x="7283196" y="1738886"/>
            <a:ext cx="1466088" cy="118872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is_maxi.eps"/>
          <p:cNvPicPr>
            <a:picLocks noChangeAspect="1"/>
          </p:cNvPicPr>
          <p:nvPr/>
        </p:nvPicPr>
        <mc:AlternateContent xmlns:ma="http://schemas.microsoft.com/office/mac/drawingml/2008/main">
          <mc:Choice Requires="ma">
            <p:blipFill>
              <a:blip r:embed="rId23"/>
              <a:srcRect l="6381" t="37778" r="7340" b="666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4"/>
              <a:srcRect l="6381" t="37778" r="7340" b="6667"/>
              <a:stretch>
                <a:fillRect/>
              </a:stretch>
            </p:blipFill>
          </mc:Fallback>
        </mc:AlternateContent>
        <p:spPr>
          <a:xfrm rot="5400000">
            <a:off x="1720596" y="1738886"/>
            <a:ext cx="1466088" cy="118872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norm_loga_states_2.eps"/>
          <p:cNvPicPr>
            <a:picLocks noChangeAspect="1"/>
          </p:cNvPicPr>
          <p:nvPr/>
        </p:nvPicPr>
        <mc:AlternateContent xmlns:ma="http://schemas.microsoft.com/office/mac/drawingml/2008/main">
          <mc:Choice Requires="ma">
            <p:blipFill>
              <a:blip r:embed="rId25"/>
              <a:srcRect l="7340" t="3148" r="6381" b="650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6"/>
              <a:srcRect l="7340" t="3148" r="6381" b="6504"/>
              <a:stretch>
                <a:fillRect/>
              </a:stretch>
            </p:blipFill>
          </mc:Fallback>
        </mc:AlternateContent>
        <p:spPr>
          <a:xfrm rot="5400000">
            <a:off x="862952" y="3419491"/>
            <a:ext cx="1855496" cy="2514599"/>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hss-sims_maxi.eps"/>
          <p:cNvPicPr>
            <a:picLocks/>
          </p:cNvPicPr>
          <p:nvPr/>
        </p:nvPicPr>
        <mc:AlternateContent xmlns:ma="http://schemas.microsoft.com/office/mac/drawingml/2008/main">
          <mc:Choice Requires="ma">
            <p:blipFill>
              <a:blip r:embed="rId27"/>
              <a:srcRect l="7100" t="37222" r="8059" b="722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8"/>
              <a:srcRect l="7100" t="37222" r="8059" b="7222"/>
              <a:stretch>
                <a:fillRect/>
              </a:stretch>
            </p:blipFill>
          </mc:Fallback>
        </mc:AlternateContent>
        <p:spPr>
          <a:xfrm rot="5400000">
            <a:off x="3148584" y="1743458"/>
            <a:ext cx="1444752" cy="118872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descr="norm_rms_states_2.eps"/>
          <p:cNvPicPr>
            <a:picLocks noChangeAspect="1"/>
          </p:cNvPicPr>
          <p:nvPr/>
        </p:nvPicPr>
        <mc:AlternateContent xmlns:ma="http://schemas.microsoft.com/office/mac/drawingml/2008/main">
          <mc:Choice Requires="ma">
            <p:blipFill>
              <a:blip r:embed="rId29"/>
              <a:srcRect l="8628" t="3333" r="8628" b="777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0"/>
              <a:srcRect l="8628" t="3333" r="8628" b="7778"/>
              <a:stretch>
                <a:fillRect/>
              </a:stretch>
            </p:blipFill>
          </mc:Fallback>
        </mc:AlternateContent>
        <p:spPr>
          <a:xfrm rot="5400000">
            <a:off x="3640256" y="3385386"/>
            <a:ext cx="1863488" cy="259080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descr="rms_loga_states_2.eps"/>
          <p:cNvPicPr>
            <a:picLocks noChangeAspect="1"/>
          </p:cNvPicPr>
          <p:nvPr/>
        </p:nvPicPr>
        <mc:AlternateContent xmlns:ma="http://schemas.microsoft.com/office/mac/drawingml/2008/main">
          <mc:Choice Requires="ma">
            <p:blipFill>
              <a:blip r:embed="rId31"/>
              <a:srcRect l="7100" t="4074" r="8059" b="814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2"/>
              <a:srcRect l="7100" t="4074" r="8059" b="8148"/>
              <a:stretch>
                <a:fillRect/>
              </a:stretch>
            </p:blipFill>
          </mc:Fallback>
        </mc:AlternateContent>
        <p:spPr>
          <a:xfrm rot="5400000">
            <a:off x="6414303" y="3430739"/>
            <a:ext cx="1877993" cy="251460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p:nvPr/>
        </p:nvSpPr>
        <p:spPr>
          <a:xfrm>
            <a:off x="816812" y="3134977"/>
            <a:ext cx="783388" cy="461665"/>
          </a:xfrm>
          <a:prstGeom prst="rect">
            <a:avLst/>
          </a:prstGeom>
          <a:noFill/>
        </p:spPr>
        <p:txBody>
          <a:bodyPr wrap="square" rtlCol="0">
            <a:spAutoFit/>
          </a:bodyPr>
          <a:lstStyle/>
          <a:p>
            <a:r>
              <a:rPr lang="en-US" sz="2400" dirty="0" smtClean="0">
                <a:solidFill>
                  <a:srgbClr val="3366FF"/>
                </a:solidFill>
              </a:rPr>
              <a:t>LHS</a:t>
            </a:r>
            <a:endParaRPr lang="en-US" sz="2400" dirty="0">
              <a:solidFill>
                <a:srgbClr val="3366FF"/>
              </a:solidFill>
            </a:endParaRPr>
          </a:p>
        </p:txBody>
      </p:sp>
      <p:sp>
        <p:nvSpPr>
          <p:cNvPr id="31" name="TextBox 30"/>
          <p:cNvSpPr txBox="1"/>
          <p:nvPr/>
        </p:nvSpPr>
        <p:spPr>
          <a:xfrm>
            <a:off x="2017693" y="3139442"/>
            <a:ext cx="954107" cy="461665"/>
          </a:xfrm>
          <a:prstGeom prst="rect">
            <a:avLst/>
          </a:prstGeom>
          <a:noFill/>
        </p:spPr>
        <p:txBody>
          <a:bodyPr wrap="none" rtlCol="0">
            <a:spAutoFit/>
          </a:bodyPr>
          <a:lstStyle/>
          <a:p>
            <a:r>
              <a:rPr lang="en-US" sz="2400" dirty="0" smtClean="0">
                <a:solidFill>
                  <a:srgbClr val="008000"/>
                </a:solidFill>
              </a:rPr>
              <a:t>HIMS</a:t>
            </a:r>
            <a:endParaRPr lang="en-US" sz="2400" dirty="0">
              <a:solidFill>
                <a:srgbClr val="008000"/>
              </a:solidFill>
            </a:endParaRPr>
          </a:p>
        </p:txBody>
      </p:sp>
      <p:sp>
        <p:nvSpPr>
          <p:cNvPr id="32" name="TextBox 31"/>
          <p:cNvSpPr txBox="1"/>
          <p:nvPr/>
        </p:nvSpPr>
        <p:spPr>
          <a:xfrm>
            <a:off x="3429000" y="3139442"/>
            <a:ext cx="937126" cy="461665"/>
          </a:xfrm>
          <a:prstGeom prst="rect">
            <a:avLst/>
          </a:prstGeom>
          <a:noFill/>
        </p:spPr>
        <p:txBody>
          <a:bodyPr wrap="none" rtlCol="0">
            <a:spAutoFit/>
          </a:bodyPr>
          <a:lstStyle/>
          <a:p>
            <a:r>
              <a:rPr lang="en-US" sz="2400" dirty="0" smtClean="0">
                <a:solidFill>
                  <a:srgbClr val="1BD8FF"/>
                </a:solidFill>
              </a:rPr>
              <a:t>SIMS</a:t>
            </a:r>
            <a:endParaRPr lang="en-US" sz="2400" dirty="0">
              <a:solidFill>
                <a:srgbClr val="1BD8FF"/>
              </a:solidFill>
            </a:endParaRPr>
          </a:p>
        </p:txBody>
      </p:sp>
      <p:sp>
        <p:nvSpPr>
          <p:cNvPr id="33" name="TextBox 32"/>
          <p:cNvSpPr txBox="1"/>
          <p:nvPr/>
        </p:nvSpPr>
        <p:spPr>
          <a:xfrm>
            <a:off x="4876800" y="3139442"/>
            <a:ext cx="817501" cy="461665"/>
          </a:xfrm>
          <a:prstGeom prst="rect">
            <a:avLst/>
          </a:prstGeom>
          <a:noFill/>
        </p:spPr>
        <p:txBody>
          <a:bodyPr wrap="none" rtlCol="0">
            <a:spAutoFit/>
          </a:bodyPr>
          <a:lstStyle/>
          <a:p>
            <a:r>
              <a:rPr lang="en-US" sz="2400" dirty="0" smtClean="0">
                <a:solidFill>
                  <a:srgbClr val="FF0000"/>
                </a:solidFill>
              </a:rPr>
              <a:t>HSS</a:t>
            </a:r>
            <a:endParaRPr lang="en-US" sz="2400" dirty="0">
              <a:solidFill>
                <a:srgbClr val="FF0000"/>
              </a:solidFill>
            </a:endParaRPr>
          </a:p>
        </p:txBody>
      </p:sp>
      <p:sp>
        <p:nvSpPr>
          <p:cNvPr id="34" name="TextBox 33"/>
          <p:cNvSpPr txBox="1"/>
          <p:nvPr/>
        </p:nvSpPr>
        <p:spPr>
          <a:xfrm>
            <a:off x="6458739" y="3134977"/>
            <a:ext cx="475461" cy="461665"/>
          </a:xfrm>
          <a:prstGeom prst="rect">
            <a:avLst/>
          </a:prstGeom>
          <a:noFill/>
        </p:spPr>
        <p:txBody>
          <a:bodyPr wrap="none" rtlCol="0">
            <a:spAutoFit/>
          </a:bodyPr>
          <a:lstStyle/>
          <a:p>
            <a:r>
              <a:rPr lang="en-US" sz="2400" dirty="0">
                <a:solidFill>
                  <a:srgbClr val="D02BCD"/>
                </a:solidFill>
              </a:rPr>
              <a:t>I</a:t>
            </a:r>
            <a:r>
              <a:rPr lang="en-US" sz="2400" dirty="0" smtClean="0">
                <a:solidFill>
                  <a:srgbClr val="D02BCD"/>
                </a:solidFill>
              </a:rPr>
              <a:t>S</a:t>
            </a:r>
            <a:endParaRPr lang="en-US" sz="2400" dirty="0">
              <a:solidFill>
                <a:srgbClr val="D02BCD"/>
              </a:solidFill>
            </a:endParaRPr>
          </a:p>
        </p:txBody>
      </p:sp>
      <p:sp>
        <p:nvSpPr>
          <p:cNvPr id="35" name="TextBox 34"/>
          <p:cNvSpPr txBox="1"/>
          <p:nvPr/>
        </p:nvSpPr>
        <p:spPr>
          <a:xfrm>
            <a:off x="7620000" y="3134977"/>
            <a:ext cx="783388" cy="461665"/>
          </a:xfrm>
          <a:prstGeom prst="rect">
            <a:avLst/>
          </a:prstGeom>
          <a:noFill/>
        </p:spPr>
        <p:txBody>
          <a:bodyPr wrap="none" rtlCol="0">
            <a:spAutoFit/>
          </a:bodyPr>
          <a:lstStyle/>
          <a:p>
            <a:r>
              <a:rPr lang="en-US" sz="2400" dirty="0" smtClean="0">
                <a:solidFill>
                  <a:schemeClr val="accent3"/>
                </a:solidFill>
              </a:rPr>
              <a:t>LHS</a:t>
            </a:r>
            <a:endParaRPr lang="en-US" sz="2400" dirty="0">
              <a:solidFill>
                <a:schemeClr val="accent3"/>
              </a:solidFill>
            </a:endParaRPr>
          </a:p>
        </p:txBody>
      </p:sp>
    </p:spTree>
  </p:cSld>
  <p:clrMapOvr>
    <a:masterClrMapping/>
  </p:clrMapOvr>
  <p:transition advTm="8309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lhs_spec.pdf"/>
          <p:cNvPicPr>
            <a:picLocks noChangeAspect="1"/>
          </p:cNvPicPr>
          <p:nvPr/>
        </p:nvPicPr>
        <p:blipFill>
          <a:blip r:embed="rId3"/>
          <a:srcRect l="-2049" t="4703" r="6102"/>
          <a:stretch>
            <a:fillRect/>
          </a:stretch>
        </p:blipFill>
        <p:spPr>
          <a:xfrm>
            <a:off x="5827118" y="1752600"/>
            <a:ext cx="2667000" cy="1936262"/>
          </a:xfrm>
          <a:prstGeom prst="rect">
            <a:avLst/>
          </a:prstGeom>
          <a:solidFill>
            <a:srgbClr val="FFFFFF"/>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5660" name="Rectangle 12"/>
          <p:cNvSpPr>
            <a:spLocks noGrp="1" noChangeArrowheads="1"/>
          </p:cNvSpPr>
          <p:nvPr>
            <p:ph type="title"/>
          </p:nvPr>
        </p:nvSpPr>
        <p:spPr>
          <a:xfrm>
            <a:off x="-152400" y="152400"/>
            <a:ext cx="7793038" cy="1143000"/>
          </a:xfrm>
          <a:effectLst>
            <a:outerShdw blurRad="63500" dist="38099" dir="2700000" algn="ctr" rotWithShape="0">
              <a:schemeClr val="bg2">
                <a:alpha val="74998"/>
              </a:schemeClr>
            </a:outerShdw>
          </a:effectLst>
        </p:spPr>
        <p:txBody>
          <a:bodyPr>
            <a:normAutofit/>
          </a:bodyPr>
          <a:lstStyle/>
          <a:p>
            <a:pPr algn="ctr" fontAlgn="auto">
              <a:spcAft>
                <a:spcPts val="0"/>
              </a:spcAft>
              <a:defRPr/>
            </a:pPr>
            <a:r>
              <a:rPr lang="en-US" dirty="0" smtClean="0">
                <a:ea typeface="+mj-ea"/>
                <a:cs typeface=""/>
              </a:rPr>
              <a:t> </a:t>
            </a:r>
            <a:r>
              <a:rPr lang="en-US" sz="3200" dirty="0" smtClean="0">
                <a:solidFill>
                  <a:srgbClr val="D90F00"/>
                </a:solidFill>
                <a:effectLst>
                  <a:outerShdw blurRad="50800" dist="38100" dir="2700000">
                    <a:srgbClr val="000000">
                      <a:alpha val="43000"/>
                    </a:srgbClr>
                  </a:outerShdw>
                </a:effectLst>
                <a:ea typeface="+mj-ea"/>
                <a:cs typeface=""/>
              </a:rPr>
              <a:t>Low Hard State in XTE J1752-223</a:t>
            </a:r>
            <a:endParaRPr lang="en-US" dirty="0">
              <a:effectLst>
                <a:outerShdw blurRad="50800" dist="38100" dir="2700000">
                  <a:srgbClr val="000000">
                    <a:alpha val="43000"/>
                  </a:srgbClr>
                </a:outerShdw>
              </a:effectLst>
              <a:ea typeface="+mj-ea"/>
              <a:cs typeface=""/>
            </a:endParaRPr>
          </a:p>
        </p:txBody>
      </p:sp>
      <p:sp>
        <p:nvSpPr>
          <p:cNvPr id="29700" name="Rectangle 3"/>
          <p:cNvSpPr>
            <a:spLocks noChangeArrowheads="1"/>
          </p:cNvSpPr>
          <p:nvPr/>
        </p:nvSpPr>
        <p:spPr bwMode="auto">
          <a:xfrm>
            <a:off x="4724400" y="59436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29701" name="Text Box 13"/>
          <p:cNvSpPr txBox="1">
            <a:spLocks noChangeArrowheads="1"/>
          </p:cNvSpPr>
          <p:nvPr/>
        </p:nvSpPr>
        <p:spPr bwMode="auto">
          <a:xfrm>
            <a:off x="4098925" y="2270125"/>
            <a:ext cx="4511675" cy="336550"/>
          </a:xfrm>
          <a:prstGeom prst="rect">
            <a:avLst/>
          </a:prstGeom>
          <a:noFill/>
          <a:ln w="9525">
            <a:noFill/>
            <a:miter lim="800000"/>
            <a:headEnd/>
            <a:tailEnd/>
          </a:ln>
        </p:spPr>
        <p:txBody>
          <a:bodyPr>
            <a:prstTxWarp prst="textNoShape">
              <a:avLst/>
            </a:prstTxWarp>
            <a:spAutoFit/>
          </a:bodyPr>
          <a:lstStyle/>
          <a:p>
            <a:endParaRPr lang="en-US"/>
          </a:p>
        </p:txBody>
      </p:sp>
      <p:sp>
        <p:nvSpPr>
          <p:cNvPr id="29702"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23"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26"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sp>
        <p:nvSpPr>
          <p:cNvPr id="35" name="TextBox 34"/>
          <p:cNvSpPr txBox="1"/>
          <p:nvPr/>
        </p:nvSpPr>
        <p:spPr>
          <a:xfrm>
            <a:off x="5370513" y="1447800"/>
            <a:ext cx="1609725" cy="338138"/>
          </a:xfrm>
          <a:prstGeom prst="rect">
            <a:avLst/>
          </a:prstGeom>
          <a:ln>
            <a:solidFill>
              <a:srgbClr val="3366FF"/>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XTE J1752-223</a:t>
            </a:r>
          </a:p>
        </p:txBody>
      </p:sp>
      <p:pic>
        <p:nvPicPr>
          <p:cNvPr id="25" name="Picture 24" descr="gx339_eufs.pdf"/>
          <p:cNvPicPr>
            <a:picLocks noChangeAspect="1"/>
          </p:cNvPicPr>
          <p:nvPr/>
        </p:nvPicPr>
        <p:blipFill>
          <a:blip r:embed="rId4"/>
          <a:srcRect t="8333" r="6792"/>
          <a:stretch>
            <a:fillRect/>
          </a:stretch>
        </p:blipFill>
        <p:spPr>
          <a:xfrm>
            <a:off x="5827117" y="4114800"/>
            <a:ext cx="2707283" cy="2057400"/>
          </a:xfrm>
          <a:prstGeom prst="rect">
            <a:avLst/>
          </a:prstGeom>
          <a:solidFill>
            <a:srgbClr val="FFFFFF"/>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descr="gx339+cygx1+xtej1752.pdf"/>
          <p:cNvPicPr>
            <a:picLocks noChangeAspect="1"/>
          </p:cNvPicPr>
          <p:nvPr/>
        </p:nvPicPr>
        <p:blipFill>
          <a:blip r:embed="rId5"/>
          <a:stretch>
            <a:fillRect/>
          </a:stretch>
        </p:blipFill>
        <p:spPr>
          <a:xfrm>
            <a:off x="425823" y="2057400"/>
            <a:ext cx="4831977" cy="3733800"/>
          </a:xfrm>
          <a:prstGeom prst="rect">
            <a:avLst/>
          </a:prstGeom>
          <a:solidFill>
            <a:srgbClr val="FFFFFF"/>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TextBox 35"/>
          <p:cNvSpPr txBox="1"/>
          <p:nvPr/>
        </p:nvSpPr>
        <p:spPr>
          <a:xfrm>
            <a:off x="5486400" y="3810000"/>
            <a:ext cx="1063625" cy="338138"/>
          </a:xfrm>
          <a:prstGeom prst="rect">
            <a:avLst/>
          </a:prstGeom>
          <a:ln>
            <a:solidFill>
              <a:srgbClr val="3366FF"/>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GX 339-4</a:t>
            </a:r>
          </a:p>
        </p:txBody>
      </p:sp>
      <p:sp>
        <p:nvSpPr>
          <p:cNvPr id="29709" name="TextBox 27"/>
          <p:cNvSpPr txBox="1">
            <a:spLocks noChangeArrowheads="1"/>
          </p:cNvSpPr>
          <p:nvPr/>
        </p:nvSpPr>
        <p:spPr bwMode="auto">
          <a:xfrm>
            <a:off x="298450" y="1752600"/>
            <a:ext cx="1530350" cy="338138"/>
          </a:xfrm>
          <a:prstGeom prst="rect">
            <a:avLst/>
          </a:prstGeom>
          <a:solidFill>
            <a:srgbClr val="FFFFFF"/>
          </a:solidFill>
          <a:ln w="9525">
            <a:solidFill>
              <a:srgbClr val="3366FF"/>
            </a:solidFill>
            <a:miter lim="800000"/>
            <a:headEnd/>
            <a:tailEnd/>
          </a:ln>
        </p:spPr>
        <p:txBody>
          <a:bodyPr wrap="none">
            <a:prstTxWarp prst="textNoShape">
              <a:avLst/>
            </a:prstTxWarp>
            <a:spAutoFit/>
          </a:bodyPr>
          <a:lstStyle/>
          <a:p>
            <a:r>
              <a:rPr lang="en-US"/>
              <a:t>Power Spectra</a:t>
            </a:r>
          </a:p>
        </p:txBody>
      </p:sp>
    </p:spTree>
  </p:cSld>
  <p:clrMapOvr>
    <a:masterClrMapping/>
  </p:clrMapOvr>
  <p:transition advTm="8309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60" name="Rectangle 12"/>
          <p:cNvSpPr>
            <a:spLocks noGrp="1" noChangeArrowheads="1"/>
          </p:cNvSpPr>
          <p:nvPr>
            <p:ph type="title"/>
          </p:nvPr>
        </p:nvSpPr>
        <p:spPr>
          <a:xfrm>
            <a:off x="55562" y="381000"/>
            <a:ext cx="7793038" cy="914400"/>
          </a:xfrm>
          <a:effectLst>
            <a:outerShdw blurRad="63500" dist="38099" dir="2700000" algn="ctr" rotWithShape="0">
              <a:schemeClr val="bg2">
                <a:alpha val="74998"/>
              </a:schemeClr>
            </a:outerShdw>
          </a:effectLst>
        </p:spPr>
        <p:txBody>
          <a:bodyPr>
            <a:normAutofit/>
          </a:bodyPr>
          <a:lstStyle/>
          <a:p>
            <a:pPr algn="ctr" fontAlgn="auto">
              <a:spcAft>
                <a:spcPts val="0"/>
              </a:spcAft>
              <a:defRPr/>
            </a:pPr>
            <a:r>
              <a:rPr lang="en-US" sz="3200" dirty="0" smtClean="0">
                <a:solidFill>
                  <a:srgbClr val="D90F00"/>
                </a:solidFill>
                <a:effectLst>
                  <a:outerShdw blurRad="50800" dist="38100" dir="2700000">
                    <a:srgbClr val="000000">
                      <a:alpha val="43000"/>
                    </a:srgbClr>
                  </a:outerShdw>
                </a:effectLst>
                <a:latin typeface="Helvetica Neue Light" charset="0"/>
                <a:ea typeface="+mj-ea"/>
                <a:cs typeface="+mj-cs"/>
              </a:rPr>
              <a:t>Fourier Resolved </a:t>
            </a:r>
            <a:r>
              <a:rPr lang="en-US" sz="3200" dirty="0" smtClean="0">
                <a:solidFill>
                  <a:srgbClr val="D90F00"/>
                </a:solidFill>
                <a:effectLst>
                  <a:outerShdw blurRad="50800" dist="38100" dir="2700000">
                    <a:srgbClr val="000000">
                      <a:alpha val="43000"/>
                    </a:srgbClr>
                  </a:outerShdw>
                </a:effectLst>
                <a:latin typeface="Helvetica Neue Light" charset="0"/>
                <a:ea typeface="+mj-ea"/>
                <a:cs typeface="+mj-cs"/>
              </a:rPr>
              <a:t>Spectroscopy (FRS)</a:t>
            </a:r>
            <a:endParaRPr lang="en-US" dirty="0">
              <a:effectLst>
                <a:outerShdw blurRad="50800" dist="38100" dir="2700000">
                  <a:srgbClr val="000000">
                    <a:alpha val="43000"/>
                  </a:srgbClr>
                </a:outerShdw>
              </a:effectLst>
              <a:ea typeface="+mj-ea"/>
              <a:cs typeface="+mj-cs"/>
            </a:endParaRPr>
          </a:p>
        </p:txBody>
      </p:sp>
      <p:sp>
        <p:nvSpPr>
          <p:cNvPr id="31751" name="Rectangle 3"/>
          <p:cNvSpPr>
            <a:spLocks noChangeArrowheads="1"/>
          </p:cNvSpPr>
          <p:nvPr/>
        </p:nvSpPr>
        <p:spPr bwMode="auto">
          <a:xfrm>
            <a:off x="4724400" y="59436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31752" name="Text Box 13"/>
          <p:cNvSpPr txBox="1">
            <a:spLocks noChangeArrowheads="1"/>
          </p:cNvSpPr>
          <p:nvPr/>
        </p:nvSpPr>
        <p:spPr bwMode="auto">
          <a:xfrm>
            <a:off x="4098925" y="2270125"/>
            <a:ext cx="4511675" cy="336550"/>
          </a:xfrm>
          <a:prstGeom prst="rect">
            <a:avLst/>
          </a:prstGeom>
          <a:noFill/>
          <a:ln w="9525">
            <a:noFill/>
            <a:miter lim="800000"/>
            <a:headEnd/>
            <a:tailEnd/>
          </a:ln>
        </p:spPr>
        <p:txBody>
          <a:bodyPr>
            <a:prstTxWarp prst="textNoShape">
              <a:avLst/>
            </a:prstTxWarp>
            <a:spAutoFit/>
          </a:bodyPr>
          <a:lstStyle/>
          <a:p>
            <a:endParaRPr lang="en-US"/>
          </a:p>
        </p:txBody>
      </p:sp>
      <p:sp>
        <p:nvSpPr>
          <p:cNvPr id="31753"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23"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26"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pic>
        <p:nvPicPr>
          <p:cNvPr id="24" name="Picture 23" descr="1752_fps.eps"/>
          <p:cNvPicPr>
            <a:picLocks noChangeAspect="1"/>
          </p:cNvPicPr>
          <p:nvPr/>
        </p:nvPicPr>
        <mc:AlternateContent xmlns:ma="http://schemas.microsoft.com/office/mac/drawingml/2008/main">
          <mc:Choice Requires="ma">
            <p:blipFill>
              <a:blip r:embed="rId3"/>
              <a:srcRect l="8628" t="4444" r="7969" b="777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rcRect l="8628" t="4444" r="7969" b="7778"/>
              <a:stretch>
                <a:fillRect/>
              </a:stretch>
            </p:blipFill>
          </mc:Fallback>
        </mc:AlternateContent>
        <p:spPr>
          <a:xfrm rot="5400000">
            <a:off x="1301037" y="1764805"/>
            <a:ext cx="1925257" cy="2622332"/>
          </a:xfrm>
          <a:prstGeom prst="rect">
            <a:avLst/>
          </a:prstGeom>
          <a:solidFill>
            <a:srgbClr val="FFFFFF"/>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304800" y="1752600"/>
            <a:ext cx="1610437" cy="338554"/>
          </a:xfrm>
          <a:prstGeom prst="rect">
            <a:avLst/>
          </a:prstGeom>
          <a:ln>
            <a:solidFill>
              <a:srgbClr val="3366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smtClean="0"/>
              <a:t>XTE J1752-223</a:t>
            </a:r>
            <a:endParaRPr lang="en-US" dirty="0"/>
          </a:p>
        </p:txBody>
      </p:sp>
      <p:sp>
        <p:nvSpPr>
          <p:cNvPr id="31" name="TextBox 30"/>
          <p:cNvSpPr txBox="1"/>
          <p:nvPr/>
        </p:nvSpPr>
        <p:spPr>
          <a:xfrm>
            <a:off x="457200" y="1295400"/>
            <a:ext cx="2286000" cy="338554"/>
          </a:xfrm>
          <a:prstGeom prst="rect">
            <a:avLst/>
          </a:prstGeom>
          <a:noFill/>
          <a:ln>
            <a:solidFill>
              <a:srgbClr val="000000"/>
            </a:solidFill>
          </a:ln>
        </p:spPr>
        <p:txBody>
          <a:bodyPr wrap="square" rtlCol="0">
            <a:spAutoFit/>
          </a:bodyPr>
          <a:lstStyle/>
          <a:p>
            <a:pPr algn="ctr"/>
            <a:r>
              <a:rPr lang="en-US" dirty="0" smtClean="0">
                <a:solidFill>
                  <a:srgbClr val="0000FF"/>
                </a:solidFill>
                <a:effectLst>
                  <a:outerShdw blurRad="38100" dist="38100" dir="2700000" algn="tl">
                    <a:srgbClr val="000000">
                      <a:alpha val="43137"/>
                    </a:srgbClr>
                  </a:outerShdw>
                </a:effectLst>
              </a:rPr>
              <a:t>Low Hard State</a:t>
            </a:r>
            <a:endParaRPr lang="en-US" dirty="0">
              <a:solidFill>
                <a:srgbClr val="0000FF"/>
              </a:solidFill>
              <a:effectLst>
                <a:outerShdw blurRad="38100" dist="38100" dir="2700000" algn="tl">
                  <a:srgbClr val="000000">
                    <a:alpha val="43137"/>
                  </a:srgbClr>
                </a:outerShdw>
              </a:effectLst>
            </a:endParaRPr>
          </a:p>
        </p:txBody>
      </p:sp>
      <p:pic>
        <p:nvPicPr>
          <p:cNvPr id="32" name="Picture 31" descr="1752_frs.eps"/>
          <p:cNvPicPr>
            <a:picLocks noChangeAspect="1"/>
          </p:cNvPicPr>
          <p:nvPr/>
        </p:nvPicPr>
        <mc:AlternateContent xmlns:ma="http://schemas.microsoft.com/office/mac/drawingml/2008/main">
          <mc:Choice Requires="ma">
            <p:blipFill>
              <a:blip r:embed="rId10"/>
              <a:srcRect l="8298" t="4074" r="8298" b="777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rcRect l="8298" t="4074" r="8298" b="7778"/>
              <a:stretch>
                <a:fillRect/>
              </a:stretch>
            </p:blipFill>
          </mc:Fallback>
        </mc:AlternateContent>
        <p:spPr>
          <a:xfrm rot="5400000">
            <a:off x="1272988" y="3831557"/>
            <a:ext cx="1949823" cy="266700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descr="gx339_fps.eps"/>
          <p:cNvPicPr>
            <a:picLocks noChangeAspect="1"/>
          </p:cNvPicPr>
          <p:nvPr/>
        </p:nvPicPr>
        <mc:AlternateContent xmlns:ma="http://schemas.microsoft.com/office/mac/drawingml/2008/main">
          <mc:Choice Requires="ma">
            <p:blipFill>
              <a:blip r:embed="rId12"/>
              <a:srcRect l="8538" t="4444" r="8059" b="851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5"/>
              <a:srcRect l="8538" t="4444" r="8059" b="8519"/>
              <a:stretch>
                <a:fillRect/>
              </a:stretch>
            </p:blipFill>
          </mc:Fallback>
        </mc:AlternateContent>
        <p:spPr>
          <a:xfrm rot="5400000">
            <a:off x="5516691" y="1630491"/>
            <a:ext cx="1984118" cy="267970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4724400" y="1600200"/>
            <a:ext cx="1062911" cy="338554"/>
          </a:xfrm>
          <a:prstGeom prst="rect">
            <a:avLst/>
          </a:prstGeom>
          <a:ln>
            <a:solidFill>
              <a:srgbClr val="3366FF"/>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smtClean="0"/>
              <a:t>GX 339-4</a:t>
            </a:r>
            <a:endParaRPr lang="en-US" dirty="0"/>
          </a:p>
        </p:txBody>
      </p:sp>
      <p:pic>
        <p:nvPicPr>
          <p:cNvPr id="34" name="Picture 33" descr="gx339_frs.eps"/>
          <p:cNvPicPr>
            <a:picLocks noChangeAspect="1"/>
          </p:cNvPicPr>
          <p:nvPr/>
        </p:nvPicPr>
        <mc:AlternateContent xmlns:ma="http://schemas.microsoft.com/office/mac/drawingml/2008/main">
          <mc:Choice Requires="ma">
            <p:blipFill>
              <a:blip r:embed="rId16"/>
              <a:srcRect l="6150" t="3704" r="8620" b="851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7"/>
              <a:srcRect l="6150" t="3704" r="8620" b="8518"/>
              <a:stretch>
                <a:fillRect/>
              </a:stretch>
            </p:blipFill>
          </mc:Fallback>
        </mc:AlternateContent>
        <p:spPr>
          <a:xfrm rot="5400000">
            <a:off x="5523224" y="3773176"/>
            <a:ext cx="2059952" cy="2743200"/>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8309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60" name="Rectangle 12"/>
          <p:cNvSpPr>
            <a:spLocks noGrp="1" noChangeArrowheads="1"/>
          </p:cNvSpPr>
          <p:nvPr>
            <p:ph type="title"/>
          </p:nvPr>
        </p:nvSpPr>
        <p:spPr>
          <a:xfrm>
            <a:off x="588962" y="381000"/>
            <a:ext cx="7793038" cy="914400"/>
          </a:xfrm>
          <a:effectLst>
            <a:outerShdw blurRad="63500" dist="38099" dir="2700000" algn="ctr" rotWithShape="0">
              <a:schemeClr val="bg2">
                <a:alpha val="74998"/>
              </a:schemeClr>
            </a:outerShdw>
          </a:effectLst>
        </p:spPr>
        <p:txBody>
          <a:bodyPr>
            <a:normAutofit/>
          </a:bodyPr>
          <a:lstStyle/>
          <a:p>
            <a:pPr algn="ctr" fontAlgn="auto">
              <a:spcAft>
                <a:spcPts val="0"/>
              </a:spcAft>
              <a:defRPr/>
            </a:pPr>
            <a:r>
              <a:rPr lang="en-US" sz="3200" dirty="0" smtClean="0">
                <a:solidFill>
                  <a:srgbClr val="D90F00"/>
                </a:solidFill>
                <a:effectLst>
                  <a:outerShdw blurRad="50800" dist="38100" dir="2700000">
                    <a:srgbClr val="000000">
                      <a:alpha val="43000"/>
                    </a:srgbClr>
                  </a:outerShdw>
                </a:effectLst>
                <a:latin typeface="Helvetica Neue Light" charset="0"/>
                <a:ea typeface="+mj-ea"/>
                <a:cs typeface="+mj-cs"/>
              </a:rPr>
              <a:t>Fourier Resolved </a:t>
            </a:r>
            <a:r>
              <a:rPr lang="en-US" sz="3200" dirty="0" smtClean="0">
                <a:solidFill>
                  <a:srgbClr val="D90F00"/>
                </a:solidFill>
                <a:effectLst>
                  <a:outerShdw blurRad="50800" dist="38100" dir="2700000">
                    <a:srgbClr val="000000">
                      <a:alpha val="43000"/>
                    </a:srgbClr>
                  </a:outerShdw>
                </a:effectLst>
                <a:latin typeface="Helvetica Neue Light" charset="0"/>
                <a:ea typeface="+mj-ea"/>
                <a:cs typeface="+mj-cs"/>
              </a:rPr>
              <a:t>Spectroscopy (continued)</a:t>
            </a:r>
            <a:endParaRPr lang="en-US" dirty="0">
              <a:effectLst>
                <a:outerShdw blurRad="50800" dist="38100" dir="2700000">
                  <a:srgbClr val="000000">
                    <a:alpha val="43000"/>
                  </a:srgbClr>
                </a:outerShdw>
              </a:effectLst>
              <a:ea typeface="+mj-ea"/>
              <a:cs typeface="+mj-cs"/>
            </a:endParaRPr>
          </a:p>
        </p:txBody>
      </p:sp>
      <p:sp>
        <p:nvSpPr>
          <p:cNvPr id="31751" name="Rectangle 3"/>
          <p:cNvSpPr>
            <a:spLocks noChangeArrowheads="1"/>
          </p:cNvSpPr>
          <p:nvPr/>
        </p:nvSpPr>
        <p:spPr bwMode="auto">
          <a:xfrm>
            <a:off x="4724400" y="59436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31752" name="Text Box 13"/>
          <p:cNvSpPr txBox="1">
            <a:spLocks noChangeArrowheads="1"/>
          </p:cNvSpPr>
          <p:nvPr/>
        </p:nvSpPr>
        <p:spPr bwMode="auto">
          <a:xfrm>
            <a:off x="4098925" y="2270125"/>
            <a:ext cx="4511675" cy="336550"/>
          </a:xfrm>
          <a:prstGeom prst="rect">
            <a:avLst/>
          </a:prstGeom>
          <a:noFill/>
          <a:ln w="9525">
            <a:noFill/>
            <a:miter lim="800000"/>
            <a:headEnd/>
            <a:tailEnd/>
          </a:ln>
        </p:spPr>
        <p:txBody>
          <a:bodyPr>
            <a:prstTxWarp prst="textNoShape">
              <a:avLst/>
            </a:prstTxWarp>
            <a:spAutoFit/>
          </a:bodyPr>
          <a:lstStyle/>
          <a:p>
            <a:endParaRPr lang="en-US"/>
          </a:p>
        </p:txBody>
      </p:sp>
      <p:sp>
        <p:nvSpPr>
          <p:cNvPr id="31753"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23"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26"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pic>
        <p:nvPicPr>
          <p:cNvPr id="24" name="Picture 23" descr="1752_fps.eps"/>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rot="5400000">
            <a:off x="673091" y="1897451"/>
            <a:ext cx="1468059" cy="1899841"/>
          </a:xfrm>
          <a:prstGeom prst="rect">
            <a:avLst/>
          </a:prstGeom>
          <a:solidFill>
            <a:srgbClr val="FFFFFF"/>
          </a:solidFill>
          <a:ln w="3175" cap="sq" cmpd="sng" algn="ctr">
            <a:solidFill>
              <a:schemeClr val="tx1"/>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TextBox 30"/>
          <p:cNvSpPr txBox="1"/>
          <p:nvPr/>
        </p:nvSpPr>
        <p:spPr>
          <a:xfrm>
            <a:off x="304800" y="1414046"/>
            <a:ext cx="2286000" cy="338554"/>
          </a:xfrm>
          <a:prstGeom prst="rect">
            <a:avLst/>
          </a:prstGeom>
          <a:noFill/>
          <a:ln>
            <a:solidFill>
              <a:srgbClr val="000000"/>
            </a:solidFill>
          </a:ln>
        </p:spPr>
        <p:txBody>
          <a:bodyPr wrap="square" rtlCol="0">
            <a:spAutoFit/>
          </a:bodyPr>
          <a:lstStyle/>
          <a:p>
            <a:pPr algn="ctr"/>
            <a:r>
              <a:rPr lang="en-US" dirty="0" smtClean="0">
                <a:solidFill>
                  <a:srgbClr val="0000FF"/>
                </a:solidFill>
                <a:effectLst>
                  <a:outerShdw blurRad="38100" dist="38100" dir="2700000" algn="tl">
                    <a:srgbClr val="000000">
                      <a:alpha val="43137"/>
                    </a:srgbClr>
                  </a:outerShdw>
                </a:effectLst>
              </a:rPr>
              <a:t>State Transition </a:t>
            </a:r>
            <a:endParaRPr lang="en-US" dirty="0">
              <a:solidFill>
                <a:srgbClr val="0000FF"/>
              </a:solidFill>
              <a:effectLst>
                <a:outerShdw blurRad="38100" dist="38100" dir="2700000" algn="tl">
                  <a:srgbClr val="000000">
                    <a:alpha val="43137"/>
                  </a:srgbClr>
                </a:outerShdw>
              </a:effectLst>
            </a:endParaRPr>
          </a:p>
        </p:txBody>
      </p:sp>
      <p:pic>
        <p:nvPicPr>
          <p:cNvPr id="32" name="Picture 31" descr="1752_frs.eps"/>
          <p:cNvPicPr>
            <a:picLocks noChangeAspect="1"/>
          </p:cNvPicPr>
          <p:nvPr/>
        </p:nvPicPr>
        <mc:AlternateContent xmlns:ma="http://schemas.microsoft.com/office/mac/drawingml/2008/main">
          <mc:Choice Requires="ma">
            <p:blipFill>
              <a:blip r:embed="rId1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9"/>
              <a:stretch>
                <a:fillRect/>
              </a:stretch>
            </p:blipFill>
          </mc:Fallback>
        </mc:AlternateContent>
        <p:spPr>
          <a:xfrm rot="5400000">
            <a:off x="673676" y="3467099"/>
            <a:ext cx="1472046" cy="1905001"/>
          </a:xfrm>
          <a:prstGeom prst="rect">
            <a:avLst/>
          </a:prstGeom>
          <a:solidFill>
            <a:srgbClr val="F8F8F8"/>
          </a:solidFill>
          <a:ln w="3175" cap="sq" cmpd="sng" algn="ctr">
            <a:solidFill>
              <a:srgbClr val="000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381000" y="1795046"/>
            <a:ext cx="697627" cy="338554"/>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smtClean="0"/>
              <a:t>HIMS</a:t>
            </a:r>
            <a:endParaRPr lang="en-US" dirty="0"/>
          </a:p>
        </p:txBody>
      </p:sp>
      <p:pic>
        <p:nvPicPr>
          <p:cNvPr id="16" name="Picture 15" descr="1752_fps.eps"/>
          <p:cNvPicPr>
            <a:picLocks noChangeAspect="1"/>
          </p:cNvPicPr>
          <p:nvPr/>
        </p:nvPicPr>
        <mc:AlternateContent xmlns:ma="http://schemas.microsoft.com/office/mac/drawingml/2008/main">
          <mc:Choice Requires="ma">
            <p:blipFill>
              <a:blip r:embed="rId3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7"/>
              <a:stretch>
                <a:fillRect/>
              </a:stretch>
            </p:blipFill>
          </mc:Fallback>
        </mc:AlternateContent>
        <p:spPr>
          <a:xfrm rot="5400000">
            <a:off x="2806692" y="1897450"/>
            <a:ext cx="1468058" cy="1899841"/>
          </a:xfrm>
          <a:prstGeom prst="rect">
            <a:avLst/>
          </a:prstGeom>
          <a:solidFill>
            <a:srgbClr val="FFFFFF"/>
          </a:solidFill>
          <a:ln w="3175" cap="sq" cmpd="sng" algn="ctr">
            <a:solidFill>
              <a:srgbClr val="000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1752_frs.eps"/>
          <p:cNvPicPr>
            <a:picLocks noChangeAspect="1"/>
          </p:cNvPicPr>
          <p:nvPr/>
        </p:nvPicPr>
        <mc:AlternateContent xmlns:ma="http://schemas.microsoft.com/office/mac/drawingml/2008/main">
          <mc:Choice Requires="ma">
            <p:blipFill>
              <a:blip r:embed="rId31"/>
              <a:srcRect l="2588" t="1909" r="5412" b="609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9"/>
              <a:srcRect l="2588" t="1909" r="5412" b="6091"/>
              <a:stretch>
                <a:fillRect/>
              </a:stretch>
            </p:blipFill>
          </mc:Fallback>
        </mc:AlternateContent>
        <p:spPr>
          <a:xfrm rot="5400000">
            <a:off x="2803713" y="3520889"/>
            <a:ext cx="1447800" cy="1873624"/>
          </a:xfrm>
          <a:prstGeom prst="rect">
            <a:avLst/>
          </a:prstGeom>
          <a:solidFill>
            <a:srgbClr val="FFFFFF"/>
          </a:solidFill>
          <a:ln w="3175" cap="sq" cmpd="sng" algn="ctr">
            <a:solidFill>
              <a:srgbClr val="000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1752_fps.eps"/>
          <p:cNvPicPr>
            <a:picLocks noChangeAspect="1"/>
          </p:cNvPicPr>
          <p:nvPr/>
        </p:nvPicPr>
        <mc:AlternateContent xmlns:ma="http://schemas.microsoft.com/office/mac/drawingml/2008/main">
          <mc:Choice Requires="ma">
            <p:blipFill>
              <a:blip r:embed="rId3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1"/>
              <a:stretch>
                <a:fillRect/>
              </a:stretch>
            </p:blipFill>
          </mc:Fallback>
        </mc:AlternateContent>
        <p:spPr>
          <a:xfrm rot="5400000">
            <a:off x="4869250" y="1897450"/>
            <a:ext cx="1468058" cy="1899839"/>
          </a:xfrm>
          <a:prstGeom prst="rect">
            <a:avLst/>
          </a:prstGeom>
          <a:solidFill>
            <a:srgbClr val="FFFFFF"/>
          </a:solidFill>
          <a:ln w="3175" cap="sq" cmpd="sng" algn="ctr">
            <a:solidFill>
              <a:srgbClr val="000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1752_frs.eps"/>
          <p:cNvPicPr>
            <a:picLocks noChangeAspect="1"/>
          </p:cNvPicPr>
          <p:nvPr/>
        </p:nvPicPr>
        <mc:AlternateContent xmlns:ma="http://schemas.microsoft.com/office/mac/drawingml/2008/main">
          <mc:Choice Requires="ma">
            <p:blipFill>
              <a:blip r:embed="rId33"/>
              <a:srcRect l="5263" t="2668" r="5263" b="379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3"/>
              <a:srcRect l="5263" t="2668" r="5263" b="3792"/>
              <a:stretch>
                <a:fillRect/>
              </a:stretch>
            </p:blipFill>
          </mc:Fallback>
        </mc:AlternateContent>
        <p:spPr>
          <a:xfrm rot="5400000">
            <a:off x="4896678" y="3525078"/>
            <a:ext cx="1408043" cy="1905000"/>
          </a:xfrm>
          <a:prstGeom prst="rect">
            <a:avLst/>
          </a:prstGeom>
          <a:solidFill>
            <a:srgbClr val="FFFFFF"/>
          </a:solidFill>
          <a:ln w="3175" cap="sq" cmpd="sng" algn="ctr">
            <a:solidFill>
              <a:srgbClr val="000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1752_fps.eps"/>
          <p:cNvPicPr>
            <a:picLocks noChangeAspect="1"/>
          </p:cNvPicPr>
          <p:nvPr/>
        </p:nvPicPr>
        <mc:AlternateContent xmlns:ma="http://schemas.microsoft.com/office/mac/drawingml/2008/main">
          <mc:Choice Requires="ma">
            <p:blipFill>
              <a:blip r:embed="rId3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5"/>
              <a:stretch>
                <a:fillRect/>
              </a:stretch>
            </p:blipFill>
          </mc:Fallback>
        </mc:AlternateContent>
        <p:spPr>
          <a:xfrm rot="5400000">
            <a:off x="7002850" y="1897450"/>
            <a:ext cx="1468057" cy="1899839"/>
          </a:xfrm>
          <a:prstGeom prst="rect">
            <a:avLst/>
          </a:prstGeom>
          <a:solidFill>
            <a:srgbClr val="FFFFFF"/>
          </a:solidFill>
          <a:ln w="3175" cap="sq" cmpd="sng" algn="ctr">
            <a:solidFill>
              <a:srgbClr val="000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descr="1752_frs.eps"/>
          <p:cNvPicPr>
            <a:picLocks noChangeAspect="1"/>
          </p:cNvPicPr>
          <p:nvPr/>
        </p:nvPicPr>
        <mc:AlternateContent xmlns:ma="http://schemas.microsoft.com/office/mac/drawingml/2008/main">
          <mc:Choice Requires="ma">
            <p:blipFill>
              <a:blip r:embed="rId35"/>
              <a:srcRect l="2588" t="1909" r="5412" b="609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7"/>
              <a:srcRect l="2588" t="1909" r="5412" b="6091"/>
              <a:stretch>
                <a:fillRect/>
              </a:stretch>
            </p:blipFill>
          </mc:Fallback>
        </mc:AlternateContent>
        <p:spPr>
          <a:xfrm rot="5400000">
            <a:off x="6989617" y="3560617"/>
            <a:ext cx="1413165" cy="1828800"/>
          </a:xfrm>
          <a:prstGeom prst="rect">
            <a:avLst/>
          </a:prstGeom>
          <a:solidFill>
            <a:srgbClr val="FFFFFF"/>
          </a:solidFill>
          <a:ln w="3175" cap="sq" cmpd="sng" algn="ctr">
            <a:solidFill>
              <a:srgbClr val="000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extBox 26"/>
          <p:cNvSpPr txBox="1"/>
          <p:nvPr/>
        </p:nvSpPr>
        <p:spPr>
          <a:xfrm>
            <a:off x="6705094" y="1795046"/>
            <a:ext cx="686306" cy="338554"/>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a:t>S</a:t>
            </a:r>
            <a:r>
              <a:rPr lang="en-US" dirty="0" smtClean="0"/>
              <a:t>IMS</a:t>
            </a:r>
            <a:endParaRPr lang="en-US" dirty="0"/>
          </a:p>
        </p:txBody>
      </p:sp>
      <p:sp>
        <p:nvSpPr>
          <p:cNvPr id="28" name="TextBox 27"/>
          <p:cNvSpPr txBox="1"/>
          <p:nvPr/>
        </p:nvSpPr>
        <p:spPr>
          <a:xfrm>
            <a:off x="1219200" y="5334000"/>
            <a:ext cx="6781800" cy="1077218"/>
          </a:xfrm>
          <a:prstGeom prst="rect">
            <a:avLst/>
          </a:prstGeom>
          <a:noFill/>
          <a:ln>
            <a:solidFill>
              <a:srgbClr val="000000"/>
            </a:solidFill>
          </a:ln>
        </p:spPr>
        <p:txBody>
          <a:bodyPr wrap="square" rtlCol="0">
            <a:spAutoFit/>
          </a:bodyPr>
          <a:lstStyle/>
          <a:p>
            <a:pPr algn="ctr"/>
            <a:r>
              <a:rPr lang="en-US" dirty="0" smtClean="0">
                <a:solidFill>
                  <a:srgbClr val="0000FF"/>
                </a:solidFill>
                <a:effectLst>
                  <a:outerShdw blurRad="38100" dist="38100" dir="2700000" algn="tl">
                    <a:srgbClr val="000000">
                      <a:alpha val="43137"/>
                    </a:srgbClr>
                  </a:outerShdw>
                </a:effectLst>
              </a:rPr>
              <a:t>Lowest </a:t>
            </a:r>
            <a:r>
              <a:rPr lang="en-US" dirty="0" err="1" smtClean="0">
                <a:solidFill>
                  <a:srgbClr val="0000FF"/>
                </a:solidFill>
                <a:effectLst>
                  <a:outerShdw blurRad="38100" dist="38100" dir="2700000" algn="tl">
                    <a:srgbClr val="000000">
                      <a:alpha val="43137"/>
                    </a:srgbClr>
                  </a:outerShdw>
                </a:effectLst>
              </a:rPr>
              <a:t>QPOs</a:t>
            </a:r>
            <a:r>
              <a:rPr lang="en-US" dirty="0" smtClean="0">
                <a:solidFill>
                  <a:srgbClr val="0000FF"/>
                </a:solidFill>
                <a:effectLst>
                  <a:outerShdw blurRad="38100" dist="38100" dir="2700000" algn="tl">
                    <a:srgbClr val="000000">
                      <a:alpha val="43137"/>
                    </a:srgbClr>
                  </a:outerShdw>
                </a:effectLst>
              </a:rPr>
              <a:t> during the beginning of the transition are softer  than the time averaged spectrum. As the transition evolves they quickly become harder (</a:t>
            </a:r>
            <a:r>
              <a:rPr lang="en-US" dirty="0" err="1" smtClean="0">
                <a:solidFill>
                  <a:srgbClr val="0000FF"/>
                </a:solidFill>
                <a:effectLst>
                  <a:outerShdw blurRad="38100" dist="38100" dir="2700000" algn="tl">
                    <a:srgbClr val="000000">
                      <a:alpha val="43137"/>
                    </a:srgbClr>
                  </a:outerShdw>
                </a:effectLst>
              </a:rPr>
              <a:t>Sobolewska</a:t>
            </a:r>
            <a:r>
              <a:rPr lang="en-US" dirty="0" smtClean="0">
                <a:solidFill>
                  <a:srgbClr val="0000FF"/>
                </a:solidFill>
                <a:effectLst>
                  <a:outerShdw blurRad="38100" dist="38100" dir="2700000" algn="tl">
                    <a:srgbClr val="000000">
                      <a:alpha val="43137"/>
                    </a:srgbClr>
                  </a:outerShdw>
                </a:effectLst>
              </a:rPr>
              <a:t> &amp; </a:t>
            </a:r>
            <a:r>
              <a:rPr lang="en-US" dirty="0" err="1" smtClean="0">
                <a:solidFill>
                  <a:srgbClr val="0000FF"/>
                </a:solidFill>
                <a:effectLst>
                  <a:outerShdw blurRad="38100" dist="38100" dir="2700000" algn="tl">
                    <a:srgbClr val="000000">
                      <a:alpha val="43137"/>
                    </a:srgbClr>
                  </a:outerShdw>
                </a:effectLst>
              </a:rPr>
              <a:t>Zycki</a:t>
            </a:r>
            <a:r>
              <a:rPr lang="en-US" dirty="0" smtClean="0">
                <a:solidFill>
                  <a:srgbClr val="0000FF"/>
                </a:solidFill>
                <a:effectLst>
                  <a:outerShdw blurRad="38100" dist="38100" dir="2700000" algn="tl">
                    <a:srgbClr val="000000">
                      <a:alpha val="43137"/>
                    </a:srgbClr>
                  </a:outerShdw>
                </a:effectLst>
              </a:rPr>
              <a:t> 2006). QPO spectrum is always harder that the broad band noise.</a:t>
            </a:r>
            <a:r>
              <a:rPr lang="en-US" dirty="0" smtClean="0">
                <a:solidFill>
                  <a:srgbClr val="0000FF"/>
                </a:solidFill>
                <a:effectLst>
                  <a:outerShdw blurRad="38100" dist="38100" dir="2700000" algn="tl">
                    <a:srgbClr val="000000">
                      <a:alpha val="43137"/>
                    </a:srgbClr>
                  </a:outerShdw>
                </a:effectLst>
              </a:rPr>
              <a:t> </a:t>
            </a:r>
            <a:endParaRPr lang="en-US" dirty="0">
              <a:solidFill>
                <a:srgbClr val="0000FF"/>
              </a:solidFill>
              <a:effectLst>
                <a:outerShdw blurRad="38100" dist="38100" dir="2700000" algn="tl">
                  <a:srgbClr val="000000">
                    <a:alpha val="43137"/>
                  </a:srgbClr>
                </a:outerShdw>
              </a:effectLst>
            </a:endParaRPr>
          </a:p>
        </p:txBody>
      </p:sp>
    </p:spTree>
  </p:cSld>
  <p:clrMapOvr>
    <a:masterClrMapping/>
  </p:clrMapOvr>
  <p:transition advTm="8309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60" name="Rectangle 12"/>
          <p:cNvSpPr>
            <a:spLocks noGrp="1" noChangeArrowheads="1"/>
          </p:cNvSpPr>
          <p:nvPr>
            <p:ph type="title"/>
          </p:nvPr>
        </p:nvSpPr>
        <p:spPr>
          <a:xfrm>
            <a:off x="-173038" y="381000"/>
            <a:ext cx="7793038" cy="914400"/>
          </a:xfrm>
          <a:effectLst>
            <a:outerShdw blurRad="63500" dist="38099" dir="2700000" algn="ctr" rotWithShape="0">
              <a:schemeClr val="bg2">
                <a:alpha val="74998"/>
              </a:schemeClr>
            </a:outerShdw>
          </a:effectLst>
        </p:spPr>
        <p:txBody>
          <a:bodyPr>
            <a:normAutofit/>
          </a:bodyPr>
          <a:lstStyle/>
          <a:p>
            <a:pPr algn="ctr" fontAlgn="auto">
              <a:spcAft>
                <a:spcPts val="0"/>
              </a:spcAft>
              <a:defRPr/>
            </a:pPr>
            <a:r>
              <a:rPr lang="en-US" sz="3200" dirty="0" smtClean="0">
                <a:solidFill>
                  <a:srgbClr val="D90F00"/>
                </a:solidFill>
                <a:effectLst>
                  <a:outerShdw blurRad="50800" dist="38100" dir="2700000">
                    <a:srgbClr val="000000">
                      <a:alpha val="43000"/>
                    </a:srgbClr>
                  </a:outerShdw>
                </a:effectLst>
                <a:latin typeface="Helvetica Neue Light" charset="0"/>
                <a:ea typeface="+mj-ea"/>
                <a:cs typeface="+mj-cs"/>
              </a:rPr>
              <a:t>Fourier Resolved Spectroscopy (HIMS)</a:t>
            </a:r>
            <a:endParaRPr lang="en-US" dirty="0">
              <a:effectLst>
                <a:outerShdw blurRad="50800" dist="38100" dir="2700000">
                  <a:srgbClr val="000000">
                    <a:alpha val="43000"/>
                  </a:srgbClr>
                </a:outerShdw>
              </a:effectLst>
              <a:ea typeface="+mj-ea"/>
              <a:cs typeface="+mj-cs"/>
            </a:endParaRPr>
          </a:p>
        </p:txBody>
      </p:sp>
      <p:sp>
        <p:nvSpPr>
          <p:cNvPr id="31751" name="Rectangle 3"/>
          <p:cNvSpPr>
            <a:spLocks noChangeArrowheads="1"/>
          </p:cNvSpPr>
          <p:nvPr/>
        </p:nvSpPr>
        <p:spPr bwMode="auto">
          <a:xfrm>
            <a:off x="4724400" y="59436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31753" name="Footer Placeholder 4"/>
          <p:cNvSpPr txBox="1">
            <a:spLocks/>
          </p:cNvSpPr>
          <p:nvPr/>
        </p:nvSpPr>
        <p:spPr bwMode="auto">
          <a:xfrm>
            <a:off x="3505200" y="6477000"/>
            <a:ext cx="5421313" cy="365125"/>
          </a:xfrm>
          <a:prstGeom prst="rect">
            <a:avLst/>
          </a:prstGeom>
          <a:noFill/>
          <a:ln w="9525">
            <a:noFill/>
            <a:miter lim="800000"/>
            <a:headEnd/>
            <a:tailEnd/>
          </a:ln>
        </p:spPr>
        <p:txBody>
          <a:bodyPr anchor="ctr">
            <a:prstTxWarp prst="textNoShape">
              <a:avLst/>
            </a:prstTxWarp>
          </a:bodyPr>
          <a:lstStyle/>
          <a:p>
            <a:pPr algn="r" eaLnBrk="1" hangingPunct="1"/>
            <a:r>
              <a:rPr lang="en-US" sz="1000" i="1" dirty="0" smtClean="0">
                <a:solidFill>
                  <a:schemeClr val="tx2"/>
                </a:solidFill>
                <a:latin typeface="Futura" charset="0"/>
                <a:ea typeface="Futura" charset="0"/>
                <a:cs typeface="Futura" charset="0"/>
              </a:rPr>
              <a:t>4</a:t>
            </a:r>
            <a:r>
              <a:rPr lang="en-US" sz="1000" i="1" baseline="30000" dirty="0" smtClean="0">
                <a:solidFill>
                  <a:schemeClr val="tx2"/>
                </a:solidFill>
                <a:latin typeface="Futura" charset="0"/>
                <a:ea typeface="Futura" charset="0"/>
                <a:cs typeface="Futura" charset="0"/>
              </a:rPr>
              <a:t>th</a:t>
            </a:r>
            <a:r>
              <a:rPr lang="en-US" sz="1000" i="1" dirty="0" smtClean="0">
                <a:solidFill>
                  <a:schemeClr val="tx2"/>
                </a:solidFill>
                <a:latin typeface="Futura" charset="0"/>
                <a:ea typeface="Futura" charset="0"/>
                <a:cs typeface="Futura" charset="0"/>
              </a:rPr>
              <a:t> MAXI Workshop 2010, Tokyo,  November 29, 2010</a:t>
            </a:r>
            <a:endParaRPr lang="en-US" sz="1000" i="1" dirty="0">
              <a:solidFill>
                <a:schemeClr val="tx2"/>
              </a:solidFill>
              <a:latin typeface="Futura" charset="0"/>
              <a:ea typeface="Futura" charset="0"/>
              <a:cs typeface="Futura" charset="0"/>
            </a:endParaRPr>
          </a:p>
        </p:txBody>
      </p:sp>
      <p:sp>
        <p:nvSpPr>
          <p:cNvPr id="23" name="Text Box 5"/>
          <p:cNvSpPr txBox="1">
            <a:spLocks noChangeArrowheads="1"/>
          </p:cNvSpPr>
          <p:nvPr/>
        </p:nvSpPr>
        <p:spPr bwMode="auto">
          <a:xfrm>
            <a:off x="457200" y="0"/>
            <a:ext cx="8077200" cy="246063"/>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defRPr/>
            </a:pPr>
            <a:r>
              <a:rPr lang="en-US" sz="1000" b="1" i="1" dirty="0">
                <a:solidFill>
                  <a:schemeClr val="tx2"/>
                </a:solidFill>
              </a:rPr>
              <a:t> </a:t>
            </a:r>
            <a:r>
              <a:rPr lang="en-US" sz="1000" i="1" dirty="0">
                <a:solidFill>
                  <a:schemeClr val="tx1">
                    <a:lumMod val="75000"/>
                    <a:lumOff val="25000"/>
                  </a:schemeClr>
                </a:solidFill>
                <a:latin typeface="Helvetica"/>
                <a:cs typeface="Helvetica"/>
              </a:rPr>
              <a:t>Discovery and Evolution of a New Galactic Black Hole Candidate XTE J1752-223 </a:t>
            </a:r>
          </a:p>
        </p:txBody>
      </p:sp>
      <p:sp>
        <p:nvSpPr>
          <p:cNvPr id="26" name="Text Box 7"/>
          <p:cNvSpPr txBox="1">
            <a:spLocks noChangeArrowheads="1"/>
          </p:cNvSpPr>
          <p:nvPr/>
        </p:nvSpPr>
        <p:spPr bwMode="auto">
          <a:xfrm>
            <a:off x="-381000" y="6527800"/>
            <a:ext cx="3581400" cy="254000"/>
          </a:xfrm>
          <a:prstGeom prst="rect">
            <a:avLst/>
          </a:prstGeom>
          <a:noFill/>
          <a:ln w="9525">
            <a:noFill/>
            <a:miter lim="800000"/>
            <a:headEnd/>
            <a:tailEnd/>
          </a:ln>
        </p:spPr>
        <p:txBody>
          <a:bodyPr>
            <a:prstTxWarp prst="textNoShape">
              <a:avLst/>
            </a:prstTxWarp>
            <a:spAutoFit/>
          </a:bodyPr>
          <a:lstStyle/>
          <a:p>
            <a:pPr algn="ctr">
              <a:defRPr/>
            </a:pPr>
            <a:r>
              <a:rPr lang="en-US" sz="1050" i="1" dirty="0">
                <a:latin typeface="Times New Roman" charset="0"/>
              </a:rPr>
              <a:t>Shaposhnikov, Swank, </a:t>
            </a:r>
            <a:r>
              <a:rPr lang="en-US" sz="1050" i="1" dirty="0" err="1">
                <a:latin typeface="Times New Roman" charset="0"/>
              </a:rPr>
              <a:t>Markwardt</a:t>
            </a:r>
            <a:r>
              <a:rPr lang="en-US" sz="1050" i="1" baseline="30000" dirty="0">
                <a:latin typeface="Times New Roman" charset="0"/>
              </a:rPr>
              <a:t> </a:t>
            </a:r>
            <a:r>
              <a:rPr lang="en-US" sz="1050" i="1" dirty="0">
                <a:latin typeface="Times New Roman" charset="0"/>
              </a:rPr>
              <a:t>&amp;</a:t>
            </a:r>
            <a:r>
              <a:rPr lang="en-US" sz="1050" i="1" dirty="0" err="1">
                <a:latin typeface="Times New Roman" charset="0"/>
              </a:rPr>
              <a:t>Krimm</a:t>
            </a:r>
            <a:r>
              <a:rPr lang="en-US" sz="1050" i="1" dirty="0">
                <a:latin typeface="Times New Roman" charset="0"/>
              </a:rPr>
              <a:t> </a:t>
            </a:r>
            <a:endParaRPr lang="en-US" sz="1050" i="1" dirty="0">
              <a:latin typeface="Helvetica Neue Light" charset="0"/>
            </a:endParaRPr>
          </a:p>
        </p:txBody>
      </p:sp>
      <p:pic>
        <p:nvPicPr>
          <p:cNvPr id="24" name="Picture 23" descr="1752_fps.eps"/>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rot="5400000">
            <a:off x="874796" y="1944604"/>
            <a:ext cx="2839657" cy="3674851"/>
          </a:xfrm>
          <a:prstGeom prst="rect">
            <a:avLst/>
          </a:prstGeom>
          <a:solidFill>
            <a:schemeClr val="bg2"/>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TextBox 30"/>
          <p:cNvSpPr txBox="1"/>
          <p:nvPr/>
        </p:nvSpPr>
        <p:spPr>
          <a:xfrm>
            <a:off x="914400" y="1371600"/>
            <a:ext cx="2286000" cy="584776"/>
          </a:xfrm>
          <a:prstGeom prst="rect">
            <a:avLst/>
          </a:prstGeom>
          <a:noFill/>
          <a:ln>
            <a:solidFill>
              <a:srgbClr val="000000"/>
            </a:solidFill>
          </a:ln>
        </p:spPr>
        <p:txBody>
          <a:bodyPr wrap="square" rtlCol="0">
            <a:spAutoFit/>
          </a:bodyPr>
          <a:lstStyle/>
          <a:p>
            <a:pPr algn="ctr"/>
            <a:r>
              <a:rPr lang="en-US" dirty="0" smtClean="0">
                <a:solidFill>
                  <a:srgbClr val="0000FF"/>
                </a:solidFill>
                <a:effectLst>
                  <a:outerShdw blurRad="38100" dist="38100" dir="2700000" algn="tl">
                    <a:srgbClr val="000000">
                      <a:alpha val="43137"/>
                    </a:srgbClr>
                  </a:outerShdw>
                </a:effectLst>
              </a:rPr>
              <a:t>FRS normalized by total spectrum </a:t>
            </a:r>
            <a:endParaRPr lang="en-US" dirty="0">
              <a:solidFill>
                <a:srgbClr val="0000FF"/>
              </a:solidFill>
              <a:effectLst>
                <a:outerShdw blurRad="38100" dist="38100" dir="2700000" algn="tl">
                  <a:srgbClr val="000000">
                    <a:alpha val="43137"/>
                  </a:srgbClr>
                </a:outerShdw>
              </a:effectLst>
            </a:endParaRPr>
          </a:p>
        </p:txBody>
      </p:sp>
      <p:pic>
        <p:nvPicPr>
          <p:cNvPr id="32" name="Picture 31" descr="1752_frs.eps"/>
          <p:cNvPicPr>
            <a:picLocks noChangeAspect="1"/>
          </p:cNvPicPr>
          <p:nvPr/>
        </p:nvPicPr>
        <mc:AlternateContent xmlns:ma="http://schemas.microsoft.com/office/mac/drawingml/2008/main">
          <mc:Choice Requires="ma">
            <p:blipFill>
              <a:blip r:embed="rId5"/>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6"/>
              <a:stretch>
                <a:fillRect/>
              </a:stretch>
            </p:blipFill>
          </mc:Fallback>
        </mc:AlternateContent>
        <p:spPr>
          <a:xfrm rot="5400000">
            <a:off x="4986618" y="1947583"/>
            <a:ext cx="2819401" cy="3648636"/>
          </a:xfrm>
          <a:prstGeom prst="rect">
            <a:avLst/>
          </a:prstGeom>
          <a:solidFill>
            <a:srgbClr val="F8F8F8"/>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5257800" y="1295400"/>
            <a:ext cx="2286000" cy="830997"/>
          </a:xfrm>
          <a:prstGeom prst="rect">
            <a:avLst/>
          </a:prstGeom>
          <a:noFill/>
          <a:ln>
            <a:solidFill>
              <a:srgbClr val="000000"/>
            </a:solidFill>
          </a:ln>
        </p:spPr>
        <p:txBody>
          <a:bodyPr wrap="square" rtlCol="0">
            <a:spAutoFit/>
          </a:bodyPr>
          <a:lstStyle/>
          <a:p>
            <a:pPr algn="ctr"/>
            <a:r>
              <a:rPr lang="en-US" dirty="0" smtClean="0">
                <a:solidFill>
                  <a:srgbClr val="0000FF"/>
                </a:solidFill>
                <a:effectLst>
                  <a:outerShdw blurRad="38100" dist="38100" dir="2700000" algn="tl">
                    <a:srgbClr val="000000">
                      <a:alpha val="43137"/>
                    </a:srgbClr>
                  </a:outerShdw>
                </a:effectLst>
              </a:rPr>
              <a:t>FRS normalized by   the non-thermal spectral component</a:t>
            </a:r>
            <a:endParaRPr lang="en-US" dirty="0">
              <a:solidFill>
                <a:srgbClr val="0000FF"/>
              </a:solidFill>
              <a:effectLst>
                <a:outerShdw blurRad="38100" dist="38100" dir="2700000" algn="tl">
                  <a:srgbClr val="000000">
                    <a:alpha val="43137"/>
                  </a:srgbClr>
                </a:outerShdw>
              </a:effectLst>
            </a:endParaRPr>
          </a:p>
        </p:txBody>
      </p:sp>
      <p:sp>
        <p:nvSpPr>
          <p:cNvPr id="11" name="TextBox 10"/>
          <p:cNvSpPr txBox="1"/>
          <p:nvPr/>
        </p:nvSpPr>
        <p:spPr>
          <a:xfrm>
            <a:off x="6815370" y="6154579"/>
            <a:ext cx="1642830" cy="246221"/>
          </a:xfrm>
          <a:prstGeom prst="rect">
            <a:avLst/>
          </a:prstGeom>
          <a:noFill/>
        </p:spPr>
        <p:txBody>
          <a:bodyPr wrap="square" rtlCol="0">
            <a:spAutoFit/>
          </a:bodyPr>
          <a:lstStyle/>
          <a:p>
            <a:r>
              <a:rPr lang="en-US" sz="1000" dirty="0" smtClean="0">
                <a:latin typeface="Times New Roman"/>
                <a:cs typeface="Times New Roman"/>
              </a:rPr>
              <a:t>(Shaposhnikov et al. 2010)</a:t>
            </a:r>
            <a:endParaRPr lang="en-US" sz="1000" dirty="0">
              <a:latin typeface="Times New Roman"/>
              <a:cs typeface="Times New Roman"/>
            </a:endParaRPr>
          </a:p>
        </p:txBody>
      </p:sp>
      <p:sp>
        <p:nvSpPr>
          <p:cNvPr id="12" name="TextBox 11"/>
          <p:cNvSpPr txBox="1"/>
          <p:nvPr/>
        </p:nvSpPr>
        <p:spPr>
          <a:xfrm>
            <a:off x="1219200" y="5334000"/>
            <a:ext cx="6781800" cy="830997"/>
          </a:xfrm>
          <a:prstGeom prst="rect">
            <a:avLst/>
          </a:prstGeom>
          <a:noFill/>
          <a:ln>
            <a:solidFill>
              <a:srgbClr val="000000"/>
            </a:solidFill>
          </a:ln>
        </p:spPr>
        <p:txBody>
          <a:bodyPr wrap="square" rtlCol="0">
            <a:spAutoFit/>
          </a:bodyPr>
          <a:lstStyle/>
          <a:p>
            <a:pPr algn="ctr"/>
            <a:r>
              <a:rPr lang="en-US" dirty="0" smtClean="0">
                <a:solidFill>
                  <a:srgbClr val="0000FF"/>
                </a:solidFill>
                <a:effectLst>
                  <a:outerShdw blurRad="38100" dist="38100" dir="2700000" algn="tl">
                    <a:srgbClr val="000000">
                      <a:alpha val="43137"/>
                    </a:srgbClr>
                  </a:outerShdw>
                </a:effectLst>
              </a:rPr>
              <a:t>Disk black body spectral component is stable!</a:t>
            </a:r>
          </a:p>
          <a:p>
            <a:pPr algn="ctr"/>
            <a:r>
              <a:rPr lang="en-US" dirty="0" smtClean="0">
                <a:solidFill>
                  <a:srgbClr val="0000FF"/>
                </a:solidFill>
                <a:effectLst>
                  <a:outerShdw blurRad="38100" dist="38100" dir="2700000" algn="tl">
                    <a:srgbClr val="000000">
                      <a:alpha val="43137"/>
                    </a:srgbClr>
                  </a:outerShdw>
                </a:effectLst>
              </a:rPr>
              <a:t>RMS ratio normalized on </a:t>
            </a:r>
            <a:r>
              <a:rPr lang="en-US" dirty="0" smtClean="0">
                <a:solidFill>
                  <a:srgbClr val="0000FF"/>
                </a:solidFill>
                <a:effectLst>
                  <a:outerShdw blurRad="38100" dist="38100" dir="2700000" algn="tl">
                    <a:srgbClr val="000000">
                      <a:alpha val="43137"/>
                    </a:srgbClr>
                  </a:outerShdw>
                </a:effectLst>
              </a:rPr>
              <a:t>the power law component alone is decreasing from the level of 50% (LHS!).</a:t>
            </a:r>
            <a:endParaRPr lang="en-US" dirty="0">
              <a:solidFill>
                <a:srgbClr val="0000FF"/>
              </a:solidFill>
              <a:effectLst>
                <a:outerShdw blurRad="38100" dist="38100" dir="2700000" algn="tl">
                  <a:srgbClr val="000000">
                    <a:alpha val="43137"/>
                  </a:srgbClr>
                </a:outerShdw>
              </a:effectLst>
            </a:endParaRPr>
          </a:p>
        </p:txBody>
      </p:sp>
    </p:spTree>
  </p:cSld>
  <p:clrMapOvr>
    <a:masterClrMapping/>
  </p:clrMapOvr>
  <p:transition advTm="83098"/>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Median.thmx</Template>
  <TotalTime>76840</TotalTime>
  <Words>3902</Words>
  <Application>Microsoft Macintosh PowerPoint</Application>
  <PresentationFormat>On-screen Show (4:3)</PresentationFormat>
  <Paragraphs>213</Paragraphs>
  <Slides>16</Slides>
  <Notes>16</Notes>
  <HiddenSlides>1</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16</vt:i4>
      </vt:variant>
    </vt:vector>
  </HeadingPairs>
  <TitlesOfParts>
    <vt:vector size="20" baseType="lpstr">
      <vt:lpstr>Median</vt:lpstr>
      <vt:lpstr>Equation</vt:lpstr>
      <vt:lpstr>Microsoft Equation</vt:lpstr>
      <vt:lpstr>Microsoft Word Document</vt:lpstr>
      <vt:lpstr>Slide 1</vt:lpstr>
      <vt:lpstr>Slide 2</vt:lpstr>
      <vt:lpstr> XTE J1752-223 Evolution </vt:lpstr>
      <vt:lpstr>RXTE Data Spectral Analysis</vt:lpstr>
      <vt:lpstr> XTE J1752-223 Variability Evolution</vt:lpstr>
      <vt:lpstr> Low Hard State in XTE J1752-223</vt:lpstr>
      <vt:lpstr>Fourier Resolved Spectroscopy (FRS)</vt:lpstr>
      <vt:lpstr>Fourier Resolved Spectroscopy (continued)</vt:lpstr>
      <vt:lpstr>Fourier Resolved Spectroscopy (HIMS)</vt:lpstr>
      <vt:lpstr>What can we learn from spectral data? Nature of the power law</vt:lpstr>
      <vt:lpstr>Thermal versus Bulk motion Comptonization</vt:lpstr>
      <vt:lpstr> On the  Nature of the Extreme LHS</vt:lpstr>
      <vt:lpstr> On the  behavior of RMS spectrum</vt:lpstr>
      <vt:lpstr>Correlation scaling: BH mass estimate </vt:lpstr>
      <vt:lpstr>MAXI J1659-152 </vt:lpstr>
      <vt:lpstr>SUMMARY </vt:lpstr>
    </vt:vector>
  </TitlesOfParts>
  <Company>Nikolai Shaposhnikov nikolai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Nikolai Shaposhnikov nikolai</dc:creator>
  <cp:lastModifiedBy>Nikolai Shaposhnikov</cp:lastModifiedBy>
  <cp:revision>42</cp:revision>
  <cp:lastPrinted>2009-09-12T06:26:28Z</cp:lastPrinted>
  <dcterms:created xsi:type="dcterms:W3CDTF">2010-11-27T20:39:45Z</dcterms:created>
  <dcterms:modified xsi:type="dcterms:W3CDTF">2010-11-30T02:03:15Z</dcterms:modified>
</cp:coreProperties>
</file>