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3"/>
  </p:notesMasterIdLst>
  <p:handoutMasterIdLst>
    <p:handoutMasterId r:id="rId2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56" r:id="rId12"/>
    <p:sldId id="257" r:id="rId13"/>
    <p:sldId id="261" r:id="rId14"/>
    <p:sldId id="260" r:id="rId15"/>
    <p:sldId id="266" r:id="rId16"/>
    <p:sldId id="262" r:id="rId17"/>
    <p:sldId id="264" r:id="rId18"/>
    <p:sldId id="263" r:id="rId19"/>
    <p:sldId id="265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971" autoAdjust="0"/>
    <p:restoredTop sz="94660"/>
  </p:normalViewPr>
  <p:slideViewPr>
    <p:cSldViewPr snapToObjects="1">
      <p:cViewPr varScale="1">
        <p:scale>
          <a:sx n="75" d="100"/>
          <a:sy n="75" d="100"/>
        </p:scale>
        <p:origin x="-1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368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EAF3B-70E0-214A-BCD6-D0E1AE24FF0C}" type="datetime1">
              <a:rPr lang="en-US" smtClean="0"/>
              <a:t>11/29/10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B21F0-8B03-9A45-ACF5-239839AEF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82ED0-B745-6744-9804-1043365221D3}" type="datetime1">
              <a:rPr lang="en-US" smtClean="0"/>
              <a:t>11/29/10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A35A8-3690-264B-AF15-1F681A215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03C97-FF32-3847-A9A5-969D8D5B9A3B}" type="slidenum">
              <a:rPr lang="en-US"/>
              <a:pPr/>
              <a:t>1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A35A8-3690-264B-AF15-1F681A2153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attempts to match those guys with the project scientists is at your own risk!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A35A8-3690-264B-AF15-1F681A2153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A35A8-3690-264B-AF15-1F681A2153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D691B-8947-214E-8DEF-06F846B2476E}" type="slidenum">
              <a:rPr lang="en-US"/>
              <a:pPr/>
              <a:t>20</a:t>
            </a:fld>
            <a:endParaRPr lang="en-US"/>
          </a:p>
        </p:txBody>
      </p:sp>
      <p:sp>
        <p:nvSpPr>
          <p:cNvPr id="2088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9350" y="703263"/>
            <a:ext cx="4594225" cy="3446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9356" y="4360985"/>
            <a:ext cx="5036144" cy="40796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40EF6-0685-1A4D-A1DE-CB2B8A3815F7}" type="slidenum">
              <a:rPr lang="en-US"/>
              <a:pPr/>
              <a:t>2</a:t>
            </a:fld>
            <a:endParaRPr lang="en-US"/>
          </a:p>
        </p:txBody>
      </p:sp>
      <p:sp>
        <p:nvSpPr>
          <p:cNvPr id="227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9350" y="703263"/>
            <a:ext cx="4594225" cy="3446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9356" y="4360985"/>
            <a:ext cx="5036144" cy="40796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3DF02-C11A-1B4D-8862-675BEE4E2154}" type="slidenum">
              <a:rPr lang="en-US"/>
              <a:pPr/>
              <a:t>3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A35A8-3690-264B-AF15-1F681A2153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C7126-30C2-AB41-8D05-E0DC6BECFD47}" type="slidenum">
              <a:rPr lang="en-US"/>
              <a:pPr/>
              <a:t>6</a:t>
            </a:fld>
            <a:endParaRPr lang="en-US"/>
          </a:p>
        </p:txBody>
      </p:sp>
      <p:sp>
        <p:nvSpPr>
          <p:cNvPr id="166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9350" y="703263"/>
            <a:ext cx="4594225" cy="3446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9356" y="4360985"/>
            <a:ext cx="5036144" cy="40796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3C9C0-4463-4F49-AD20-7B714AEFB06F}" type="slidenum">
              <a:rPr lang="en-US"/>
              <a:pPr/>
              <a:t>7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C49A4-7FB9-974D-B2DA-3C889BF77CA0}" type="slidenum">
              <a:rPr lang="en-US"/>
              <a:pPr/>
              <a:t>8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A35A8-3690-264B-AF15-1F681A2153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A35A8-3690-264B-AF15-1F681A2153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df"/><Relationship Id="rId15" Type="http://schemas.openxmlformats.org/officeDocument/2006/relationships/image" Target="../media/image3.png"/><Relationship Id="rId16" Type="http://schemas.openxmlformats.org/officeDocument/2006/relationships/image" Target="../media/image3.jpeg"/><Relationship Id="rId17" Type="http://schemas.openxmlformats.org/officeDocument/2006/relationships/image" Target="../media/image4.jpe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CFFCC"/>
                </a:solidFill>
                <a:latin typeface="Comic Sans MS"/>
                <a:cs typeface="Comic Sans MS"/>
              </a:defRPr>
            </a:lvl1pPr>
          </a:lstStyle>
          <a:p>
            <a:r>
              <a:rPr lang="nl-NL" smtClean="0"/>
              <a:t>東京, 29 November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2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CFFCC"/>
                </a:solidFill>
                <a:effectLst/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Erik Kuulkers: INTEGRAL Galactic bulge monitoring &amp; MAXI J1659-152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FFCC"/>
                </a:solidFill>
                <a:latin typeface="Comic Sans MS"/>
                <a:cs typeface="Comic Sans MS"/>
              </a:defRPr>
            </a:lvl1pPr>
          </a:lstStyle>
          <a:p>
            <a:fld id="{C675D12B-4F01-9242-9601-DD464B38E1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4"/>
              <a:srcRect b="213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5"/>
              <a:srcRect b="21312"/>
              <a:stretch>
                <a:fillRect/>
              </a:stretch>
            </p:blipFill>
          </mc:Fallback>
        </mc:AlternateContent>
        <p:spPr bwMode="auto">
          <a:xfrm>
            <a:off x="7543800" y="0"/>
            <a:ext cx="1612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5"/>
          <p:cNvSpPr>
            <a:spLocks noChangeArrowheads="1"/>
          </p:cNvSpPr>
          <p:nvPr userDrawn="1"/>
        </p:nvSpPr>
        <p:spPr bwMode="auto">
          <a:xfrm rot="10800000">
            <a:off x="5943600" y="7938"/>
            <a:ext cx="1600200" cy="533400"/>
          </a:xfrm>
          <a:prstGeom prst="rtTriangl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6" descr="2001_A_Space_Odyssey.jpg"/>
          <p:cNvPicPr>
            <a:picLocks noChangeAspect="1"/>
          </p:cNvPicPr>
          <p:nvPr userDrawn="1"/>
        </p:nvPicPr>
        <p:blipFill>
          <a:blip r:embed="rId16">
            <a:alphaModFix amt="75000"/>
          </a:blip>
          <a:srcRect/>
          <a:stretch>
            <a:fillRect/>
          </a:stretch>
        </p:blipFill>
        <p:spPr bwMode="auto">
          <a:xfrm>
            <a:off x="1" y="1"/>
            <a:ext cx="1295399" cy="58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2001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725748" y="6356350"/>
            <a:ext cx="41825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rik_katakana.png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7100" y="19457"/>
            <a:ext cx="609600" cy="2551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66FF"/>
          </a:solidFill>
          <a:effectLst>
            <a:outerShdw blurRad="38100" dist="63500" dir="2700000">
              <a:srgbClr val="000000"/>
            </a:outerShdw>
          </a:effectLst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effectLst>
            <a:outerShdw blurRad="38100" dist="63500" dir="2700000">
              <a:srgbClr val="000000"/>
            </a:outerShdw>
          </a:effectLst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effectLst>
            <a:outerShdw blurRad="38100" dist="63500" dir="2700000">
              <a:srgbClr val="000000"/>
            </a:outerShdw>
          </a:effectLst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effectLst>
            <a:outerShdw blurRad="38100" dist="63500" dir="2700000">
              <a:srgbClr val="000000"/>
            </a:outerShdw>
          </a:effectLst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effectLst>
            <a:outerShdw blurRad="38100" dist="63500" dir="2700000">
              <a:srgbClr val="000000"/>
            </a:outerShdw>
          </a:effectLst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effectLst>
            <a:outerShdw blurRad="38100" dist="63500" dir="2700000">
              <a:srgbClr val="000000"/>
            </a:outerShdw>
          </a:effectLst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6" Type="http://schemas.openxmlformats.org/officeDocument/2006/relationships/image" Target="../media/image28.gif"/><Relationship Id="rId7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gif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1" Type="http://schemas.openxmlformats.org/officeDocument/2006/relationships/video" Target="file://localhost/Users/erikkuulkers/Movies/Stanlio%20e%20Ollio%20-%20At%20the%20Ball,%20That_%2339%3Bs%20All.avi.m4v" TargetMode="Externa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video" Target="file://localhost/Users/erikkuulkers/Desktop/INTEGRAL%20Galactic%20bulge%20movie%20-%20Kuulkers.wmv" TargetMode="Externa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7315200" y="6477000"/>
            <a:ext cx="167640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solidFill>
                  <a:schemeClr val="tx1"/>
                </a:solidFill>
                <a:latin typeface="Arial" charset="0"/>
              </a:rPr>
              <a:t>Photo: Brad Templeton</a:t>
            </a:r>
          </a:p>
        </p:txBody>
      </p:sp>
      <p:pic>
        <p:nvPicPr>
          <p:cNvPr id="87049" name="Picture 9" descr="Extremesky_immage"/>
          <p:cNvPicPr>
            <a:picLocks noChangeAspect="1" noChangeArrowheads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 bwMode="auto">
          <a:xfrm>
            <a:off x="4800600" y="1219200"/>
            <a:ext cx="762000" cy="649288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2705100"/>
            <a:ext cx="3886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Erik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Kuulkers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63500" dir="2700000">
                  <a:srgbClr val="000000"/>
                </a:out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ESA/ESAC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Spain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63500" dir="2700000">
                  <a:srgbClr val="000000"/>
                </a:outerShdw>
              </a:effectLst>
              <a:uLnTx/>
              <a:uFillTx/>
              <a:latin typeface="Comic Sans MS"/>
              <a:ea typeface="+mn-ea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6200" y="3657600"/>
            <a:ext cx="4402848" cy="2324101"/>
            <a:chOff x="4868565" y="3949699"/>
            <a:chExt cx="4095750" cy="2362201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4868565" y="3949700"/>
              <a:ext cx="4095750" cy="2362200"/>
            </a:xfrm>
            <a:prstGeom prst="wedgeRoundRectCallout">
              <a:avLst>
                <a:gd name="adj1" fmla="val -63245"/>
                <a:gd name="adj2" fmla="val -3212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9351" y="3949699"/>
              <a:ext cx="4004964" cy="235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dirty="0" smtClean="0">
                  <a:latin typeface="Comic Sans MS"/>
                  <a:cs typeface="Comic Sans MS"/>
                </a:rPr>
                <a:t>Julia Alfonso-</a:t>
              </a:r>
              <a:r>
                <a:rPr lang="en-US" dirty="0" err="1" smtClean="0">
                  <a:latin typeface="Comic Sans MS"/>
                  <a:cs typeface="Comic Sans MS"/>
                </a:rPr>
                <a:t>Garzón</a:t>
              </a:r>
              <a:r>
                <a:rPr lang="en-US" dirty="0" smtClean="0">
                  <a:latin typeface="Comic Sans MS"/>
                  <a:cs typeface="Comic Sans MS"/>
                </a:rPr>
                <a:t>, Volker </a:t>
              </a:r>
              <a:r>
                <a:rPr lang="en-US" dirty="0" smtClean="0">
                  <a:latin typeface="Comic Sans MS"/>
                  <a:cs typeface="Comic Sans MS"/>
                </a:rPr>
                <a:t>Beckmann, Tony Bird, </a:t>
              </a:r>
              <a:r>
                <a:rPr lang="en-US" dirty="0" err="1" smtClean="0">
                  <a:latin typeface="Comic Sans MS"/>
                  <a:cs typeface="Comic Sans MS"/>
                </a:rPr>
                <a:t>Søren</a:t>
              </a:r>
              <a:r>
                <a:rPr lang="en-US" dirty="0" smtClean="0">
                  <a:latin typeface="Comic Sans MS"/>
                  <a:cs typeface="Comic Sans MS"/>
                </a:rPr>
                <a:t> Brandt</a:t>
              </a:r>
              <a:r>
                <a:rPr lang="en-US" dirty="0" smtClean="0">
                  <a:latin typeface="Comic Sans MS"/>
                  <a:cs typeface="Comic Sans MS"/>
                </a:rPr>
                <a:t>,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b="1" u="sng" dirty="0" err="1" smtClean="0">
                  <a:latin typeface="Comic Sans MS"/>
                  <a:cs typeface="Comic Sans MS"/>
                </a:rPr>
                <a:t>Jérôme</a:t>
              </a:r>
              <a:r>
                <a:rPr lang="en-US" b="1" u="sng" dirty="0" smtClean="0">
                  <a:latin typeface="Comic Sans MS"/>
                  <a:cs typeface="Comic Sans MS"/>
                </a:rPr>
                <a:t> </a:t>
              </a:r>
              <a:r>
                <a:rPr lang="en-US" b="1" u="sng" dirty="0" err="1" smtClean="0">
                  <a:latin typeface="Comic Sans MS"/>
                  <a:cs typeface="Comic Sans MS"/>
                </a:rPr>
                <a:t>Chenevez</a:t>
              </a:r>
              <a:r>
                <a:rPr lang="en-US" dirty="0" smtClean="0">
                  <a:latin typeface="Comic Sans MS"/>
                  <a:cs typeface="Comic Sans MS"/>
                </a:rPr>
                <a:t>, </a:t>
              </a:r>
              <a:r>
                <a:rPr lang="en-US" dirty="0" smtClean="0">
                  <a:latin typeface="Comic Sans MS"/>
                  <a:cs typeface="Comic Sans MS"/>
                </a:rPr>
                <a:t>Thierry Courvoisier, </a:t>
              </a:r>
              <a:r>
                <a:rPr lang="en-US" dirty="0" err="1" smtClean="0">
                  <a:latin typeface="Comic Sans MS"/>
                  <a:cs typeface="Comic Sans MS"/>
                </a:rPr>
                <a:t>Melania</a:t>
              </a:r>
              <a:r>
                <a:rPr lang="en-US" dirty="0" smtClean="0">
                  <a:latin typeface="Comic Sans MS"/>
                  <a:cs typeface="Comic Sans MS"/>
                </a:rPr>
                <a:t> Del Santo, Albert </a:t>
              </a:r>
              <a:r>
                <a:rPr lang="en-US" dirty="0" smtClean="0">
                  <a:latin typeface="Comic Sans MS"/>
                  <a:cs typeface="Comic Sans MS"/>
                </a:rPr>
                <a:t>Domingo,</a:t>
              </a:r>
              <a:r>
                <a:rPr lang="en-US" dirty="0" smtClean="0">
                  <a:latin typeface="Comic Sans MS"/>
                  <a:cs typeface="Comic Sans MS"/>
                </a:rPr>
                <a:t>  Ken </a:t>
              </a:r>
              <a:r>
                <a:rPr lang="en-US" dirty="0" err="1" smtClean="0">
                  <a:latin typeface="Comic Sans MS"/>
                  <a:cs typeface="Comic Sans MS"/>
                </a:rPr>
                <a:t>Ebisawa</a:t>
              </a:r>
              <a:r>
                <a:rPr lang="en-US" dirty="0" smtClean="0">
                  <a:latin typeface="Comic Sans MS"/>
                  <a:cs typeface="Comic Sans MS"/>
                </a:rPr>
                <a:t>, </a:t>
              </a:r>
              <a:r>
                <a:rPr lang="en-US" b="1" dirty="0" smtClean="0">
                  <a:latin typeface="Comic Sans MS"/>
                  <a:cs typeface="Comic Sans MS"/>
                </a:rPr>
                <a:t>Carlo </a:t>
              </a:r>
              <a:r>
                <a:rPr lang="en-US" b="1" dirty="0" err="1" smtClean="0">
                  <a:latin typeface="Comic Sans MS"/>
                  <a:cs typeface="Comic Sans MS"/>
                </a:rPr>
                <a:t>Ferrigno</a:t>
              </a:r>
              <a:r>
                <a:rPr lang="en-US" dirty="0" smtClean="0">
                  <a:latin typeface="Comic Sans MS"/>
                  <a:cs typeface="Comic Sans MS"/>
                </a:rPr>
                <a:t>, Peter </a:t>
              </a:r>
              <a:r>
                <a:rPr lang="en-US" dirty="0" err="1" smtClean="0">
                  <a:latin typeface="Comic Sans MS"/>
                  <a:cs typeface="Comic Sans MS"/>
                </a:rPr>
                <a:t>Jonker</a:t>
              </a:r>
              <a:r>
                <a:rPr lang="en-US" dirty="0" smtClean="0">
                  <a:latin typeface="Comic Sans MS"/>
                  <a:cs typeface="Comic Sans MS"/>
                </a:rPr>
                <a:t>, Peter </a:t>
              </a:r>
              <a:r>
                <a:rPr lang="en-US" dirty="0" err="1" smtClean="0">
                  <a:latin typeface="Comic Sans MS"/>
                  <a:cs typeface="Comic Sans MS"/>
                </a:rPr>
                <a:t>Kretschmar</a:t>
              </a:r>
              <a:r>
                <a:rPr lang="en-US" dirty="0" smtClean="0">
                  <a:latin typeface="Comic Sans MS"/>
                  <a:cs typeface="Comic Sans MS"/>
                </a:rPr>
                <a:t>,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u="sng" dirty="0" smtClean="0">
                  <a:latin typeface="Comic Sans MS"/>
                  <a:cs typeface="Comic Sans MS"/>
                </a:rPr>
                <a:t>Craig </a:t>
              </a:r>
              <a:r>
                <a:rPr lang="en-US" u="sng" dirty="0" err="1" smtClean="0">
                  <a:latin typeface="Comic Sans MS"/>
                  <a:cs typeface="Comic Sans MS"/>
                </a:rPr>
                <a:t>Markwardt</a:t>
              </a:r>
              <a:r>
                <a:rPr lang="en-US" dirty="0" err="1" smtClean="0">
                  <a:latin typeface="Comic Sans MS"/>
                  <a:cs typeface="Comic Sans MS"/>
                </a:rPr>
                <a:t>,Tim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 err="1" smtClean="0">
                  <a:latin typeface="Comic Sans MS"/>
                  <a:cs typeface="Comic Sans MS"/>
                </a:rPr>
                <a:t>Oosterbroek</a:t>
              </a:r>
              <a:r>
                <a:rPr lang="en-US" dirty="0" smtClean="0">
                  <a:latin typeface="Comic Sans MS"/>
                  <a:cs typeface="Comic Sans MS"/>
                </a:rPr>
                <a:t>,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 err="1" smtClean="0">
                  <a:latin typeface="Comic Sans MS"/>
                  <a:cs typeface="Comic Sans MS"/>
                </a:rPr>
                <a:t>Katja</a:t>
              </a:r>
              <a:r>
                <a:rPr lang="en-US" dirty="0" smtClean="0">
                  <a:latin typeface="Comic Sans MS"/>
                  <a:cs typeface="Comic Sans MS"/>
                </a:rPr>
                <a:t> </a:t>
              </a:r>
              <a:r>
                <a:rPr lang="en-US" dirty="0" err="1" smtClean="0">
                  <a:latin typeface="Comic Sans MS"/>
                  <a:cs typeface="Comic Sans MS"/>
                </a:rPr>
                <a:t>Pottschmidt</a:t>
              </a:r>
              <a:r>
                <a:rPr lang="en-US" dirty="0" smtClean="0">
                  <a:latin typeface="Comic Sans MS"/>
                  <a:cs typeface="Comic Sans MS"/>
                </a:rPr>
                <a:t>, </a:t>
              </a:r>
              <a:r>
                <a:rPr lang="en-US" u="sng" dirty="0" err="1" smtClean="0">
                  <a:latin typeface="Comic Sans MS"/>
                  <a:cs typeface="Comic Sans MS"/>
                </a:rPr>
                <a:t>Ada</a:t>
              </a:r>
              <a:r>
                <a:rPr lang="en-US" u="sng" dirty="0" smtClean="0">
                  <a:latin typeface="Comic Sans MS"/>
                  <a:cs typeface="Comic Sans MS"/>
                </a:rPr>
                <a:t> </a:t>
              </a:r>
              <a:r>
                <a:rPr lang="en-US" u="sng" dirty="0" err="1" smtClean="0">
                  <a:latin typeface="Comic Sans MS"/>
                  <a:cs typeface="Comic Sans MS"/>
                </a:rPr>
                <a:t>Paizis</a:t>
              </a:r>
              <a:r>
                <a:rPr lang="en-US" dirty="0" smtClean="0">
                  <a:latin typeface="Comic Sans MS"/>
                  <a:cs typeface="Comic Sans MS"/>
                </a:rPr>
                <a:t>, Celia </a:t>
              </a:r>
              <a:r>
                <a:rPr lang="en-US" dirty="0" err="1" smtClean="0">
                  <a:latin typeface="Comic Sans MS"/>
                  <a:cs typeface="Comic Sans MS"/>
                </a:rPr>
                <a:t>Sánchez-Fernández</a:t>
              </a:r>
              <a:r>
                <a:rPr lang="en-US" dirty="0" smtClean="0">
                  <a:latin typeface="Comic Sans MS"/>
                  <a:cs typeface="Comic Sans MS"/>
                </a:rPr>
                <a:t> &amp;</a:t>
              </a:r>
              <a:r>
                <a:rPr lang="en-US" dirty="0" smtClean="0">
                  <a:latin typeface="Comic Sans MS"/>
                  <a:cs typeface="Comic Sans MS"/>
                </a:rPr>
                <a:t>             Rudy </a:t>
              </a:r>
              <a:r>
                <a:rPr lang="en-US" dirty="0" err="1" smtClean="0">
                  <a:latin typeface="Comic Sans MS"/>
                  <a:cs typeface="Comic Sans MS"/>
                </a:rPr>
                <a:t>Wijnands</a:t>
              </a:r>
              <a:endParaRPr lang="en-US" dirty="0" smtClean="0">
                <a:latin typeface="Comic Sans MS"/>
                <a:cs typeface="Comic Sans MS"/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13" name="Picture 12" descr="CentralZoneWithLabe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72901"/>
            <a:ext cx="2931674" cy="221841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39846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182" dirty="0" smtClean="0">
                <a:solidFill>
                  <a:srgbClr val="FFFF00"/>
                </a:solidFill>
                <a:latin typeface="Comic Sans MS" charset="0"/>
              </a:rPr>
              <a:t>The INTEGRAL Galactic bulge monitoring program:</a:t>
            </a:r>
            <a:r>
              <a:rPr lang="en-US" sz="2182" dirty="0" smtClean="0">
                <a:solidFill>
                  <a:srgbClr val="FFFF00"/>
                </a:solidFill>
              </a:rPr>
              <a:t> </a:t>
            </a:r>
            <a:endParaRPr kumimoji="0" lang="en-US" sz="2182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63500" dir="2700000">
                  <a:srgbClr val="000000"/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j-ea"/>
                <a:cs typeface="Comic Sans MS"/>
              </a:rPr>
              <a:t>An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j-ea"/>
                <a:cs typeface="Comic Sans MS"/>
              </a:rPr>
              <a:t>unshrouded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j-ea"/>
                <a:cs typeface="Comic Sans MS"/>
              </a:rPr>
              <a:t> view of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j-ea"/>
                <a:cs typeface="Comic Sans MS"/>
              </a:rPr>
              <a:t>our lively Galactic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j-ea"/>
                <a:cs typeface="Comic Sans MS"/>
              </a:rPr>
              <a:t>bu</a:t>
            </a:r>
            <a:r>
              <a:rPr lang="en-US" sz="4400" dirty="0" err="1" smtClean="0">
                <a:solidFill>
                  <a:srgbClr val="3366FF"/>
                </a:solidFill>
                <a:effectLst>
                  <a:outerShdw blurRad="38100" dist="63500" dir="2700000">
                    <a:srgbClr val="000000"/>
                  </a:outerShdw>
                </a:effectLst>
                <a:latin typeface="Comic Sans MS"/>
                <a:ea typeface="+mj-ea"/>
                <a:cs typeface="Comic Sans MS"/>
              </a:rPr>
              <a:t>lge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63500" dir="2700000">
                  <a:srgbClr val="000000"/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0134600" y="1868488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charset="0"/>
              </a:rPr>
              <a:t>An update...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60274" y="1868488"/>
            <a:ext cx="6324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charset="0"/>
                <a:ea typeface="+mj-ea"/>
                <a:cs typeface="Comic Sans MS"/>
              </a:rPr>
              <a:t>&amp; MAXI J1659-152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1" y="3503405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Maxi (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マキシ</a:t>
            </a:r>
            <a:r>
              <a:rPr lang="en-US" sz="2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Makishi</a:t>
            </a:r>
            <a:r>
              <a:rPr lang="en-US" sz="2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, also written as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真喜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志</a:t>
            </a:r>
            <a:r>
              <a:rPr lang="en-US" sz="2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)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was 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a wandering pirate from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Shuri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in the </a:t>
            </a:r>
            <a:r>
              <a:rPr lang="en-US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Ryūkyū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Kingdom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present-day Okinawa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)…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63500" dir="2700000">
                    <a:srgbClr val="000000"/>
                  </a:outerShdw>
                </a:effectLst>
              </a:rPr>
              <a:t>MAXI J1659-152 &amp; IGBMP*</a:t>
            </a:r>
            <a:endParaRPr lang="en-US" dirty="0">
              <a:effectLst>
                <a:outerShdw blurRad="38100" dist="63500" dir="2700000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1676400"/>
            <a:ext cx="3048000" cy="3565525"/>
            <a:chOff x="0" y="1676400"/>
            <a:chExt cx="3048000" cy="3565525"/>
          </a:xfrm>
        </p:grpSpPr>
        <p:pic>
          <p:nvPicPr>
            <p:cNvPr id="7" name="Picture 6" descr="INTEGRAL POM 2010-11.png"/>
            <p:cNvPicPr>
              <a:picLocks noChangeAspect="1"/>
            </p:cNvPicPr>
            <p:nvPr/>
          </p:nvPicPr>
          <p:blipFill>
            <a:blip r:embed="rId3"/>
            <a:srcRect r="66667" b="55787"/>
            <a:stretch>
              <a:fillRect/>
            </a:stretch>
          </p:blipFill>
          <p:spPr>
            <a:xfrm>
              <a:off x="0" y="2209800"/>
              <a:ext cx="3048000" cy="3032125"/>
            </a:xfrm>
            <a:prstGeom prst="rect">
              <a:avLst/>
            </a:prstGeom>
          </p:spPr>
        </p:pic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860380" y="1676400"/>
              <a:ext cx="169725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10 September</a:t>
              </a:r>
              <a:endParaRPr lang="en-US" sz="18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0" y="1676400"/>
            <a:ext cx="3048000" cy="3565525"/>
            <a:chOff x="3048000" y="1676400"/>
            <a:chExt cx="3048000" cy="3565525"/>
          </a:xfrm>
        </p:grpSpPr>
        <p:pic>
          <p:nvPicPr>
            <p:cNvPr id="8" name="Picture 7" descr="INTEGRAL POM 2010-11.png"/>
            <p:cNvPicPr>
              <a:picLocks noChangeAspect="1"/>
            </p:cNvPicPr>
            <p:nvPr/>
          </p:nvPicPr>
          <p:blipFill>
            <a:blip r:embed="rId3"/>
            <a:srcRect l="33333" r="33334" b="55556"/>
            <a:stretch>
              <a:fillRect/>
            </a:stretch>
          </p:blipFill>
          <p:spPr>
            <a:xfrm>
              <a:off x="3048000" y="2193925"/>
              <a:ext cx="3048000" cy="3048000"/>
            </a:xfrm>
            <a:prstGeom prst="rect">
              <a:avLst/>
            </a:prstGeom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173421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26 September</a:t>
              </a:r>
              <a:endParaRPr lang="en-US" sz="18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0" y="1676400"/>
            <a:ext cx="3048000" cy="3565525"/>
            <a:chOff x="6096000" y="1676400"/>
            <a:chExt cx="3048000" cy="3565525"/>
          </a:xfrm>
        </p:grpSpPr>
        <p:pic>
          <p:nvPicPr>
            <p:cNvPr id="12" name="Picture 11" descr="INTEGRAL POM 2010-11.png"/>
            <p:cNvPicPr>
              <a:picLocks noChangeAspect="1"/>
            </p:cNvPicPr>
            <p:nvPr/>
          </p:nvPicPr>
          <p:blipFill>
            <a:blip r:embed="rId3"/>
            <a:srcRect l="66667" b="55556"/>
            <a:stretch>
              <a:fillRect/>
            </a:stretch>
          </p:blipFill>
          <p:spPr>
            <a:xfrm>
              <a:off x="6096000" y="2193925"/>
              <a:ext cx="3048000" cy="3048000"/>
            </a:xfrm>
            <a:prstGeom prst="rect">
              <a:avLst/>
            </a:prstGeom>
          </p:spPr>
        </p:pic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6927741" y="1676400"/>
              <a:ext cx="130185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6 October</a:t>
              </a:r>
              <a:endParaRPr lang="en-US" sz="18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533400" y="5710019"/>
            <a:ext cx="6858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 smtClean="0">
                <a:solidFill>
                  <a:srgbClr val="FFFF00"/>
                </a:solidFill>
                <a:latin typeface="Comic Sans MS"/>
                <a:cs typeface="Comic Sans MS"/>
              </a:rPr>
              <a:t>* IGBMP = INTEGRAL Galactic bulge monitoring program</a:t>
            </a:r>
            <a:endParaRPr lang="en-US" sz="1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63500" dir="2700000">
                    <a:srgbClr val="000000"/>
                  </a:outerShdw>
                </a:effectLst>
              </a:rPr>
              <a:t>MAXI J1659-152: </a:t>
            </a:r>
            <a:br>
              <a:rPr lang="en-US" dirty="0" smtClean="0">
                <a:effectLst>
                  <a:outerShdw blurRad="38100" dist="63500" dir="2700000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63500" dir="2700000">
                    <a:srgbClr val="000000"/>
                  </a:outerShdw>
                </a:effectLst>
              </a:rPr>
              <a:t>a black hole transient </a:t>
            </a:r>
            <a:br>
              <a:rPr lang="en-US" dirty="0" smtClean="0">
                <a:effectLst>
                  <a:outerShdw blurRad="38100" dist="63500" dir="2700000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63500" dir="2700000">
                    <a:srgbClr val="000000"/>
                  </a:outerShdw>
                </a:effectLst>
              </a:rPr>
              <a:t>living to the max?</a:t>
            </a:r>
            <a:endParaRPr lang="en-US" dirty="0">
              <a:effectLst>
                <a:outerShdw blurRad="38100" dist="63500" dir="270000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4141"/>
            <a:ext cx="38862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63500" dir="2700000">
                    <a:srgbClr val="000000"/>
                  </a:outerShdw>
                </a:effectLst>
              </a:rPr>
              <a:t>Erik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63500" dir="2700000">
                    <a:srgbClr val="000000"/>
                  </a:outerShdw>
                </a:effectLst>
              </a:rPr>
              <a:t>Kuulkers</a:t>
            </a:r>
            <a:endParaRPr lang="en-US" dirty="0" smtClean="0">
              <a:solidFill>
                <a:srgbClr val="FFFF00"/>
              </a:solidFill>
              <a:effectLst>
                <a:outerShdw blurRad="38100" dist="63500" dir="2700000">
                  <a:srgbClr val="000000"/>
                </a:outerShdw>
              </a:effectLst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ESA/ESAC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63500" dir="2700000">
                    <a:srgbClr val="000000"/>
                  </a:outerShdw>
                </a:effectLst>
              </a:rPr>
              <a:t>Spain</a:t>
            </a:r>
            <a:endParaRPr lang="en-US" dirty="0">
              <a:solidFill>
                <a:srgbClr val="FFFF00"/>
              </a:solidFill>
              <a:effectLst>
                <a:outerShdw blurRad="38100" dist="63500" dir="2700000">
                  <a:srgbClr val="000000"/>
                </a:outerShdw>
              </a:effectLst>
            </a:endParaRPr>
          </a:p>
        </p:txBody>
      </p:sp>
      <p:pic>
        <p:nvPicPr>
          <p:cNvPr id="4" name="Picture 3" descr="black_hole_binary_large_1.jpg"/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295400" y="5029200"/>
            <a:ext cx="1568450" cy="15897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94652" y="3848100"/>
            <a:ext cx="4402848" cy="2324100"/>
            <a:chOff x="4868565" y="3949700"/>
            <a:chExt cx="4095750" cy="236220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4868565" y="3949700"/>
              <a:ext cx="4095750" cy="2362200"/>
            </a:xfrm>
            <a:prstGeom prst="wedgeRoundRectCallout">
              <a:avLst>
                <a:gd name="adj1" fmla="val -63245"/>
                <a:gd name="adj2" fmla="val -3212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9351" y="4102099"/>
              <a:ext cx="4004964" cy="209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/>
                  <a:cs typeface="Comic Sans MS"/>
                </a:rPr>
                <a:t>Angela </a:t>
              </a:r>
              <a:r>
                <a:rPr lang="en-US" sz="1600" dirty="0" err="1" smtClean="0">
                  <a:latin typeface="Comic Sans MS"/>
                  <a:cs typeface="Comic Sans MS"/>
                </a:rPr>
                <a:t>Bazano</a:t>
              </a:r>
              <a:r>
                <a:rPr lang="en-US" sz="1600" dirty="0" smtClean="0">
                  <a:latin typeface="Comic Sans MS"/>
                  <a:cs typeface="Comic Sans MS"/>
                </a:rPr>
                <a:t>,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Tomaso</a:t>
              </a:r>
              <a:r>
                <a:rPr lang="en-US" sz="1600" b="1" dirty="0" smtClean="0">
                  <a:latin typeface="Comic Sans MS"/>
                  <a:cs typeface="Comic Sans MS"/>
                </a:rPr>
                <a:t>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Belloni</a:t>
              </a:r>
              <a:r>
                <a:rPr lang="en-US" sz="1600" dirty="0" smtClean="0">
                  <a:latin typeface="Comic Sans MS"/>
                  <a:cs typeface="Comic Sans MS"/>
                </a:rPr>
                <a:t>, Marion </a:t>
              </a:r>
              <a:r>
                <a:rPr lang="en-US" sz="1600" dirty="0" err="1" smtClean="0">
                  <a:latin typeface="Comic Sans MS"/>
                  <a:cs typeface="Comic Sans MS"/>
                </a:rPr>
                <a:t>Cadolle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err="1" smtClean="0">
                  <a:latin typeface="Comic Sans MS"/>
                  <a:cs typeface="Comic Sans MS"/>
                </a:rPr>
                <a:t>Bel</a:t>
              </a:r>
              <a:r>
                <a:rPr lang="en-US" sz="1600" dirty="0" smtClean="0">
                  <a:latin typeface="Comic Sans MS"/>
                  <a:cs typeface="Comic Sans MS"/>
                </a:rPr>
                <a:t>,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Jérôme</a:t>
              </a:r>
              <a:r>
                <a:rPr lang="en-US" sz="1600" b="1" dirty="0" smtClean="0">
                  <a:latin typeface="Comic Sans MS"/>
                  <a:cs typeface="Comic Sans MS"/>
                </a:rPr>
                <a:t>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Chenevez</a:t>
              </a:r>
              <a:r>
                <a:rPr lang="en-US" sz="1600" dirty="0" smtClean="0">
                  <a:latin typeface="Comic Sans MS"/>
                  <a:cs typeface="Comic Sans MS"/>
                </a:rPr>
                <a:t>, </a:t>
              </a:r>
              <a:r>
                <a:rPr lang="en-US" sz="1600" b="1" dirty="0" smtClean="0">
                  <a:latin typeface="Comic Sans MS"/>
                  <a:cs typeface="Comic Sans MS"/>
                </a:rPr>
                <a:t>Maria Diaz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Trigo</a:t>
              </a:r>
              <a:r>
                <a:rPr lang="en-US" sz="1600" dirty="0" smtClean="0">
                  <a:latin typeface="Comic Sans MS"/>
                  <a:cs typeface="Comic Sans MS"/>
                </a:rPr>
                <a:t>,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Aitor</a:t>
              </a:r>
              <a:r>
                <a:rPr lang="en-US" sz="1600" b="1" dirty="0" smtClean="0">
                  <a:latin typeface="Comic Sans MS"/>
                  <a:cs typeface="Comic Sans MS"/>
                </a:rPr>
                <a:t> Ibarra</a:t>
              </a:r>
              <a:r>
                <a:rPr lang="en-US" sz="1600" dirty="0" smtClean="0">
                  <a:latin typeface="Comic Sans MS"/>
                  <a:cs typeface="Comic Sans MS"/>
                </a:rPr>
                <a:t>, </a:t>
              </a:r>
              <a:r>
                <a:rPr lang="en-US" sz="1600" b="1" dirty="0" smtClean="0">
                  <a:latin typeface="Comic Sans MS"/>
                  <a:cs typeface="Comic Sans MS"/>
                </a:rPr>
                <a:t>Elisabeth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Jourdain</a:t>
              </a:r>
              <a:r>
                <a:rPr lang="en-US" sz="1600" dirty="0" smtClean="0">
                  <a:latin typeface="Comic Sans MS"/>
                  <a:cs typeface="Comic Sans MS"/>
                </a:rPr>
                <a:t>, </a:t>
              </a:r>
              <a:r>
                <a:rPr lang="en-US" sz="1600" dirty="0" err="1" smtClean="0">
                  <a:latin typeface="Comic Sans MS"/>
                  <a:cs typeface="Comic Sans MS"/>
                </a:rPr>
                <a:t>Chryssa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err="1" smtClean="0">
                  <a:latin typeface="Comic Sans MS"/>
                  <a:cs typeface="Comic Sans MS"/>
                </a:rPr>
                <a:t>Kouveliotou</a:t>
              </a:r>
              <a:r>
                <a:rPr lang="en-US" sz="1600" dirty="0" smtClean="0">
                  <a:latin typeface="Comic Sans MS"/>
                  <a:cs typeface="Comic Sans MS"/>
                </a:rPr>
                <a:t>,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Teo</a:t>
              </a:r>
              <a:r>
                <a:rPr lang="en-US" sz="1600" b="1" dirty="0" smtClean="0">
                  <a:latin typeface="Comic Sans MS"/>
                  <a:cs typeface="Comic Sans MS"/>
                </a:rPr>
                <a:t>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Muñoz</a:t>
              </a:r>
              <a:r>
                <a:rPr lang="en-US" sz="1600" b="1" dirty="0" smtClean="0">
                  <a:latin typeface="Comic Sans MS"/>
                  <a:cs typeface="Comic Sans MS"/>
                </a:rPr>
                <a:t>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Dariaz</a:t>
              </a:r>
              <a:r>
                <a:rPr lang="en-US" sz="1600" dirty="0" smtClean="0">
                  <a:latin typeface="Comic Sans MS"/>
                  <a:cs typeface="Comic Sans MS"/>
                </a:rPr>
                <a:t>, Jan-</a:t>
              </a:r>
              <a:r>
                <a:rPr lang="en-US" sz="1600" dirty="0" err="1" smtClean="0">
                  <a:latin typeface="Comic Sans MS"/>
                  <a:cs typeface="Comic Sans MS"/>
                </a:rPr>
                <a:t>Uwe</a:t>
              </a:r>
              <a:r>
                <a:rPr lang="en-US" sz="1600" dirty="0" smtClean="0">
                  <a:latin typeface="Comic Sans MS"/>
                  <a:cs typeface="Comic Sans MS"/>
                </a:rPr>
                <a:t> Ness, </a:t>
              </a:r>
              <a:r>
                <a:rPr lang="en-US" sz="1600" dirty="0" err="1" smtClean="0">
                  <a:latin typeface="Comic Sans MS"/>
                  <a:cs typeface="Comic Sans MS"/>
                </a:rPr>
                <a:t>Arvind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err="1" smtClean="0">
                  <a:latin typeface="Comic Sans MS"/>
                  <a:cs typeface="Comic Sans MS"/>
                </a:rPr>
                <a:t>Parmar</a:t>
              </a:r>
              <a:r>
                <a:rPr lang="en-US" sz="1600" dirty="0" smtClean="0">
                  <a:latin typeface="Comic Sans MS"/>
                  <a:cs typeface="Comic Sans MS"/>
                </a:rPr>
                <a:t>, Andy Pollock, Jerome Rodriguez, Celia </a:t>
              </a:r>
              <a:r>
                <a:rPr lang="en-US" sz="1600" dirty="0" err="1" smtClean="0">
                  <a:latin typeface="Comic Sans MS"/>
                  <a:cs typeface="Comic Sans MS"/>
                </a:rPr>
                <a:t>Sánchez-Fernández</a:t>
              </a:r>
              <a:r>
                <a:rPr lang="en-US" sz="1600" dirty="0" smtClean="0">
                  <a:latin typeface="Comic Sans MS"/>
                  <a:cs typeface="Comic Sans MS"/>
                </a:rPr>
                <a:t>, </a:t>
              </a:r>
              <a:r>
                <a:rPr lang="en-US" sz="1600" dirty="0" err="1" smtClean="0">
                  <a:latin typeface="Comic Sans MS"/>
                  <a:cs typeface="Comic Sans MS"/>
                </a:rPr>
                <a:t>Pietro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err="1" smtClean="0">
                  <a:latin typeface="Comic Sans MS"/>
                  <a:cs typeface="Comic Sans MS"/>
                </a:rPr>
                <a:t>Ubertini</a:t>
              </a:r>
              <a:r>
                <a:rPr lang="en-US" sz="1600" dirty="0" smtClean="0">
                  <a:latin typeface="Comic Sans MS"/>
                  <a:cs typeface="Comic Sans MS"/>
                </a:rPr>
                <a:t>, Alexander van </a:t>
              </a:r>
              <a:r>
                <a:rPr lang="en-US" sz="1600" dirty="0" err="1" smtClean="0">
                  <a:latin typeface="Comic Sans MS"/>
                  <a:cs typeface="Comic Sans MS"/>
                </a:rPr>
                <a:t>der</a:t>
              </a:r>
              <a:r>
                <a:rPr lang="en-US" sz="1600" dirty="0" smtClean="0">
                  <a:latin typeface="Comic Sans MS"/>
                  <a:cs typeface="Comic Sans MS"/>
                </a:rPr>
                <a:t> Horst &amp; Chris Winkler + et al.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63500" dir="2700000">
                    <a:srgbClr val="000000"/>
                  </a:outerShdw>
                </a:effectLst>
              </a:rPr>
              <a:t>Overview</a:t>
            </a:r>
            <a:endParaRPr lang="en-US" dirty="0">
              <a:effectLst>
                <a:outerShdw blurRad="38100" dist="63500" dir="270000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☞ MAXI J1659-152 in a nutshell</a:t>
            </a:r>
            <a:endParaRPr lang="en-US" dirty="0" smtClean="0">
              <a:effectLst>
                <a:outerShdw blurRad="38100" dist="76200" dir="270000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☞ </a:t>
            </a:r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XMM-Newton &amp; INTEGRAL TOO + et al.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☞ System parameters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☞ Conclusions &amp; Outlook</a:t>
            </a:r>
            <a:endParaRPr lang="en-US" dirty="0">
              <a:effectLst>
                <a:outerShdw blurRad="38100" dist="76200" dir="2700000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63500" dir="2700000">
                    <a:srgbClr val="000000"/>
                  </a:outerShdw>
                </a:effectLst>
              </a:rPr>
              <a:t>MAXI J1659-152 in a nutshell</a:t>
            </a:r>
            <a:endParaRPr lang="en-US" dirty="0">
              <a:effectLst>
                <a:outerShdw blurRad="38100" dist="63500" dir="2700000">
                  <a:srgbClr val="000000"/>
                </a:outerShdw>
              </a:effectLst>
            </a:endParaRPr>
          </a:p>
        </p:txBody>
      </p:sp>
      <p:pic>
        <p:nvPicPr>
          <p:cNvPr id="12" name="Picture 11" descr="se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89" y="1244509"/>
            <a:ext cx="6815788" cy="511184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96674" y="1050458"/>
            <a:ext cx="3138283" cy="3034762"/>
            <a:chOff x="2974379" y="1350125"/>
            <a:chExt cx="3614340" cy="3877907"/>
          </a:xfrm>
        </p:grpSpPr>
        <p:pic>
          <p:nvPicPr>
            <p:cNvPr id="13" name="Picture 95" descr="posti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4379" y="1653851"/>
              <a:ext cx="3614340" cy="35741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3263233" y="1819320"/>
              <a:ext cx="3036632" cy="2949643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ctr"/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25 </a:t>
              </a:r>
              <a:r>
                <a:rPr lang="nl-NL" u="sng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Sep</a:t>
              </a:r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13:55 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C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ontinuing strong X-ray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s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+ 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near Galactic bulge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(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l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,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b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= 5.5, +16.6) -&gt;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local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peculiar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XRF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or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new Galactic source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? [GCN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Circ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#11299]</a:t>
              </a:r>
            </a:p>
            <a:p>
              <a:endParaRPr lang="en-US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250" y="1350125"/>
              <a:ext cx="495300" cy="7112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87735" y="1244509"/>
            <a:ext cx="2386929" cy="2210915"/>
            <a:chOff x="3088078" y="2163802"/>
            <a:chExt cx="3386944" cy="3466748"/>
          </a:xfrm>
          <a:scene3d>
            <a:camera prst="orthographicFront">
              <a:rot lat="0" lon="0" rev="660000"/>
            </a:camera>
            <a:lightRig rig="threePt" dir="t"/>
          </a:scene3d>
        </p:grpSpPr>
        <p:pic>
          <p:nvPicPr>
            <p:cNvPr id="22" name="Picture 95" descr="posti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8078" y="2281238"/>
              <a:ext cx="3386944" cy="3349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3304223" y="2798059"/>
              <a:ext cx="2954655" cy="1882134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ctr"/>
              <a:r>
                <a:rPr lang="en-US" u="sng" dirty="0" smtClean="0">
                  <a:latin typeface="Chalkboard"/>
                  <a:cs typeface="Chalkboard"/>
                </a:rPr>
                <a:t>25 Sep 08:45</a:t>
              </a:r>
            </a:p>
            <a:p>
              <a:pPr algn="ctr"/>
              <a:r>
                <a:rPr dirty="0" smtClean="0">
                  <a:latin typeface="Chalkboard"/>
                  <a:cs typeface="Chalkboard"/>
                </a:rPr>
                <a:t>GRB 100925A: </a:t>
              </a:r>
              <a:endParaRPr lang="nl-NL" dirty="0" smtClean="0">
                <a:latin typeface="Chalkboard"/>
                <a:cs typeface="Chalkboard"/>
              </a:endParaRPr>
            </a:p>
            <a:p>
              <a:pPr algn="ctr"/>
              <a:r>
                <a:rPr dirty="0" smtClean="0">
                  <a:latin typeface="Chalkboard"/>
                  <a:cs typeface="Chalkboard"/>
                </a:rPr>
                <a:t>Swift detection</a:t>
              </a:r>
              <a:r>
                <a:rPr lang="nl-NL" dirty="0" smtClean="0">
                  <a:latin typeface="Chalkboard"/>
                  <a:cs typeface="Chalkboard"/>
                </a:rPr>
                <a:t> </a:t>
              </a:r>
            </a:p>
            <a:p>
              <a:pPr algn="ctr"/>
              <a:r>
                <a:rPr lang="nl-NL" dirty="0" smtClean="0">
                  <a:latin typeface="Chalkboard"/>
                  <a:cs typeface="Chalkboard"/>
                </a:rPr>
                <a:t>[GCN </a:t>
              </a:r>
              <a:r>
                <a:rPr lang="nl-NL" dirty="0" err="1" smtClean="0">
                  <a:latin typeface="Chalkboard"/>
                  <a:cs typeface="Chalkboard"/>
                </a:rPr>
                <a:t>Circ</a:t>
              </a:r>
              <a:r>
                <a:rPr lang="nl-NL" dirty="0" smtClean="0">
                  <a:latin typeface="Chalkboard"/>
                  <a:cs typeface="Chalkboard"/>
                </a:rPr>
                <a:t> #</a:t>
              </a:r>
              <a:r>
                <a:rPr dirty="0" smtClean="0">
                  <a:latin typeface="Chalkboard"/>
                  <a:cs typeface="Chalkboard"/>
                </a:rPr>
                <a:t>11296</a:t>
              </a:r>
              <a:r>
                <a:rPr lang="nl-NL" dirty="0" smtClean="0">
                  <a:latin typeface="Chalkboard"/>
                  <a:cs typeface="Chalkboard"/>
                </a:rPr>
                <a:t>]</a:t>
              </a:r>
              <a:endParaRPr lang="en-US" dirty="0" smtClean="0">
                <a:latin typeface="Chalkboard"/>
                <a:cs typeface="Chalkboard"/>
              </a:endParaRPr>
            </a:p>
            <a:p>
              <a:endParaRPr lang="en-US" dirty="0">
                <a:latin typeface="Marker Felt"/>
                <a:cs typeface="Marker Felt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250" y="2163802"/>
              <a:ext cx="495300" cy="7112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68079" y="1408606"/>
            <a:ext cx="2819400" cy="2636255"/>
            <a:chOff x="3088078" y="2163802"/>
            <a:chExt cx="3386944" cy="3466748"/>
          </a:xfrm>
          <a:scene3d>
            <a:camera prst="orthographicFront">
              <a:rot lat="0" lon="0" rev="20460000"/>
            </a:camera>
            <a:lightRig rig="threePt" dir="t"/>
          </a:scene3d>
        </p:grpSpPr>
        <p:pic>
          <p:nvPicPr>
            <p:cNvPr id="26" name="Picture 95" descr="posti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8078" y="2281238"/>
              <a:ext cx="3386944" cy="3349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3304222" y="2798058"/>
              <a:ext cx="2954655" cy="2529592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ctr"/>
              <a:r>
                <a:rPr lang="nl-NL" sz="1700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25 </a:t>
              </a:r>
              <a:r>
                <a:rPr lang="nl-NL" sz="1700" u="sng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Sep</a:t>
              </a:r>
              <a:r>
                <a:rPr lang="nl-NL" sz="1700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16:12 </a:t>
              </a:r>
            </a:p>
            <a:p>
              <a:pPr algn="ctr"/>
              <a:r>
                <a:rPr lang="nl-NL"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MAXI/GSC </a:t>
              </a:r>
              <a:r>
                <a:rPr lang="nl-NL" sz="17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detection</a:t>
              </a:r>
              <a:r>
                <a:rPr lang="nl-NL"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of new hard X-ray transient</a:t>
              </a:r>
              <a:r>
                <a:rPr lang="nl-NL"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: </a:t>
              </a:r>
              <a:r>
                <a:rPr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MAXI J1659-152</a:t>
              </a:r>
              <a:r>
                <a:rPr lang="nl-NL"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, consistent </a:t>
              </a:r>
              <a:r>
                <a:rPr lang="nl-NL" sz="17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with</a:t>
              </a:r>
              <a:r>
                <a:rPr lang="nl-NL"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GRB 100925A</a:t>
              </a:r>
              <a:r>
                <a:rPr lang="nl-NL"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[</a:t>
              </a:r>
              <a:r>
                <a:rPr lang="nl-NL" sz="1700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Atel</a:t>
              </a:r>
              <a:r>
                <a:rPr lang="nl-NL" sz="1700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#2873]</a:t>
              </a:r>
            </a:p>
            <a:p>
              <a:pPr algn="ctr"/>
              <a:endParaRPr lang="en-US" dirty="0">
                <a:latin typeface="Marker Felt"/>
                <a:cs typeface="Marker Felt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250" y="2163802"/>
              <a:ext cx="495300" cy="7112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-93642" y="2962412"/>
            <a:ext cx="2513130" cy="2405918"/>
            <a:chOff x="3088078" y="2163802"/>
            <a:chExt cx="3386944" cy="3466748"/>
          </a:xfrm>
          <a:scene3d>
            <a:camera prst="orthographicFront">
              <a:rot lat="0" lon="0" rev="21060000"/>
            </a:camera>
            <a:lightRig rig="threePt" dir="t"/>
          </a:scene3d>
        </p:grpSpPr>
        <p:pic>
          <p:nvPicPr>
            <p:cNvPr id="39" name="Picture 95" descr="posti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8078" y="2281238"/>
              <a:ext cx="3386944" cy="3349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3304222" y="2798058"/>
              <a:ext cx="2954655" cy="1578466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ctr"/>
              <a:r>
                <a:rPr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26 </a:t>
              </a:r>
              <a:r>
                <a:rPr lang="nl-NL" u="sng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Sep</a:t>
              </a:r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00:44</a:t>
              </a:r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Galactic origin from SED analysis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[GCN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Circ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#1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1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303]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250" y="2163802"/>
              <a:ext cx="495300" cy="711200"/>
            </a:xfrm>
            <a:prstGeom prst="rect">
              <a:avLst/>
            </a:prstGeom>
          </p:spPr>
        </p:pic>
      </p:grpSp>
      <p:sp>
        <p:nvSpPr>
          <p:cNvPr id="58" name="Oval 57"/>
          <p:cNvSpPr/>
          <p:nvPr/>
        </p:nvSpPr>
        <p:spPr>
          <a:xfrm>
            <a:off x="7020830" y="4667255"/>
            <a:ext cx="1037947" cy="914400"/>
          </a:xfrm>
          <a:prstGeom prst="ellipse">
            <a:avLst/>
          </a:prstGeom>
          <a:solidFill>
            <a:srgbClr val="FF6600">
              <a:alpha val="50000"/>
            </a:srgbClr>
          </a:solidFill>
          <a:ln>
            <a:solidFill>
              <a:srgbClr val="FF6600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4526001" y="3725963"/>
            <a:ext cx="2639475" cy="2068079"/>
            <a:chOff x="3088078" y="2163802"/>
            <a:chExt cx="3386944" cy="3466748"/>
          </a:xfrm>
          <a:scene3d>
            <a:camera prst="orthographicFront">
              <a:rot lat="0" lon="0" rev="660001"/>
            </a:camera>
            <a:lightRig rig="threePt" dir="t"/>
          </a:scene3d>
        </p:grpSpPr>
        <p:pic>
          <p:nvPicPr>
            <p:cNvPr id="60" name="Picture 95" descr="posti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8078" y="2281238"/>
              <a:ext cx="3386944" cy="3349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3304222" y="2798059"/>
              <a:ext cx="2954654" cy="2476464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ctr"/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28 </a:t>
              </a:r>
              <a:r>
                <a:rPr lang="nl-NL" u="sng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Sep</a:t>
              </a:r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13:04</a:t>
              </a:r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</a:p>
            <a:p>
              <a:pPr algn="ctr"/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Swift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/XRT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localization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&amp;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dips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/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eclipse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? [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Atel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#2877] </a:t>
              </a:r>
              <a:endParaRPr lang="en-US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250" y="2163802"/>
              <a:ext cx="495300" cy="711200"/>
            </a:xfrm>
            <a:prstGeom prst="rect">
              <a:avLst/>
            </a:prstGeom>
          </p:spPr>
        </p:pic>
      </p:grpSp>
      <p:sp>
        <p:nvSpPr>
          <p:cNvPr id="63" name="Oval 62"/>
          <p:cNvSpPr/>
          <p:nvPr/>
        </p:nvSpPr>
        <p:spPr>
          <a:xfrm>
            <a:off x="1242989" y="5441950"/>
            <a:ext cx="1037947" cy="914400"/>
          </a:xfrm>
          <a:prstGeom prst="ellipse">
            <a:avLst/>
          </a:prstGeom>
          <a:solidFill>
            <a:srgbClr val="FF6600">
              <a:alpha val="50000"/>
            </a:srgbClr>
          </a:solidFill>
          <a:ln>
            <a:solidFill>
              <a:srgbClr val="FF6600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97807" y="5441950"/>
            <a:ext cx="1037947" cy="914400"/>
          </a:xfrm>
          <a:prstGeom prst="ellipse">
            <a:avLst/>
          </a:prstGeom>
          <a:solidFill>
            <a:srgbClr val="FF6600">
              <a:alpha val="50000"/>
            </a:srgbClr>
          </a:solidFill>
          <a:ln>
            <a:solidFill>
              <a:srgbClr val="FF6600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981200" y="3455424"/>
            <a:ext cx="2713244" cy="2636255"/>
            <a:chOff x="3088078" y="2163802"/>
            <a:chExt cx="3386944" cy="3466748"/>
          </a:xfrm>
          <a:scene3d>
            <a:camera prst="orthographicFront">
              <a:rot lat="0" lon="0" rev="21360000"/>
            </a:camera>
            <a:lightRig rig="threePt" dir="t"/>
          </a:scene3d>
        </p:grpSpPr>
        <p:pic>
          <p:nvPicPr>
            <p:cNvPr id="66" name="Picture 95" descr="posti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8078" y="2281238"/>
              <a:ext cx="3386944" cy="3349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3304222" y="2798058"/>
              <a:ext cx="2954655" cy="2306988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ctr"/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26 </a:t>
              </a:r>
              <a:r>
                <a:rPr lang="nl-NL" u="sng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Sep</a:t>
              </a:r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09:25</a:t>
              </a:r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</a:p>
            <a:p>
              <a:pPr algn="ctr"/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ESO/VLT 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X-shooter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: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H,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He-lines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,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with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z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=0, double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peaked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: </a:t>
              </a:r>
            </a:p>
            <a:p>
              <a:pPr algn="ctr"/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X-ray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binary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[GCN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Circ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#1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1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307]</a:t>
              </a:r>
            </a:p>
            <a:p>
              <a:pPr algn="ctr"/>
              <a:endParaRPr lang="en-US" dirty="0">
                <a:latin typeface="Marker Felt"/>
                <a:cs typeface="Marker Felt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250" y="2163802"/>
              <a:ext cx="495300" cy="71120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6891960" y="3854883"/>
            <a:ext cx="2333634" cy="2425603"/>
            <a:chOff x="2974379" y="1350125"/>
            <a:chExt cx="3614340" cy="3877907"/>
          </a:xfrm>
          <a:scene3d>
            <a:camera prst="orthographicFront">
              <a:rot lat="0" lon="0" rev="21299999"/>
            </a:camera>
            <a:lightRig rig="threePt" dir="t"/>
          </a:scene3d>
        </p:grpSpPr>
        <p:pic>
          <p:nvPicPr>
            <p:cNvPr id="70" name="Picture 95" descr="posti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4379" y="1653851"/>
              <a:ext cx="3614340" cy="35741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3263232" y="1819320"/>
              <a:ext cx="3036632" cy="3247559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ctr"/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28 </a:t>
              </a:r>
              <a:r>
                <a:rPr lang="nl-NL" u="sng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Sep</a:t>
              </a:r>
              <a:r>
                <a:rPr lang="nl-NL" u="sng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17:38</a:t>
              </a:r>
            </a:p>
            <a:p>
              <a:pPr algn="ctr"/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RXTE/PCA power spectra: 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stellar-mass 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black-hole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</a:t>
              </a:r>
              <a:r>
                <a:rPr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candidate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[</a:t>
              </a:r>
              <a:r>
                <a:rPr lang="nl-NL" dirty="0" err="1" smtClean="0">
                  <a:solidFill>
                    <a:srgbClr val="000000"/>
                  </a:solidFill>
                  <a:latin typeface="Chalkboard"/>
                  <a:cs typeface="Chalkboard"/>
                </a:rPr>
                <a:t>Atel</a:t>
              </a:r>
              <a:r>
                <a:rPr lang="nl-NL" dirty="0" smtClean="0">
                  <a:solidFill>
                    <a:srgbClr val="000000"/>
                  </a:solidFill>
                  <a:latin typeface="Chalkboard"/>
                  <a:cs typeface="Chalkboard"/>
                </a:rPr>
                <a:t> #2881]</a:t>
              </a:r>
            </a:p>
            <a:p>
              <a:endParaRPr lang="en-US" dirty="0">
                <a:solidFill>
                  <a:srgbClr val="0000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250" y="1350125"/>
              <a:ext cx="495300" cy="711200"/>
            </a:xfrm>
            <a:prstGeom prst="rect">
              <a:avLst/>
            </a:prstGeom>
          </p:spPr>
        </p:pic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3" grpId="0" animBg="1"/>
      <p:bldP spid="63" grpId="1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56" dirty="0" smtClean="0"/>
              <a:t>Twinkle, twinkle, little star…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799" y="1836625"/>
            <a:ext cx="33528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XMM-Newton &amp;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INTEGRAL observation: simultaneous!</a:t>
            </a:r>
            <a:endParaRPr lang="en-US" sz="2800" dirty="0"/>
          </a:p>
        </p:txBody>
      </p:sp>
      <p:pic>
        <p:nvPicPr>
          <p:cNvPr id="7" name="Picture 6" descr="medium_laur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198" y="693624"/>
            <a:ext cx="914401" cy="1143001"/>
          </a:xfrm>
          <a:prstGeom prst="rect">
            <a:avLst/>
          </a:prstGeom>
        </p:spPr>
      </p:pic>
      <p:pic>
        <p:nvPicPr>
          <p:cNvPr id="13" name="Picture 12" descr="MAXI-GSC_l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417638"/>
            <a:ext cx="4394200" cy="3282253"/>
          </a:xfrm>
          <a:prstGeom prst="rect">
            <a:avLst/>
          </a:prstGeom>
        </p:spPr>
      </p:pic>
      <p:pic>
        <p:nvPicPr>
          <p:cNvPr id="14" name="Picture 13" descr="Swift-BAT_l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1" y="1418446"/>
            <a:ext cx="4394199" cy="328225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86513" y="1418447"/>
            <a:ext cx="4724401" cy="3282252"/>
            <a:chOff x="457200" y="317500"/>
            <a:chExt cx="8686800" cy="6488616"/>
          </a:xfrm>
        </p:grpSpPr>
        <p:pic>
          <p:nvPicPr>
            <p:cNvPr id="15" name="Picture 14" descr="All_l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317500"/>
              <a:ext cx="8686800" cy="6488616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rot="5400000">
              <a:off x="-92399" y="3305503"/>
              <a:ext cx="5976000" cy="159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35804" y="3305901"/>
              <a:ext cx="5976794" cy="158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88204" y="3305901"/>
              <a:ext cx="5976794" cy="158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16804" y="3305901"/>
              <a:ext cx="5976794" cy="158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345603" y="3305901"/>
              <a:ext cx="5976794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498003" y="3305901"/>
              <a:ext cx="5976794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 flipH="1">
              <a:off x="2917662" y="318298"/>
              <a:ext cx="45719" cy="5976795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" y="4814303"/>
            <a:ext cx="4178300" cy="462091"/>
            <a:chOff x="441890" y="1609729"/>
            <a:chExt cx="4178300" cy="46209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41890" y="1609729"/>
              <a:ext cx="41783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20281" y="1671710"/>
              <a:ext cx="11885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/>
                  </a:solidFill>
                  <a:effectLst>
                    <a:outerShdw blurRad="50800" dist="63500" dir="2700000">
                      <a:srgbClr val="000000">
                        <a:alpha val="43000"/>
                      </a:srgbClr>
                    </a:outerShdw>
                  </a:effectLst>
                </a:rPr>
                <a:t>53 days</a:t>
              </a:r>
              <a:endParaRPr lang="en-US" sz="2000" b="1" dirty="0">
                <a:solidFill>
                  <a:schemeClr val="bg2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30" name="Picture 29" descr="TO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799" y="3970225"/>
            <a:ext cx="6096000" cy="238612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87991" y="1636570"/>
            <a:ext cx="1188581" cy="2098024"/>
            <a:chOff x="987991" y="1636570"/>
            <a:chExt cx="1188581" cy="2098024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645091" y="2933700"/>
              <a:ext cx="1600200" cy="1588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87991" y="1636570"/>
              <a:ext cx="11885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50800" dist="63500" dir="2700000">
                      <a:srgbClr val="000000">
                        <a:alpha val="43000"/>
                      </a:srgbClr>
                    </a:outerShdw>
                  </a:effectLst>
                </a:rPr>
                <a:t>Sep 25</a:t>
              </a:r>
              <a:endParaRPr lang="en-US" sz="2000" b="1" dirty="0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 smtClean="0"/>
              <a:t>XMM-Newton &amp; INTEGRAL TOO + et al.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medium_laur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23632"/>
            <a:ext cx="1036320" cy="1295400"/>
          </a:xfrm>
          <a:prstGeom prst="rect">
            <a:avLst/>
          </a:prstGeom>
        </p:spPr>
      </p:pic>
      <p:pic>
        <p:nvPicPr>
          <p:cNvPr id="53" name="Picture 52" descr="dospectralpl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90" y="1561043"/>
            <a:ext cx="5861050" cy="435798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those dips!</a:t>
            </a:r>
            <a:endParaRPr lang="en-US" dirty="0"/>
          </a:p>
        </p:txBody>
      </p:sp>
      <p:pic>
        <p:nvPicPr>
          <p:cNvPr id="8" name="Content Placeholder 7" descr="XMM_RXTE_lc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708" y="1830387"/>
            <a:ext cx="4388982" cy="4301899"/>
          </a:xfr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23234" y="1603258"/>
            <a:ext cx="4320766" cy="2152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762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In analogy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76200" dir="2700000">
                    <a:srgbClr val="000000"/>
                  </a:outerShdw>
                </a:effectLst>
                <a:latin typeface="Comic Sans MS"/>
                <a:cs typeface="Comic Sans MS"/>
              </a:rPr>
              <a:t>with other systems: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76200" dir="2700000">
                  <a:srgbClr val="000000"/>
                </a:outerShdw>
              </a:effectLst>
              <a:uLnTx/>
              <a:uFillTx/>
              <a:latin typeface="Comic Sans MS"/>
              <a:ea typeface="+mn-ea"/>
              <a:cs typeface="Comic Sans M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762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☞ Recurrent: orbital period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762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☞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762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76200" dir="2700000">
                    <a:srgbClr val="000000"/>
                  </a:outerShdw>
                </a:effectLst>
                <a:latin typeface="Comic Sans MS"/>
                <a:cs typeface="Comic Sans MS"/>
              </a:rPr>
              <a:t>Due to (partial) obscuration of inner disk by outer disk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762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76200" dir="2700000">
                  <a:srgbClr val="000000"/>
                </a:outerShdw>
              </a:effectLst>
              <a:uLnTx/>
              <a:uFillTx/>
              <a:latin typeface="Comic Sans MS"/>
              <a:ea typeface="+mn-ea"/>
              <a:cs typeface="Comic Sans M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4908" y="1232456"/>
            <a:ext cx="3931782" cy="370802"/>
            <a:chOff x="624908" y="1232456"/>
            <a:chExt cx="3931782" cy="37080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24908" y="1601788"/>
              <a:ext cx="3931782" cy="14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29708" y="1232456"/>
              <a:ext cx="1188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2"/>
                  </a:solidFill>
                  <a:effectLst>
                    <a:outerShdw blurRad="50800" dist="63500" dir="2700000">
                      <a:srgbClr val="000000">
                        <a:alpha val="43000"/>
                      </a:srgbClr>
                    </a:outerShdw>
                  </a:effectLst>
                </a:rPr>
                <a:t>0.9 days</a:t>
              </a:r>
              <a:endParaRPr lang="en-US" b="1" dirty="0">
                <a:solidFill>
                  <a:schemeClr val="bg2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13" descr="xraybinaryhyn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234" y="3384550"/>
            <a:ext cx="3962400" cy="2971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4908" y="4462046"/>
            <a:ext cx="1127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/>
                <a:cs typeface="Comic Sans MS"/>
              </a:rPr>
              <a:t>2.4 hrs</a:t>
            </a:r>
            <a:endParaRPr lang="en-US" sz="1600" b="1" dirty="0">
              <a:latin typeface="Comic Sans MS"/>
              <a:cs typeface="Comic Sans M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29708" y="4271964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28998" y="2069812"/>
            <a:ext cx="11276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omic Sans MS"/>
                <a:cs typeface="Comic Sans MS"/>
              </a:rPr>
              <a:t>ATel</a:t>
            </a:r>
            <a:r>
              <a:rPr lang="en-US" sz="1600" b="1" dirty="0" smtClean="0">
                <a:latin typeface="Comic Sans MS"/>
                <a:cs typeface="Comic Sans MS"/>
              </a:rPr>
              <a:t> #2912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8" y="5181600"/>
            <a:ext cx="11276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omic Sans MS"/>
                <a:cs typeface="Comic Sans MS"/>
              </a:rPr>
              <a:t>ATel</a:t>
            </a:r>
            <a:r>
              <a:rPr lang="en-US" sz="1600" b="1" dirty="0" smtClean="0">
                <a:latin typeface="Comic Sans MS"/>
                <a:cs typeface="Comic Sans MS"/>
              </a:rPr>
              <a:t> #2926</a:t>
            </a:r>
            <a:endParaRPr lang="en-US" sz="16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609599"/>
            <a:ext cx="1752600" cy="396240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Empe</a:t>
            </a:r>
            <a:r>
              <a:rPr lang="en-US" sz="2400" dirty="0" smtClean="0">
                <a:solidFill>
                  <a:srgbClr val="FFFF00"/>
                </a:solidFill>
              </a:rPr>
              <a:t>- </a:t>
            </a:r>
            <a:r>
              <a:rPr lang="en-US" sz="2400" dirty="0" err="1" smtClean="0">
                <a:solidFill>
                  <a:srgbClr val="FFFF00"/>
                </a:solidFill>
              </a:rPr>
              <a:t>rical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relation- ships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So what?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350838"/>
            <a:ext cx="495300" cy="711200"/>
          </a:xfrm>
          <a:prstGeom prst="rect">
            <a:avLst/>
          </a:prstGeom>
        </p:spPr>
      </p:pic>
      <p:pic>
        <p:nvPicPr>
          <p:cNvPr id="13" name="Picture 12" descr="sticky-no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05859"/>
            <a:ext cx="7010400" cy="5850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609599"/>
            <a:ext cx="2018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halkboard"/>
                <a:cs typeface="Chalkboard"/>
              </a:rPr>
              <a:t>Dips ☞ binary inclination 60°-75°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0838"/>
            <a:ext cx="334816" cy="4333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90800" y="784143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halkboard"/>
                <a:cs typeface="Chalkboard"/>
              </a:rPr>
              <a:t>XMM-Newton:</a:t>
            </a:r>
          </a:p>
          <a:p>
            <a:pPr algn="ctr"/>
            <a:r>
              <a:rPr lang="en-US" sz="2000" dirty="0" err="1" smtClean="0">
                <a:latin typeface="Chalkboard"/>
                <a:cs typeface="Chalkboard"/>
              </a:rPr>
              <a:t>P</a:t>
            </a:r>
            <a:r>
              <a:rPr lang="en-US" sz="2000" baseline="-25000" dirty="0" err="1" smtClean="0">
                <a:latin typeface="Chalkboard"/>
                <a:cs typeface="Chalkboard"/>
              </a:rPr>
              <a:t>orb</a:t>
            </a:r>
            <a:r>
              <a:rPr lang="en-US" sz="2000" dirty="0" smtClean="0">
                <a:latin typeface="Chalkboard"/>
                <a:cs typeface="Chalkboard"/>
              </a:rPr>
              <a:t> = </a:t>
            </a:r>
          </a:p>
          <a:p>
            <a:pPr algn="ctr"/>
            <a:r>
              <a:rPr lang="en-US" sz="2000" dirty="0" smtClean="0">
                <a:latin typeface="Chalkboard"/>
                <a:cs typeface="Chalkboard"/>
              </a:rPr>
              <a:t>2.411 ± 0.004 hours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139" y="4724400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MS-star: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M</a:t>
            </a:r>
            <a:r>
              <a:rPr lang="en-US" baseline="-2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2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αP</a:t>
            </a:r>
            <a:r>
              <a:rPr lang="en-US" baseline="-2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orb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,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R</a:t>
            </a:r>
            <a:r>
              <a:rPr lang="en-US" baseline="-2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2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αP</a:t>
            </a:r>
            <a:r>
              <a:rPr lang="en-US" baseline="-2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orb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☞ M</a:t>
            </a:r>
            <a:r>
              <a:rPr lang="en-US" baseline="-25000" dirty="0" smtClean="0">
                <a:latin typeface="Chalkboard"/>
                <a:cs typeface="Chalkboard"/>
              </a:rPr>
              <a:t>2</a:t>
            </a:r>
            <a:r>
              <a:rPr lang="en-US" dirty="0" smtClean="0">
                <a:latin typeface="Chalkboard"/>
                <a:cs typeface="Chalkboard"/>
              </a:rPr>
              <a:t>=0.15M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latin typeface="Chalkboard"/>
                <a:ea typeface="Wingdings"/>
                <a:cs typeface="Chalkboard"/>
              </a:rPr>
              <a:t>, R</a:t>
            </a:r>
            <a:r>
              <a:rPr lang="en-US" baseline="-25000" dirty="0" smtClean="0">
                <a:latin typeface="Chalkboard"/>
                <a:ea typeface="Wingdings"/>
                <a:cs typeface="Chalkboard"/>
              </a:rPr>
              <a:t>2</a:t>
            </a:r>
            <a:r>
              <a:rPr lang="en-US" dirty="0" smtClean="0">
                <a:latin typeface="Chalkboard"/>
                <a:ea typeface="Wingdings"/>
                <a:cs typeface="Chalkboard"/>
              </a:rPr>
              <a:t>=0.25R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784143"/>
            <a:ext cx="2076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halkboard"/>
                <a:cs typeface="Chalkboard"/>
              </a:rPr>
              <a:t>RXTE (15-day baseline): </a:t>
            </a:r>
            <a:r>
              <a:rPr lang="en-US" sz="2000" dirty="0" err="1" smtClean="0">
                <a:latin typeface="Chalkboard"/>
                <a:cs typeface="Chalkboard"/>
              </a:rPr>
              <a:t>P</a:t>
            </a:r>
            <a:r>
              <a:rPr lang="en-US" sz="2000" baseline="-25000" dirty="0" err="1" smtClean="0">
                <a:latin typeface="Chalkboard"/>
                <a:cs typeface="Chalkboard"/>
              </a:rPr>
              <a:t>orb</a:t>
            </a:r>
            <a:r>
              <a:rPr lang="en-US" sz="2000" dirty="0" smtClean="0">
                <a:latin typeface="Chalkboard"/>
                <a:cs typeface="Chalkboard"/>
              </a:rPr>
              <a:t> = 2.4139 ± 0.0005 hours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9154" y="4572000"/>
            <a:ext cx="1771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Black hole:</a:t>
            </a: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M</a:t>
            </a:r>
            <a:r>
              <a:rPr lang="en-US" baseline="-25000" dirty="0" err="1" smtClean="0">
                <a:latin typeface="Chalkboard"/>
                <a:cs typeface="Chalkboard"/>
              </a:rPr>
              <a:t>x</a:t>
            </a:r>
            <a:r>
              <a:rPr lang="en-US" baseline="-25000" dirty="0" smtClean="0">
                <a:latin typeface="Chalkboard"/>
                <a:cs typeface="Chalkboard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&gt; 3M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baseline="-25000" dirty="0" smtClean="0">
                <a:latin typeface="Chalkboard"/>
                <a:ea typeface="Wingdings"/>
                <a:cs typeface="Chalkboard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☞ </a:t>
            </a:r>
          </a:p>
          <a:p>
            <a:pPr algn="ctr"/>
            <a:r>
              <a:rPr lang="en-US" dirty="0" err="1" smtClean="0">
                <a:latin typeface="Chalkboard"/>
                <a:cs typeface="Chalkboard"/>
              </a:rPr>
              <a:t>q</a:t>
            </a:r>
            <a:r>
              <a:rPr lang="en-US" dirty="0" smtClean="0">
                <a:latin typeface="Chalkboard"/>
                <a:cs typeface="Chalkboard"/>
              </a:rPr>
              <a:t>=M</a:t>
            </a:r>
            <a:r>
              <a:rPr lang="en-US" baseline="-25000" dirty="0" smtClean="0">
                <a:latin typeface="Chalkboard"/>
                <a:cs typeface="Chalkboard"/>
              </a:rPr>
              <a:t>2</a:t>
            </a:r>
            <a:r>
              <a:rPr lang="en-US" dirty="0" smtClean="0">
                <a:latin typeface="Chalkboard"/>
                <a:cs typeface="Chalkboard"/>
              </a:rPr>
              <a:t>/M</a:t>
            </a:r>
            <a:r>
              <a:rPr lang="en-US" baseline="-25000" dirty="0" smtClean="0">
                <a:latin typeface="Chalkboard"/>
                <a:cs typeface="Chalkboard"/>
              </a:rPr>
              <a:t>x</a:t>
            </a:r>
            <a:r>
              <a:rPr lang="en-US" dirty="0" smtClean="0">
                <a:latin typeface="Chalkboard"/>
                <a:cs typeface="Chalkboard"/>
              </a:rPr>
              <a:t>&lt;0.05 ☞ a &gt; 1.35R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latin typeface="Chalkboard"/>
                <a:cs typeface="Chalkboard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3000" y="2590800"/>
            <a:ext cx="1793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M</a:t>
            </a:r>
            <a:r>
              <a:rPr lang="en-US" baseline="-25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V,max</a:t>
            </a:r>
            <a:r>
              <a:rPr lang="en-US" baseline="-2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α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Porb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☞ </a:t>
            </a:r>
            <a:r>
              <a:rPr lang="en-US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M</a:t>
            </a:r>
            <a:r>
              <a:rPr lang="en-US" baseline="-25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V,max</a:t>
            </a:r>
            <a:r>
              <a:rPr lang="en-US" dirty="0" smtClean="0">
                <a:latin typeface="Chalkboard"/>
                <a:cs typeface="Chalkboard"/>
              </a:rPr>
              <a:t> =5.1;</a:t>
            </a: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with </a:t>
            </a:r>
            <a:r>
              <a:rPr lang="en-US" dirty="0" err="1" smtClean="0">
                <a:latin typeface="Chalkboard"/>
                <a:cs typeface="Chalkboard"/>
              </a:rPr>
              <a:t>V</a:t>
            </a:r>
            <a:r>
              <a:rPr lang="en-US" baseline="-25000" dirty="0" err="1" smtClean="0">
                <a:latin typeface="Chalkboard"/>
                <a:cs typeface="Chalkboard"/>
              </a:rPr>
              <a:t>max</a:t>
            </a:r>
            <a:r>
              <a:rPr lang="en-US" dirty="0" smtClean="0">
                <a:latin typeface="Chalkboard"/>
                <a:cs typeface="Chalkboard"/>
              </a:rPr>
              <a:t>=16.5 and A</a:t>
            </a:r>
            <a:r>
              <a:rPr lang="en-US" baseline="-25000" dirty="0" smtClean="0">
                <a:latin typeface="Chalkboard"/>
                <a:cs typeface="Chalkboard"/>
              </a:rPr>
              <a:t>V</a:t>
            </a:r>
            <a:r>
              <a:rPr lang="en-US" dirty="0" smtClean="0">
                <a:latin typeface="Chalkboard"/>
                <a:cs typeface="Chalkboard"/>
              </a:rPr>
              <a:t>=1 this gives </a:t>
            </a:r>
            <a:r>
              <a:rPr lang="en-US" dirty="0" err="1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 = 3kpc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 </a:t>
            </a:r>
            <a:endParaRPr lang="en-US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154" y="2867799"/>
            <a:ext cx="1676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The shortest </a:t>
            </a:r>
            <a:r>
              <a:rPr lang="en-US" dirty="0" err="1" smtClean="0">
                <a:latin typeface="Chalkboard"/>
                <a:cs typeface="Chalkboard"/>
              </a:rPr>
              <a:t>P</a:t>
            </a:r>
            <a:r>
              <a:rPr lang="en-US" baseline="-25000" dirty="0" err="1" smtClean="0">
                <a:latin typeface="Chalkboard"/>
                <a:cs typeface="Chalkboard"/>
              </a:rPr>
              <a:t>orb</a:t>
            </a:r>
            <a:r>
              <a:rPr lang="en-US" dirty="0" smtClean="0">
                <a:latin typeface="Chalkboard"/>
                <a:cs typeface="Chalkboard"/>
              </a:rPr>
              <a:t> among BH binaries!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5772" y="4712963"/>
            <a:ext cx="1945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V </a:t>
            </a:r>
            <a:r>
              <a:rPr lang="en-US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α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Porb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halkboard"/>
                <a:ea typeface="Lucida Grande"/>
                <a:cs typeface="Chalkboard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☞ with </a:t>
            </a:r>
            <a:r>
              <a:rPr lang="en-US" dirty="0" err="1" smtClean="0">
                <a:latin typeface="Chalkboard"/>
                <a:cs typeface="Chalkboard"/>
              </a:rPr>
              <a:t>V</a:t>
            </a:r>
            <a:r>
              <a:rPr lang="en-US" baseline="-25000" dirty="0" err="1" smtClean="0">
                <a:latin typeface="Chalkboard"/>
                <a:cs typeface="Chalkboard"/>
              </a:rPr>
              <a:t>max</a:t>
            </a:r>
            <a:r>
              <a:rPr lang="en-US" dirty="0" smtClean="0">
                <a:latin typeface="Chalkboard"/>
                <a:cs typeface="Chalkboard"/>
              </a:rPr>
              <a:t> this gives </a:t>
            </a:r>
            <a:r>
              <a:rPr lang="en-US" dirty="0" err="1" smtClean="0">
                <a:latin typeface="Chalkboard"/>
                <a:cs typeface="Chalkboard"/>
              </a:rPr>
              <a:t>V</a:t>
            </a:r>
            <a:r>
              <a:rPr lang="en-US" baseline="-25000" dirty="0" err="1" smtClean="0">
                <a:latin typeface="Chalkboard"/>
                <a:cs typeface="Chalkboard"/>
              </a:rPr>
              <a:t>min</a:t>
            </a:r>
            <a:r>
              <a:rPr lang="en-US" dirty="0" smtClean="0">
                <a:latin typeface="Chalkboard"/>
                <a:cs typeface="Chalkboard"/>
              </a:rPr>
              <a:t> = 27.5 (faint when off!)</a:t>
            </a:r>
          </a:p>
        </p:txBody>
      </p:sp>
      <p:pic>
        <p:nvPicPr>
          <p:cNvPr id="23" name="Picture 22" descr="por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43" y="2807452"/>
            <a:ext cx="1519796" cy="10521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792" y="4355347"/>
            <a:ext cx="334816" cy="4333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208" y="4291095"/>
            <a:ext cx="334816" cy="4333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291095"/>
            <a:ext cx="334816" cy="4333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792" y="2374147"/>
            <a:ext cx="334816" cy="4333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208" y="2374147"/>
            <a:ext cx="334816" cy="4333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84" y="2374147"/>
            <a:ext cx="334816" cy="4333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38985"/>
            <a:ext cx="334816" cy="4333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92946"/>
            <a:ext cx="334816" cy="43330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028702" y="3581400"/>
            <a:ext cx="45719" cy="2097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envelop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5184" y="4724400"/>
            <a:ext cx="1830285" cy="149750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228600" y="350838"/>
            <a:ext cx="7056584" cy="6005512"/>
            <a:chOff x="228600" y="505859"/>
            <a:chExt cx="7010399" cy="5850491"/>
          </a:xfrm>
        </p:grpSpPr>
        <p:pic>
          <p:nvPicPr>
            <p:cNvPr id="50" name="Picture 49" descr="porb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342" y="505859"/>
              <a:ext cx="6442657" cy="5418870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228600" y="5924729"/>
              <a:ext cx="7010399" cy="431621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16139" y="5924729"/>
              <a:ext cx="3280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latin typeface="Comic Sans MS"/>
                  <a:cs typeface="Comic Sans MS"/>
                </a:rPr>
                <a:t>10</a:t>
              </a:r>
              <a:r>
                <a:rPr lang="en-US" dirty="0" smtClean="0">
                  <a:latin typeface="Comic Sans MS"/>
                  <a:cs typeface="Comic Sans MS"/>
                </a:rPr>
                <a:t>log(Orbital period (hours))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8600" y="505860"/>
              <a:ext cx="567742" cy="5418870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829504" y="2886454"/>
              <a:ext cx="2665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Number of BH binaries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752600" y="4572000"/>
            <a:ext cx="228600" cy="1066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1" grpId="0" animBg="1"/>
      <p:bldP spid="55" grpId="0" animBg="1"/>
      <p:bldP spid="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High-energy emission up to a few 100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Shortest orbital period for a black-hole binary (transient)</a:t>
            </a:r>
          </a:p>
          <a:p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Small system, somewhat larger than Sun</a:t>
            </a:r>
          </a:p>
          <a:p>
            <a:pPr>
              <a:buNone/>
            </a:pPr>
            <a:endParaRPr lang="en-US" dirty="0" smtClean="0">
              <a:effectLst>
                <a:outerShdw blurRad="38100" dist="76200" dir="270000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TBD:</a:t>
            </a:r>
          </a:p>
          <a:p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Refine spectral modeling</a:t>
            </a:r>
          </a:p>
          <a:p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Work on system parameters</a:t>
            </a:r>
          </a:p>
          <a:p>
            <a:r>
              <a:rPr lang="en-US" dirty="0" smtClean="0">
                <a:effectLst>
                  <a:outerShdw blurRad="38100" dist="76200" dir="2700000">
                    <a:srgbClr val="000000"/>
                  </a:outerShdw>
                </a:effectLst>
              </a:rPr>
              <a:t>Write paper!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350838"/>
            <a:ext cx="495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41" y="3992564"/>
            <a:ext cx="2435859" cy="213359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g-orange-sun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XRayBin.jpg"/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2895600" y="2286000"/>
            <a:ext cx="3276600" cy="147447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125730"/>
            <a:ext cx="9144000" cy="139827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3366FF"/>
                </a:solidFill>
                <a:effectLst>
                  <a:outerShdw blurRad="38100" dist="76200" dir="2700000">
                    <a:srgbClr val="000000"/>
                  </a:outerShdw>
                </a:effectLst>
              </a:rPr>
              <a:t>MAXI J1659-152: </a:t>
            </a:r>
          </a:p>
          <a:p>
            <a:pPr algn="ctr">
              <a:buNone/>
            </a:pPr>
            <a:r>
              <a:rPr lang="en-US" dirty="0" smtClean="0">
                <a:solidFill>
                  <a:srgbClr val="3366FF"/>
                </a:solidFill>
                <a:effectLst>
                  <a:outerShdw blurRad="38100" dist="76200" dir="2700000">
                    <a:srgbClr val="000000"/>
                  </a:outerShdw>
                </a:effectLst>
              </a:rPr>
              <a:t>a black-hole transient living to the max!</a:t>
            </a:r>
          </a:p>
          <a:p>
            <a:pPr>
              <a:buNone/>
            </a:pPr>
            <a:endParaRPr lang="en-US" dirty="0">
              <a:effectLst>
                <a:outerShdw blurRad="38100" dist="76200" dir="2700000">
                  <a:srgbClr val="000000"/>
                </a:outerShdw>
              </a:effectLst>
            </a:endParaRPr>
          </a:p>
        </p:txBody>
      </p:sp>
      <p:pic>
        <p:nvPicPr>
          <p:cNvPr id="17" name="Stanlio e Ollio - At the Ball, That_#39;s All.avi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4491455"/>
            <a:ext cx="2362200" cy="1864895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390900" y="4222750"/>
            <a:ext cx="5562600" cy="2133600"/>
          </a:xfrm>
          <a:prstGeom prst="rect">
            <a:avLst/>
          </a:prstGeom>
          <a:solidFill>
            <a:srgbClr val="0000FF">
              <a:alpha val="34000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Special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 thanks to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XMM-Newton and INTEGRAL Science Operations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Centres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for their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promptTOO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 scheduling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(5 resp. 9 hrs between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n-ea"/>
                <a:cs typeface="Comic Sans MS"/>
              </a:rPr>
              <a:t>trigger and start of observation!)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63500" dir="2700000">
                  <a:srgbClr val="000000"/>
                </a:outerShdw>
              </a:effectLst>
              <a:uLnTx/>
              <a:uFillTx/>
              <a:latin typeface="Comic Sans MS"/>
              <a:ea typeface="+mn-ea"/>
              <a:cs typeface="Comic Sans M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91400" y="838200"/>
            <a:ext cx="838200" cy="978188"/>
            <a:chOff x="7391400" y="838200"/>
            <a:chExt cx="838200" cy="978188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7391400" y="838200"/>
              <a:ext cx="838200" cy="457200"/>
            </a:xfrm>
            <a:prstGeom prst="line">
              <a:avLst/>
            </a:pr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391400" y="1231612"/>
              <a:ext cx="83328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76200" dir="2700000">
                      <a:srgbClr val="000000"/>
                    </a:outerShdw>
                  </a:effectLst>
                  <a:latin typeface="Comic Sans MS"/>
                  <a:cs typeface="Comic Sans MS"/>
                </a:rPr>
                <a:t>min</a:t>
              </a:r>
              <a:endParaRPr lang="en-US" sz="32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523010" y="381000"/>
            <a:ext cx="10305473" cy="609600"/>
          </a:xfrm>
        </p:spPr>
        <p:txBody>
          <a:bodyPr>
            <a:normAutofit fontScale="90000"/>
          </a:bodyPr>
          <a:lstStyle/>
          <a:p>
            <a:r>
              <a:rPr lang="en-US" sz="4444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INTEGRAL </a:t>
            </a:r>
            <a:r>
              <a:rPr lang="en-US" sz="2889" dirty="0" smtClean="0"/>
              <a:t>(</a:t>
            </a:r>
            <a:r>
              <a:rPr lang="en-US" sz="2889" b="1" u="sng" dirty="0" smtClean="0"/>
              <a:t>Inte</a:t>
            </a:r>
            <a:r>
              <a:rPr lang="en-US" sz="2889" dirty="0" smtClean="0"/>
              <a:t>rnational </a:t>
            </a:r>
            <a:r>
              <a:rPr lang="en-US" sz="2889" b="1" u="sng" dirty="0" smtClean="0"/>
              <a:t>G</a:t>
            </a:r>
            <a:r>
              <a:rPr lang="en-US" sz="2889" dirty="0" smtClean="0"/>
              <a:t>amma-</a:t>
            </a:r>
            <a:r>
              <a:rPr lang="en-US" sz="2889" b="1" u="sng" dirty="0" smtClean="0"/>
              <a:t>Ra</a:t>
            </a:r>
            <a:r>
              <a:rPr lang="en-US" sz="2889" dirty="0" smtClean="0"/>
              <a:t>y </a:t>
            </a:r>
            <a:r>
              <a:rPr lang="en-US" sz="2889" b="1" u="sng" dirty="0" smtClean="0"/>
              <a:t>L</a:t>
            </a:r>
            <a:r>
              <a:rPr lang="en-US" sz="2889" dirty="0" smtClean="0"/>
              <a:t>aboratory)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44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6307" name="Picture 3" descr="integralInst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71600"/>
            <a:ext cx="4648200" cy="433228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1524000"/>
            <a:ext cx="3657729" cy="2468341"/>
            <a:chOff x="0" y="960"/>
            <a:chExt cx="2470" cy="1830"/>
          </a:xfrm>
        </p:grpSpPr>
        <p:sp>
          <p:nvSpPr>
            <p:cNvPr id="226311" name="Text Box 7"/>
            <p:cNvSpPr txBox="1">
              <a:spLocks noChangeArrowheads="1"/>
            </p:cNvSpPr>
            <p:nvPr/>
          </p:nvSpPr>
          <p:spPr bwMode="auto">
            <a:xfrm>
              <a:off x="0" y="960"/>
              <a:ext cx="1344" cy="183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IBIS – The gamma-ray Imager: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15 keV-10 </a:t>
              </a:r>
              <a:r>
                <a:rPr lang="en-US" sz="1600" b="1" dirty="0" err="1">
                  <a:solidFill>
                    <a:srgbClr val="FFFF00"/>
                  </a:solidFill>
                  <a:latin typeface="Comic Sans MS"/>
                  <a:cs typeface="Comic Sans MS"/>
                </a:rPr>
                <a:t>MeV</a:t>
              </a:r>
              <a:endParaRPr lang="en-US" sz="1600" b="1" dirty="0">
                <a:solidFill>
                  <a:srgbClr val="FFFF00"/>
                </a:solidFill>
                <a:latin typeface="Comic Sans MS"/>
                <a:cs typeface="Comic Sans MS"/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(ISGRI/</a:t>
              </a:r>
              <a:r>
                <a:rPr lang="en-US" sz="1600" b="1" dirty="0" err="1">
                  <a:solidFill>
                    <a:srgbClr val="FFFF00"/>
                  </a:solidFill>
                  <a:latin typeface="Comic Sans MS"/>
                  <a:cs typeface="Comic Sans MS"/>
                </a:rPr>
                <a:t>PICsIT</a:t>
              </a: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12’ FWHM imaging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&lt;30” source location</a:t>
              </a:r>
              <a:endParaRPr lang="en-GB" sz="1600" b="1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26312" name="Line 8"/>
            <p:cNvSpPr>
              <a:spLocks noChangeShapeType="1"/>
            </p:cNvSpPr>
            <p:nvPr/>
          </p:nvSpPr>
          <p:spPr bwMode="auto">
            <a:xfrm>
              <a:off x="1344" y="1412"/>
              <a:ext cx="1126" cy="31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4572000"/>
            <a:ext cx="3962400" cy="954088"/>
            <a:chOff x="144" y="1968"/>
            <a:chExt cx="2352" cy="601"/>
          </a:xfrm>
        </p:grpSpPr>
        <p:sp>
          <p:nvSpPr>
            <p:cNvPr id="226314" name="Text Box 10"/>
            <p:cNvSpPr txBox="1">
              <a:spLocks noChangeArrowheads="1"/>
            </p:cNvSpPr>
            <p:nvPr/>
          </p:nvSpPr>
          <p:spPr bwMode="auto">
            <a:xfrm>
              <a:off x="144" y="1968"/>
              <a:ext cx="115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OMC – Optical Monitor Camera: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500-600 nm</a:t>
              </a:r>
              <a:endParaRPr lang="en-GB" sz="1600" b="1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26315" name="Line 11"/>
            <p:cNvSpPr>
              <a:spLocks noChangeShapeType="1"/>
            </p:cNvSpPr>
            <p:nvPr/>
          </p:nvSpPr>
          <p:spPr bwMode="auto">
            <a:xfrm flipV="1">
              <a:off x="1056" y="2112"/>
              <a:ext cx="1440" cy="48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00237" y="1523387"/>
            <a:ext cx="4715164" cy="1447163"/>
            <a:chOff x="2697" y="1152"/>
            <a:chExt cx="3063" cy="888"/>
          </a:xfrm>
        </p:grpSpPr>
        <p:sp>
          <p:nvSpPr>
            <p:cNvPr id="226317" name="Text Box 13"/>
            <p:cNvSpPr txBox="1">
              <a:spLocks noChangeArrowheads="1"/>
            </p:cNvSpPr>
            <p:nvPr/>
          </p:nvSpPr>
          <p:spPr bwMode="auto">
            <a:xfrm>
              <a:off x="4656" y="1152"/>
              <a:ext cx="1104" cy="88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FFFF00"/>
                  </a:solidFill>
                  <a:latin typeface="Comic Sans MS"/>
                  <a:cs typeface="Comic Sans MS"/>
                </a:rPr>
                <a:t>Jem</a:t>
              </a: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-X - The Joint Euro-</a:t>
              </a:r>
              <a:r>
                <a:rPr lang="en-US" sz="1600" b="1" dirty="0" err="1">
                  <a:solidFill>
                    <a:srgbClr val="FFFF00"/>
                  </a:solidFill>
                  <a:latin typeface="Comic Sans MS"/>
                  <a:cs typeface="Comic Sans MS"/>
                </a:rPr>
                <a:t>pean</a:t>
              </a: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 X-ray Monitor:</a:t>
              </a:r>
              <a:r>
                <a:rPr lang="en-US" sz="1600" b="1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3</a:t>
              </a: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-35 </a:t>
              </a:r>
              <a:r>
                <a:rPr lang="en-US" sz="1600" b="1" dirty="0" err="1">
                  <a:solidFill>
                    <a:srgbClr val="FFFF00"/>
                  </a:solidFill>
                  <a:latin typeface="Comic Sans MS"/>
                  <a:cs typeface="Comic Sans MS"/>
                </a:rPr>
                <a:t>keV</a:t>
              </a: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; 3’</a:t>
              </a:r>
              <a:endParaRPr lang="en-GB" sz="1600" b="1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26318" name="Line 14"/>
            <p:cNvSpPr>
              <a:spLocks noChangeShapeType="1"/>
            </p:cNvSpPr>
            <p:nvPr/>
          </p:nvSpPr>
          <p:spPr bwMode="auto">
            <a:xfrm flipH="1">
              <a:off x="2740" y="1312"/>
              <a:ext cx="1915" cy="52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19" name="Line 15"/>
            <p:cNvSpPr>
              <a:spLocks noChangeShapeType="1"/>
            </p:cNvSpPr>
            <p:nvPr/>
          </p:nvSpPr>
          <p:spPr bwMode="auto">
            <a:xfrm flipH="1">
              <a:off x="2697" y="1744"/>
              <a:ext cx="384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72000" y="3200400"/>
            <a:ext cx="4419600" cy="2414588"/>
            <a:chOff x="2976" y="2352"/>
            <a:chExt cx="2784" cy="1521"/>
          </a:xfrm>
        </p:grpSpPr>
        <p:sp>
          <p:nvSpPr>
            <p:cNvPr id="226321" name="Text Box 17"/>
            <p:cNvSpPr txBox="1">
              <a:spLocks noChangeArrowheads="1"/>
            </p:cNvSpPr>
            <p:nvPr/>
          </p:nvSpPr>
          <p:spPr bwMode="auto">
            <a:xfrm>
              <a:off x="4560" y="2496"/>
              <a:ext cx="1200" cy="137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SPI – The gamma-ray Spectrometer: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20 </a:t>
              </a:r>
              <a:r>
                <a:rPr lang="en-US" sz="1600" b="1" dirty="0" err="1">
                  <a:solidFill>
                    <a:srgbClr val="FFFF00"/>
                  </a:solidFill>
                  <a:latin typeface="Comic Sans MS"/>
                  <a:cs typeface="Comic Sans MS"/>
                </a:rPr>
                <a:t>keV</a:t>
              </a: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 – 8 </a:t>
              </a:r>
              <a:r>
                <a:rPr lang="en-US" sz="1600" b="1" dirty="0" err="1">
                  <a:solidFill>
                    <a:srgbClr val="FFFF00"/>
                  </a:solidFill>
                  <a:latin typeface="Comic Sans MS"/>
                  <a:cs typeface="Comic Sans MS"/>
                </a:rPr>
                <a:t>MeV</a:t>
              </a:r>
              <a:endParaRPr lang="en-US" sz="1600" b="1" dirty="0">
                <a:solidFill>
                  <a:srgbClr val="FFFF00"/>
                </a:solidFill>
                <a:latin typeface="Comic Sans MS"/>
                <a:cs typeface="Comic Sans MS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E/DE ~ 500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Comic Sans MS"/>
                  <a:cs typeface="Comic Sans MS"/>
                </a:rPr>
                <a:t>1.3° source location</a:t>
              </a:r>
              <a:endParaRPr lang="en-GB" sz="1200" b="1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26322" name="Line 18"/>
            <p:cNvSpPr>
              <a:spLocks noChangeShapeType="1"/>
            </p:cNvSpPr>
            <p:nvPr/>
          </p:nvSpPr>
          <p:spPr bwMode="auto">
            <a:xfrm flipH="1" flipV="1">
              <a:off x="2976" y="2352"/>
              <a:ext cx="1584" cy="105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6323" name="Rectangle 19"/>
          <p:cNvSpPr>
            <a:spLocks noChangeArrowheads="1"/>
          </p:cNvSpPr>
          <p:nvPr/>
        </p:nvSpPr>
        <p:spPr bwMode="auto">
          <a:xfrm>
            <a:off x="228600" y="4572000"/>
            <a:ext cx="1981200" cy="10668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6324" name="AutoShape 20"/>
          <p:cNvCxnSpPr>
            <a:cxnSpLocks noChangeShapeType="1"/>
            <a:stCxn id="226323" idx="3"/>
            <a:endCxn id="226323" idx="3"/>
          </p:cNvCxnSpPr>
          <p:nvPr/>
        </p:nvCxnSpPr>
        <p:spPr bwMode="auto">
          <a:xfrm>
            <a:off x="2209800" y="5105400"/>
            <a:ext cx="0" cy="0"/>
          </a:xfrm>
          <a:prstGeom prst="straightConnector1">
            <a:avLst/>
          </a:prstGeom>
          <a:noFill/>
          <a:ln w="12700">
            <a:noFill/>
            <a:round/>
            <a:headEnd/>
            <a:tailEnd type="triangle" w="med" len="med"/>
          </a:ln>
          <a:effectLst/>
        </p:spPr>
      </p:cxnSp>
      <p:sp>
        <p:nvSpPr>
          <p:cNvPr id="226325" name="Line 21"/>
          <p:cNvSpPr>
            <a:spLocks noChangeShapeType="1"/>
          </p:cNvSpPr>
          <p:nvPr/>
        </p:nvSpPr>
        <p:spPr bwMode="auto">
          <a:xfrm flipV="1">
            <a:off x="2209800" y="3124200"/>
            <a:ext cx="1828800" cy="16764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8" name="Text Box 24"/>
          <p:cNvSpPr txBox="1">
            <a:spLocks noChangeArrowheads="1"/>
          </p:cNvSpPr>
          <p:nvPr/>
        </p:nvSpPr>
        <p:spPr bwMode="auto">
          <a:xfrm>
            <a:off x="3306763" y="1476375"/>
            <a:ext cx="277575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omic Sans MS"/>
                <a:cs typeface="Comic Sans MS"/>
              </a:rPr>
              <a:t>IBIS, SPI, </a:t>
            </a:r>
            <a:r>
              <a:rPr lang="en-US" sz="1400" dirty="0" err="1">
                <a:solidFill>
                  <a:srgbClr val="FFFF00"/>
                </a:solidFill>
                <a:latin typeface="Comic Sans MS"/>
                <a:cs typeface="Comic Sans MS"/>
              </a:rPr>
              <a:t>Jem</a:t>
            </a:r>
            <a:r>
              <a:rPr lang="en-US" sz="1400" dirty="0">
                <a:solidFill>
                  <a:srgbClr val="FFFF00"/>
                </a:solidFill>
                <a:latin typeface="Comic Sans MS"/>
                <a:cs typeface="Comic Sans MS"/>
              </a:rPr>
              <a:t>-X: coded mask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3" grpId="0" animBg="1"/>
      <p:bldP spid="226325" grpId="0" animBg="1"/>
      <p:bldP spid="2263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324600" cy="609600"/>
          </a:xfrm>
          <a:noFill/>
          <a:ln/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Watch this space</a:t>
            </a:r>
            <a:endParaRPr lang="en-US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6019800" y="2895600"/>
            <a:ext cx="2743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merican Typewriter" charset="0"/>
              </a:rPr>
              <a:t>See</a:t>
            </a:r>
          </a:p>
          <a:p>
            <a:pPr algn="ctr"/>
            <a:endParaRPr lang="en-US" dirty="0">
              <a:solidFill>
                <a:srgbClr val="FFFF00"/>
              </a:solidFill>
              <a:latin typeface="American Typewriter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American Typewriter" charset="0"/>
              </a:rPr>
              <a:t>http://</a:t>
            </a:r>
            <a:r>
              <a:rPr lang="en-US" dirty="0" err="1">
                <a:solidFill>
                  <a:srgbClr val="FFFF00"/>
                </a:solidFill>
                <a:latin typeface="American Typewriter" charset="0"/>
              </a:rPr>
              <a:t>isdc.unige.ch</a:t>
            </a:r>
            <a:r>
              <a:rPr lang="en-US" dirty="0">
                <a:solidFill>
                  <a:srgbClr val="FFFF00"/>
                </a:solidFill>
                <a:latin typeface="American Typewriter" charset="0"/>
              </a:rPr>
              <a:t>/Science/BULGE</a:t>
            </a:r>
          </a:p>
          <a:p>
            <a:pPr algn="ctr"/>
            <a:endParaRPr lang="en-US" dirty="0">
              <a:solidFill>
                <a:srgbClr val="FFFF00"/>
              </a:solidFill>
              <a:latin typeface="American Typewriter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or e-mail us at:</a:t>
            </a:r>
          </a:p>
          <a:p>
            <a:pPr algn="ctr"/>
            <a:endParaRPr lang="en-US" dirty="0">
              <a:solidFill>
                <a:srgbClr val="FFFF00"/>
              </a:solidFill>
              <a:latin typeface="American Typewriter" charset="0"/>
            </a:endParaRPr>
          </a:p>
          <a:p>
            <a:pPr algn="ctr"/>
            <a:r>
              <a:rPr lang="en-US" dirty="0" err="1">
                <a:solidFill>
                  <a:srgbClr val="FFFF00"/>
                </a:solidFill>
                <a:latin typeface="American Typewriter" charset="0"/>
              </a:rPr>
              <a:t>isdc-gb-group</a:t>
            </a:r>
            <a:r>
              <a:rPr lang="en-US" dirty="0">
                <a:solidFill>
                  <a:srgbClr val="FFFF00"/>
                </a:solidFill>
                <a:latin typeface="American Typewriter" charset="0"/>
              </a:rPr>
              <a:t>@</a:t>
            </a:r>
          </a:p>
          <a:p>
            <a:pPr algn="ctr"/>
            <a:r>
              <a:rPr lang="en-US" dirty="0" err="1">
                <a:solidFill>
                  <a:srgbClr val="FFFF00"/>
                </a:solidFill>
                <a:latin typeface="American Typewriter" charset="0"/>
              </a:rPr>
              <a:t>unige.ch</a:t>
            </a:r>
            <a:endParaRPr lang="en-US" dirty="0">
              <a:solidFill>
                <a:srgbClr val="FFFF00"/>
              </a:solidFill>
              <a:latin typeface="American Typewriter" charset="0"/>
            </a:endParaRP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8458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Galactic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bulge monitoring program continues in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2011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(AO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-8)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: </a:t>
            </a: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Note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: in AO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-8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only program to look at bulge!</a:t>
            </a:r>
          </a:p>
        </p:txBody>
      </p:sp>
      <p:pic>
        <p:nvPicPr>
          <p:cNvPr id="207885" name="Picture 13" descr="bulge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92313"/>
            <a:ext cx="4572000" cy="4221162"/>
          </a:xfrm>
          <a:prstGeom prst="rect">
            <a:avLst/>
          </a:prstGeom>
          <a:noFill/>
        </p:spPr>
      </p:pic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6248400" y="1752600"/>
            <a:ext cx="2590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US" sz="2400" dirty="0">
                <a:solidFill>
                  <a:srgbClr val="99FF99"/>
                </a:solidFill>
                <a:latin typeface="Comic Sans MS"/>
                <a:cs typeface="Comic Sans MS"/>
              </a:rPr>
              <a:t>Data public!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pic>
        <p:nvPicPr>
          <p:cNvPr id="10" name="Picture 9" descr="IMG_13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411406"/>
            <a:ext cx="2362200" cy="1770194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advClick="0">
        <mp:cube dir="r"/>
      </mp:transition>
    </mc:Choice>
    <mc:Fallback>
      <p:transition advClick="0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 descr="POMApr2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8153400" cy="5378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8035" name="Text Box 35"/>
          <p:cNvSpPr txBox="1">
            <a:spLocks noChangeArrowheads="1"/>
          </p:cNvSpPr>
          <p:nvPr/>
        </p:nvSpPr>
        <p:spPr bwMode="auto">
          <a:xfrm>
            <a:off x="1179513" y="1500188"/>
            <a:ext cx="191752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Comic Sans MS"/>
                <a:cs typeface="Comic Sans MS"/>
              </a:rPr>
              <a:t>IBIS/ISGRI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omic Sans MS"/>
                <a:cs typeface="Comic Sans MS"/>
              </a:rPr>
              <a:t>Sensitivity ~1 </a:t>
            </a:r>
            <a:r>
              <a:rPr lang="en-US" sz="1400" dirty="0" err="1">
                <a:solidFill>
                  <a:srgbClr val="FFFF00"/>
                </a:solidFill>
                <a:latin typeface="Comic Sans MS"/>
                <a:cs typeface="Comic Sans MS"/>
              </a:rPr>
              <a:t>mCrab</a:t>
            </a:r>
            <a:endParaRPr lang="en-US" sz="14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Comic Sans MS"/>
                <a:cs typeface="Comic Sans MS"/>
              </a:rPr>
              <a:t>(20-60 </a:t>
            </a:r>
            <a:r>
              <a:rPr lang="en-US" sz="14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1400" dirty="0">
                <a:solidFill>
                  <a:srgbClr val="FFFF00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324600" cy="609600"/>
          </a:xfrm>
        </p:spPr>
        <p:txBody>
          <a:bodyPr>
            <a:normAutofit fontScale="90000"/>
          </a:bodyPr>
          <a:lstStyle/>
          <a:p>
            <a:r>
              <a:rPr lang="nl-NL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Hard </a:t>
            </a:r>
            <a:r>
              <a:rPr lang="nl-NL" sz="4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X-ray</a:t>
            </a:r>
            <a:r>
              <a:rPr lang="nl-NL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nl-NL" sz="4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sky</a:t>
            </a:r>
            <a:endParaRPr lang="nl-NL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7239000" y="5715000"/>
            <a:ext cx="150924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omic Sans MS"/>
                <a:cs typeface="Comic Sans MS"/>
              </a:rPr>
              <a:t>Lebrun et al. 2004</a:t>
            </a:r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1371600" y="5181600"/>
            <a:ext cx="1600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1828800" y="5181600"/>
            <a:ext cx="838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FFFF00"/>
                </a:solidFill>
                <a:latin typeface="Comic Sans MS"/>
                <a:cs typeface="Comic Sans MS"/>
              </a:rPr>
              <a:t>20</a:t>
            </a:r>
            <a:r>
              <a:rPr lang="en-US" sz="1000" dirty="0">
                <a:solidFill>
                  <a:srgbClr val="FFFF00"/>
                </a:solidFill>
                <a:latin typeface="Comic Sans MS"/>
                <a:ea typeface="Arial" charset="0"/>
                <a:cs typeface="Comic Sans MS"/>
              </a:rPr>
              <a:t>°</a:t>
            </a:r>
            <a:endParaRPr lang="en-US" sz="1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>
            <a:off x="4095750" y="5562600"/>
            <a:ext cx="1428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Galactic longitude</a:t>
            </a: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 rot="16200000">
            <a:off x="254794" y="3388519"/>
            <a:ext cx="12890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</a:rPr>
              <a:t>Galactic latitude</a:t>
            </a:r>
          </a:p>
        </p:txBody>
      </p:sp>
      <p:sp>
        <p:nvSpPr>
          <p:cNvPr id="128045" name="Rectangle 45"/>
          <p:cNvSpPr>
            <a:spLocks noChangeArrowheads="1"/>
          </p:cNvSpPr>
          <p:nvPr/>
        </p:nvSpPr>
        <p:spPr bwMode="auto">
          <a:xfrm>
            <a:off x="4495800" y="2971800"/>
            <a:ext cx="685800" cy="6858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46" name="Rectangle 46"/>
          <p:cNvSpPr>
            <a:spLocks noChangeArrowheads="1"/>
          </p:cNvSpPr>
          <p:nvPr/>
        </p:nvSpPr>
        <p:spPr bwMode="auto">
          <a:xfrm>
            <a:off x="3733800" y="2362200"/>
            <a:ext cx="2133600" cy="19812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8048" name="Text Box 48"/>
          <p:cNvSpPr txBox="1">
            <a:spLocks noChangeArrowheads="1"/>
          </p:cNvSpPr>
          <p:nvPr/>
        </p:nvSpPr>
        <p:spPr bwMode="auto">
          <a:xfrm>
            <a:off x="6172200" y="1447800"/>
            <a:ext cx="190306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  <a:latin typeface="Comic Sans MS"/>
                <a:cs typeface="Comic Sans MS"/>
              </a:rPr>
              <a:t>Hard X-ray sky:</a:t>
            </a:r>
          </a:p>
          <a:p>
            <a:pPr algn="ctr"/>
            <a:r>
              <a:rPr lang="en-US" sz="1800" dirty="0">
                <a:solidFill>
                  <a:srgbClr val="FFFF00"/>
                </a:solidFill>
                <a:latin typeface="Comic Sans MS"/>
                <a:cs typeface="Comic Sans MS"/>
              </a:rPr>
              <a:t>point sources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28049" name="Text Box 49"/>
          <p:cNvSpPr txBox="1">
            <a:spLocks noChangeArrowheads="1"/>
          </p:cNvSpPr>
          <p:nvPr/>
        </p:nvSpPr>
        <p:spPr bwMode="auto">
          <a:xfrm>
            <a:off x="6629400" y="4267200"/>
            <a:ext cx="126996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Cover 1/2 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L/HMXB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population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pic>
        <p:nvPicPr>
          <p:cNvPr id="22" name="Picture 21" descr="MilkyWay_Illustration_WithFO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13" y="2238852"/>
            <a:ext cx="2460600" cy="24606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 autoUpdateAnimBg="0"/>
      <p:bldP spid="128045" grpId="0" animBg="1"/>
      <p:bldP spid="128046" grpId="0" animBg="1"/>
      <p:bldP spid="128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high-energy source </a:t>
            </a:r>
            <a:r>
              <a:rPr lang="en-US" dirty="0" smtClean="0"/>
              <a:t>ZOO</a:t>
            </a:r>
            <a:endParaRPr lang="en-US" dirty="0"/>
          </a:p>
        </p:txBody>
      </p:sp>
      <p:pic>
        <p:nvPicPr>
          <p:cNvPr id="17" name="Picture 16" descr="ns_wi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091688"/>
            <a:ext cx="1878450" cy="1376163"/>
          </a:xfrm>
          <a:prstGeom prst="rect">
            <a:avLst/>
          </a:prstGeom>
        </p:spPr>
      </p:pic>
      <p:pic>
        <p:nvPicPr>
          <p:cNvPr id="18" name="Picture 17" descr="smbh_art_imp_BH01_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00149"/>
            <a:ext cx="1878450" cy="150276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16563" y="4953000"/>
            <a:ext cx="2200887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About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1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/2 the 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population of 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L/</a:t>
            </a:r>
            <a:r>
              <a:rPr lang="en-US" dirty="0" err="1">
                <a:solidFill>
                  <a:srgbClr val="FFFF00"/>
                </a:solidFill>
                <a:latin typeface="Comic Sans MS"/>
                <a:cs typeface="Comic Sans MS"/>
              </a:rPr>
              <a:t>HMXBs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in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Galactic bulge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!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Low-mass X-ray binaries: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persistent with ns (e.g., GX 5-1, GX 3+1)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X-ray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bursters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(e.g., GS 1826-24, GX 354-0)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X-ray pulsars (GX 1+4, 2S 1822-371)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transient with ns (e.g., MXB 1730-335)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persistent with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bh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(e.g., 1E 1740.7-2942)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transient with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bh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(e.g., GRO J1655-40)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High-mass X-ray binaries: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X-ray pulsars (e.g., OAO 1657-415)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highly absorbed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IGRs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(e.g., IGR J17252-3616)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   - e.g., 4U 1700-377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SGRs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(e.g., SGR 1806-20)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Cataclysmic variables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(e.g., V2400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Oph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AGN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(e.g., PKS 1830-211)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77225" cy="4706328"/>
          </a:xfrm>
        </p:spPr>
        <p:txBody>
          <a:bodyPr anchor="t">
            <a:normAutofit/>
          </a:bodyPr>
          <a:lstStyle/>
          <a:p>
            <a:r>
              <a:rPr lang="en-US" sz="2200" b="1" u="sng" dirty="0" smtClean="0">
                <a:effectLst/>
              </a:rPr>
              <a:t>Since February 2005</a:t>
            </a:r>
            <a:r>
              <a:rPr lang="en-US" sz="2200" b="1" u="sng" dirty="0" smtClean="0">
                <a:effectLst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effectLst/>
              </a:rPr>
              <a:t>Every INTEGRAL orbit (~3 days): 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7 × 1800 sec in hexagonal dither </a:t>
            </a:r>
            <a:r>
              <a:rPr lang="en-US" sz="2000" dirty="0" smtClean="0">
                <a:effectLst/>
              </a:rPr>
              <a:t>pattern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>
                <a:effectLst/>
              </a:rPr>
              <a:t> </a:t>
            </a:r>
            <a:endParaRPr lang="en-US" sz="2000" dirty="0" smtClean="0">
              <a:effectLst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effectLst/>
              </a:rPr>
              <a:t>Results publicly available within a </a:t>
            </a:r>
            <a:r>
              <a:rPr lang="en-US" sz="2000" dirty="0" smtClean="0">
                <a:effectLst/>
              </a:rPr>
              <a:t>day: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DEADA"/>
                </a:solidFill>
                <a:effectLst/>
              </a:rPr>
              <a:t>http://</a:t>
            </a:r>
            <a:r>
              <a:rPr lang="en-US" sz="2000" dirty="0" err="1" smtClean="0">
                <a:solidFill>
                  <a:srgbClr val="FDEADA"/>
                </a:solidFill>
                <a:effectLst/>
              </a:rPr>
              <a:t>isdc.unige.ch</a:t>
            </a:r>
            <a:r>
              <a:rPr lang="en-US" sz="2000" dirty="0" smtClean="0">
                <a:solidFill>
                  <a:srgbClr val="FDEADA"/>
                </a:solidFill>
                <a:effectLst/>
              </a:rPr>
              <a:t>/Science/BULGE/</a:t>
            </a:r>
            <a:r>
              <a:rPr lang="en-US" sz="2000" dirty="0" smtClean="0">
                <a:solidFill>
                  <a:srgbClr val="FDEADA"/>
                </a:solidFill>
                <a:effectLst/>
              </a:rPr>
              <a:t>  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effectLst/>
              </a:rPr>
              <a:t>2 visibility windows per year (2 months each)</a:t>
            </a:r>
          </a:p>
          <a:p>
            <a:pPr>
              <a:spcBef>
                <a:spcPts val="1000"/>
              </a:spcBef>
            </a:pPr>
            <a:r>
              <a:rPr lang="en-US" sz="2200" b="1" u="sng" dirty="0" smtClean="0">
                <a:effectLst/>
              </a:rPr>
              <a:t>Simultaneous monitoring in soft and hard X-rays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effectLst/>
              </a:rPr>
              <a:t>All sources in one go (typically 15-20 seen each time</a:t>
            </a:r>
            <a:r>
              <a:rPr lang="en-US" sz="2000" dirty="0" smtClean="0">
                <a:effectLst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effectLst/>
              </a:rPr>
              <a:t>Similar sensitivity throughout mission</a:t>
            </a:r>
          </a:p>
          <a:p>
            <a:pPr lvl="1">
              <a:spcBef>
                <a:spcPts val="0"/>
              </a:spcBef>
              <a:buFont typeface="Lucida Grande"/>
              <a:buChar char="➠"/>
            </a:pPr>
            <a:r>
              <a:rPr lang="en-US" sz="2000" dirty="0" smtClean="0">
                <a:effectLst/>
              </a:rPr>
              <a:t>Source variability &amp; transient activity on time scales of hrs-days-weeks-months-</a:t>
            </a:r>
            <a:r>
              <a:rPr lang="en-US" sz="2000" dirty="0" smtClean="0">
                <a:effectLst/>
              </a:rPr>
              <a:t>yrs</a:t>
            </a:r>
          </a:p>
          <a:p>
            <a:pPr lvl="1">
              <a:spcBef>
                <a:spcPts val="0"/>
              </a:spcBef>
              <a:buFont typeface="Lucida Grande"/>
              <a:buChar char="➠"/>
            </a:pPr>
            <a:r>
              <a:rPr lang="en-US" sz="2000" dirty="0" smtClean="0">
                <a:effectLst/>
              </a:rPr>
              <a:t>Learn about accretion rate/state changes in BH(C) </a:t>
            </a:r>
            <a:r>
              <a:rPr lang="en-US" sz="2000" dirty="0" err="1" smtClean="0">
                <a:effectLst/>
              </a:rPr>
              <a:t>vs</a:t>
            </a:r>
            <a:r>
              <a:rPr lang="en-US" sz="2000" dirty="0" smtClean="0">
                <a:effectLst/>
              </a:rPr>
              <a:t> NS</a:t>
            </a:r>
          </a:p>
          <a:p>
            <a:pPr>
              <a:spcBef>
                <a:spcPts val="1000"/>
              </a:spcBef>
            </a:pPr>
            <a:r>
              <a:rPr lang="en-US" sz="2000" dirty="0" smtClean="0">
                <a:effectLst/>
              </a:rPr>
              <a:t> </a:t>
            </a:r>
            <a:r>
              <a:rPr lang="en-US" sz="2200" dirty="0" smtClean="0">
                <a:effectLst/>
              </a:rPr>
              <a:t>Any news ➠ </a:t>
            </a:r>
            <a:r>
              <a:rPr lang="en-US" sz="2200" dirty="0" err="1" smtClean="0">
                <a:effectLst/>
              </a:rPr>
              <a:t>ATel</a:t>
            </a:r>
            <a:endParaRPr lang="en-US" sz="2200" dirty="0" smtClean="0">
              <a:effectLst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617117" y="5751512"/>
            <a:ext cx="538163" cy="60483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pic>
        <p:nvPicPr>
          <p:cNvPr id="13" name="Picture 12" descr="GB_ISDC_WW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128" y="1417638"/>
            <a:ext cx="2195872" cy="2163762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609600" y="1388631"/>
            <a:ext cx="8229600" cy="4967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Comic Sans MS"/>
                <a:cs typeface="Comic Sans MS"/>
              </a:rPr>
              <a:t>Results are made publicly </a:t>
            </a:r>
            <a:r>
              <a:rPr lang="en-US" sz="22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available: </a:t>
            </a:r>
            <a:endParaRPr lang="en-US" sz="2200" b="1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- 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Jem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-X: 3-10 &amp; 10-25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light curves + images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-  IBIS/ISGRI: 18-40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&amp; 40-100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light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curves +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images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-  Permanent monitoring of </a:t>
            </a:r>
            <a:r>
              <a:rPr lang="en-US" sz="2000" b="1" dirty="0">
                <a:solidFill>
                  <a:srgbClr val="FFFF00"/>
                </a:solidFill>
                <a:latin typeface="Comic Sans MS"/>
                <a:cs typeface="Comic Sans MS"/>
              </a:rPr>
              <a:t>~90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known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sources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endParaRPr lang="en-US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Comic Sans MS"/>
                <a:cs typeface="Comic Sans MS"/>
              </a:rPr>
              <a:t>IBIS/ISGRI &amp; </a:t>
            </a:r>
            <a:r>
              <a:rPr lang="en-US" sz="2200" b="1" dirty="0" err="1">
                <a:solidFill>
                  <a:srgbClr val="FFFF00"/>
                </a:solidFill>
                <a:latin typeface="Comic Sans MS"/>
                <a:cs typeface="Comic Sans MS"/>
              </a:rPr>
              <a:t>Jem</a:t>
            </a:r>
            <a:r>
              <a:rPr lang="en-US" sz="2200" b="1" dirty="0">
                <a:solidFill>
                  <a:srgbClr val="FFFF00"/>
                </a:solidFill>
                <a:latin typeface="Comic Sans MS"/>
                <a:cs typeface="Comic Sans MS"/>
              </a:rPr>
              <a:t>-X sensitivities: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~5-20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mCrab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(few 10</a:t>
            </a:r>
            <a:r>
              <a:rPr lang="en-US" sz="2000" baseline="30000" dirty="0">
                <a:solidFill>
                  <a:srgbClr val="FFFF00"/>
                </a:solidFill>
                <a:latin typeface="Comic Sans MS"/>
                <a:cs typeface="Comic Sans MS"/>
              </a:rPr>
              <a:t>36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erg/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s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@ 8kpc) per hexagonal dither;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u="sng" dirty="0" smtClean="0">
                <a:solidFill>
                  <a:srgbClr val="FFFF00"/>
                </a:solidFill>
                <a:latin typeface="Comic Sans MS"/>
                <a:cs typeface="Comic Sans MS"/>
              </a:rPr>
              <a:t>depends </a:t>
            </a:r>
            <a:r>
              <a:rPr lang="en-US" sz="2000" u="sng" dirty="0">
                <a:solidFill>
                  <a:srgbClr val="FFFF00"/>
                </a:solidFill>
                <a:latin typeface="Comic Sans MS"/>
                <a:cs typeface="Comic Sans MS"/>
              </a:rPr>
              <a:t>on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   - source position (in fully or partially coded FOV)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   - background (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systematics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, solar activity)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   - nr of exposures (some are lost)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   - energy (instrument response)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Results on 1st 3 seasons: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Kuulkers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et al. 2007, A&amp;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A 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Currently: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12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seasons;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&gt;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2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Msec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of GB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monitoring available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63500" dir="2700000">
                    <a:srgbClr val="000000"/>
                  </a:outerShdw>
                </a:effectLst>
                <a:uLnTx/>
                <a:uFillTx/>
                <a:latin typeface="Comic Sans MS"/>
                <a:ea typeface="+mj-ea"/>
                <a:cs typeface="Comic Sans MS"/>
              </a:rPr>
              <a:t>Monitoring Program - 2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63500" dir="2700000">
                  <a:srgbClr val="000000"/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pic>
        <p:nvPicPr>
          <p:cNvPr id="14" name="Picture 13" descr="GB_ISDC_WW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691" y="1388630"/>
            <a:ext cx="2225309" cy="2192769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7010400" y="1306513"/>
            <a:ext cx="1752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40329" name="Text Box 41"/>
          <p:cNvSpPr txBox="1">
            <a:spLocks noChangeArrowheads="1"/>
          </p:cNvSpPr>
          <p:nvPr/>
        </p:nvSpPr>
        <p:spPr bwMode="auto">
          <a:xfrm>
            <a:off x="457200" y="1981200"/>
            <a:ext cx="8534400" cy="390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u="sng" dirty="0">
                <a:solidFill>
                  <a:srgbClr val="FFFF00"/>
                </a:solidFill>
                <a:latin typeface="Comic Sans MS"/>
                <a:cs typeface="Comic Sans MS"/>
              </a:rPr>
              <a:t>Similar dedicated </a:t>
            </a:r>
            <a:r>
              <a:rPr lang="en-US" sz="2400" b="1" u="sng" dirty="0" err="1">
                <a:solidFill>
                  <a:srgbClr val="FFFF00"/>
                </a:solidFill>
                <a:latin typeface="Comic Sans MS"/>
                <a:cs typeface="Comic Sans MS"/>
              </a:rPr>
              <a:t>campaings</a:t>
            </a:r>
            <a:r>
              <a:rPr lang="en-US" sz="2400" b="1" u="sng" dirty="0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</a:p>
          <a:p>
            <a:pPr algn="l"/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l"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GRANAT/SIGMA (35-100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) - 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1990-1998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-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e.g. </a:t>
            </a:r>
            <a:r>
              <a:rPr lang="en-US" dirty="0" err="1">
                <a:solidFill>
                  <a:srgbClr val="FFFF00"/>
                </a:solidFill>
                <a:latin typeface="Comic Sans MS"/>
                <a:cs typeface="Comic Sans MS"/>
              </a:rPr>
              <a:t>Churazov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 et al. 1994</a:t>
            </a:r>
          </a:p>
          <a:p>
            <a:pPr algn="l"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BeppoSAX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/WFC (3-35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) - 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1996-2002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-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e.g. in ‘</a:t>
            </a:r>
            <a:r>
              <a:rPr lang="en-US" dirty="0" err="1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/>
                <a:cs typeface="Comic Sans MS"/>
              </a:rPr>
              <a:t>Zand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 2001</a:t>
            </a:r>
          </a:p>
          <a:p>
            <a:pPr algn="l"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RXTE/PCA (2-10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) - 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1996-?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-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e.g. Swank &amp;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Markwardt</a:t>
            </a: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l"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SuperAGILE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(18-60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) - 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2007-?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-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e.g. </a:t>
            </a:r>
            <a:r>
              <a:rPr lang="en-US" dirty="0" err="1">
                <a:solidFill>
                  <a:srgbClr val="FFFF00"/>
                </a:solidFill>
                <a:latin typeface="Comic Sans MS"/>
                <a:cs typeface="Comic Sans MS"/>
              </a:rPr>
              <a:t>Feroci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 et al.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2008</a:t>
            </a:r>
          </a:p>
          <a:p>
            <a:pPr algn="l">
              <a:buFont typeface="Times" charset="0"/>
              <a:buNone/>
            </a:pP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l">
              <a:buFont typeface="Times" charset="0"/>
              <a:buNone/>
            </a:pPr>
            <a:r>
              <a:rPr lang="en-US" sz="2400" b="1" u="sng" dirty="0">
                <a:solidFill>
                  <a:srgbClr val="FFFF00"/>
                </a:solidFill>
                <a:latin typeface="Comic Sans MS"/>
                <a:cs typeface="Comic Sans MS"/>
              </a:rPr>
              <a:t>Similar long-term (hard) X-ray light curves:</a:t>
            </a:r>
          </a:p>
          <a:p>
            <a:pPr algn="l"/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algn="l"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MIT/OSO-7 (15-40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) - 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1971-1973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-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e.g. </a:t>
            </a:r>
            <a:r>
              <a:rPr lang="en-US" dirty="0" err="1">
                <a:solidFill>
                  <a:srgbClr val="FFFF00"/>
                </a:solidFill>
                <a:latin typeface="Comic Sans MS"/>
                <a:cs typeface="Comic Sans MS"/>
              </a:rPr>
              <a:t>Markert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 et al. 1979</a:t>
            </a:r>
          </a:p>
          <a:p>
            <a:pPr algn="l"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CGRO/BATSE (20-100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) - 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1991-2000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-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e.g. Harmon et al. 2004</a:t>
            </a:r>
          </a:p>
          <a:p>
            <a:pPr algn="l">
              <a:buFont typeface="Times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Swift/BAT (15-50 </a:t>
            </a:r>
            <a:r>
              <a:rPr lang="en-US" sz="20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) - 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2005-?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-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e.g. </a:t>
            </a:r>
            <a:r>
              <a:rPr lang="en-US" dirty="0" err="1">
                <a:solidFill>
                  <a:srgbClr val="FFFF00"/>
                </a:solidFill>
                <a:latin typeface="Comic Sans MS"/>
                <a:cs typeface="Comic Sans MS"/>
              </a:rPr>
              <a:t>Krimm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 et al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.2006 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CentralZoneWithLab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306513"/>
            <a:ext cx="1600200" cy="121087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monitoring campaigns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013325" y="2525713"/>
            <a:ext cx="19970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 sz="14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1" cy="609600"/>
          </a:xfrm>
          <a:noFill/>
          <a:ln/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Long-term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light curves - BHC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7003" name="Text Box 27"/>
          <p:cNvSpPr txBox="1">
            <a:spLocks noChangeArrowheads="1"/>
          </p:cNvSpPr>
          <p:nvPr/>
        </p:nvSpPr>
        <p:spPr bwMode="auto">
          <a:xfrm>
            <a:off x="381000" y="1066800"/>
            <a:ext cx="12775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Comic Sans MS"/>
                <a:cs typeface="Comic Sans MS"/>
              </a:rPr>
              <a:t>18-40 </a:t>
            </a:r>
            <a:r>
              <a:rPr lang="en-US" sz="18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endParaRPr lang="en-US" sz="1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27004" name="Text Box 28"/>
          <p:cNvSpPr txBox="1">
            <a:spLocks noChangeArrowheads="1"/>
          </p:cNvSpPr>
          <p:nvPr/>
        </p:nvSpPr>
        <p:spPr bwMode="auto">
          <a:xfrm>
            <a:off x="7315200" y="1066800"/>
            <a:ext cx="14184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Comic Sans MS"/>
                <a:cs typeface="Comic Sans MS"/>
              </a:rPr>
              <a:t>40-100 </a:t>
            </a:r>
            <a:r>
              <a:rPr lang="en-US" sz="18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endParaRPr lang="en-US" sz="1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27009" name="Text Box 33"/>
          <p:cNvSpPr txBox="1">
            <a:spLocks noChangeArrowheads="1"/>
          </p:cNvSpPr>
          <p:nvPr/>
        </p:nvSpPr>
        <p:spPr bwMode="auto">
          <a:xfrm>
            <a:off x="3810000" y="1066800"/>
            <a:ext cx="132237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12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seasons</a:t>
            </a:r>
          </a:p>
        </p:txBody>
      </p:sp>
      <p:sp>
        <p:nvSpPr>
          <p:cNvPr id="127020" name="Text Box 44"/>
          <p:cNvSpPr txBox="1">
            <a:spLocks noChangeArrowheads="1"/>
          </p:cNvSpPr>
          <p:nvPr/>
        </p:nvSpPr>
        <p:spPr bwMode="auto">
          <a:xfrm>
            <a:off x="533400" y="5710019"/>
            <a:ext cx="6858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rgbClr val="FFFF00"/>
                </a:solidFill>
                <a:latin typeface="Comic Sans MS"/>
                <a:cs typeface="Comic Sans MS"/>
              </a:rPr>
              <a:t>On average per revolution: down to S/N = 5 (7)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Comic Sans MS"/>
                <a:cs typeface="Comic Sans MS"/>
              </a:rPr>
              <a:t>~20 (15) sources at 18-40 </a:t>
            </a:r>
            <a:r>
              <a:rPr lang="en-US" sz="18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r>
              <a:rPr lang="en-US" sz="1800" dirty="0">
                <a:solidFill>
                  <a:srgbClr val="FFFF00"/>
                </a:solidFill>
                <a:latin typeface="Comic Sans MS"/>
                <a:cs typeface="Comic Sans MS"/>
              </a:rPr>
              <a:t> &amp; ~6 (5) sources at 40-100 </a:t>
            </a:r>
            <a:r>
              <a:rPr lang="en-US" sz="1800" dirty="0" err="1">
                <a:solidFill>
                  <a:srgbClr val="FFFF00"/>
                </a:solidFill>
                <a:latin typeface="Comic Sans MS"/>
                <a:cs typeface="Comic Sans MS"/>
              </a:rPr>
              <a:t>keV</a:t>
            </a:r>
            <a:endParaRPr lang="en-US" sz="1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D12B-4F01-9242-9601-DD464B38E1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/>
          </a:p>
        </p:txBody>
      </p:sp>
      <p:pic>
        <p:nvPicPr>
          <p:cNvPr id="13" name="Picture 12" descr="bh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" y="1655520"/>
            <a:ext cx="3878263" cy="3855889"/>
          </a:xfrm>
          <a:prstGeom prst="rect">
            <a:avLst/>
          </a:prstGeom>
        </p:spPr>
      </p:pic>
      <p:pic>
        <p:nvPicPr>
          <p:cNvPr id="14" name="Picture 13" descr="bhc_40-1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536" y="1655520"/>
            <a:ext cx="3878264" cy="3855889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3" grpId="0"/>
      <p:bldP spid="127004" grpId="0"/>
      <p:bldP spid="127009" grpId="0"/>
      <p:bldP spid="1270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Centre – The Movie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9700" y="1799152"/>
            <a:ext cx="2451100" cy="4068248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Source</a:t>
            </a:r>
            <a:br>
              <a:rPr lang="en-US" sz="2200" b="1" dirty="0" smtClean="0"/>
            </a:br>
            <a:r>
              <a:rPr lang="en-US" sz="2200" b="1" dirty="0" smtClean="0"/>
              <a:t>variability </a:t>
            </a:r>
            <a:br>
              <a:rPr lang="en-US" sz="2200" b="1" dirty="0" smtClean="0"/>
            </a:br>
            <a:r>
              <a:rPr lang="en-US" sz="2200" b="1" dirty="0" smtClean="0"/>
              <a:t>in the GC </a:t>
            </a:r>
            <a:r>
              <a:rPr lang="en-US" sz="2200" b="1" dirty="0" smtClean="0"/>
              <a:t>region</a:t>
            </a:r>
          </a:p>
          <a:p>
            <a:r>
              <a:rPr lang="en-US" sz="2200" b="1" dirty="0" smtClean="0"/>
              <a:t>Averages over</a:t>
            </a:r>
            <a:r>
              <a:rPr lang="en-US" sz="2200" b="1" dirty="0" smtClean="0"/>
              <a:t> ~</a:t>
            </a:r>
            <a:r>
              <a:rPr lang="en-US" sz="2200" b="1" dirty="0" smtClean="0"/>
              <a:t>3.5 </a:t>
            </a:r>
            <a:r>
              <a:rPr lang="en-US" sz="2200" b="1" dirty="0" smtClean="0"/>
              <a:t>hr every</a:t>
            </a:r>
            <a:r>
              <a:rPr lang="en-US" sz="2200" b="1" dirty="0" smtClean="0"/>
              <a:t> </a:t>
            </a:r>
            <a:r>
              <a:rPr lang="en-US" sz="2200" b="1" dirty="0" smtClean="0"/>
              <a:t>~</a:t>
            </a:r>
            <a:r>
              <a:rPr lang="en-US" sz="2200" b="1" dirty="0" smtClean="0"/>
              <a:t>3 days from Feb 2005 to</a:t>
            </a:r>
            <a:r>
              <a:rPr lang="en-US" sz="2200" b="1" dirty="0" smtClean="0"/>
              <a:t> </a:t>
            </a:r>
            <a:r>
              <a:rPr lang="en-US" sz="2200" b="1" dirty="0" smtClean="0"/>
              <a:t>October</a:t>
            </a:r>
            <a:r>
              <a:rPr lang="en-US" sz="2200" b="1" dirty="0" smtClean="0"/>
              <a:t> 2010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東京, 29 November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Kuulkers: INTEGRAL Galactic bulge monitoring &amp; MAXI J1659-152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B12-8D0B-4F40-B45C-E7E0DE1B2B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INTEGRAL Galactic bulge movie - Kuulkers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65213" y="1219200"/>
            <a:ext cx="6163733" cy="4953000"/>
          </a:xfrm>
          <a:prstGeom prst="rect">
            <a:avLst/>
          </a:prstGeom>
        </p:spPr>
      </p:pic>
      <p:pic>
        <p:nvPicPr>
          <p:cNvPr id="9" name="INTEGRAL Galactic bulge movie - Kuulkers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5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</TotalTime>
  <Words>2067</Words>
  <Application>Microsoft Macintosh PowerPoint</Application>
  <PresentationFormat>On-screen Show (4:3)</PresentationFormat>
  <Paragraphs>272</Paragraphs>
  <Slides>21</Slides>
  <Notes>13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INTEGRAL (International Gamma-Ray Laboratory) </vt:lpstr>
      <vt:lpstr>Hard X-ray sky</vt:lpstr>
      <vt:lpstr>The high-energy source ZOO</vt:lpstr>
      <vt:lpstr>Monitoring Program</vt:lpstr>
      <vt:lpstr>Slide 6</vt:lpstr>
      <vt:lpstr>Other monitoring campaigns</vt:lpstr>
      <vt:lpstr>Long-term light curves - BHC</vt:lpstr>
      <vt:lpstr>Galactic Centre – The Movie</vt:lpstr>
      <vt:lpstr>MAXI J1659-152 &amp; IGBMP*</vt:lpstr>
      <vt:lpstr>MAXI J1659-152:  a black hole transient  living to the max?</vt:lpstr>
      <vt:lpstr>Overview</vt:lpstr>
      <vt:lpstr>MAXI J1659-152 in a nutshell</vt:lpstr>
      <vt:lpstr>Twinkle, twinkle, little star…</vt:lpstr>
      <vt:lpstr>XMM-Newton &amp; INTEGRAL TOO + et al. </vt:lpstr>
      <vt:lpstr>Watch those dips!</vt:lpstr>
      <vt:lpstr>Empe- rical relation- ships  So what?</vt:lpstr>
      <vt:lpstr>Conclusions &amp; Outlook</vt:lpstr>
      <vt:lpstr>Slide 19</vt:lpstr>
      <vt:lpstr>Watch this space</vt:lpstr>
      <vt:lpstr>Slide 21</vt:lpstr>
    </vt:vector>
  </TitlesOfParts>
  <Company>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Kuulkers</dc:creator>
  <cp:lastModifiedBy>Erik Kuulkers</cp:lastModifiedBy>
  <cp:revision>291</cp:revision>
  <dcterms:created xsi:type="dcterms:W3CDTF">2010-11-29T06:46:54Z</dcterms:created>
  <dcterms:modified xsi:type="dcterms:W3CDTF">2010-11-30T06:38:28Z</dcterms:modified>
</cp:coreProperties>
</file>