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4"/>
  </p:notesMasterIdLst>
  <p:sldIdLst>
    <p:sldId id="280" r:id="rId2"/>
    <p:sldId id="273" r:id="rId3"/>
    <p:sldId id="257" r:id="rId4"/>
    <p:sldId id="272" r:id="rId5"/>
    <p:sldId id="289" r:id="rId6"/>
    <p:sldId id="258" r:id="rId7"/>
    <p:sldId id="274" r:id="rId8"/>
    <p:sldId id="288" r:id="rId9"/>
    <p:sldId id="275" r:id="rId10"/>
    <p:sldId id="276" r:id="rId11"/>
    <p:sldId id="277" r:id="rId12"/>
    <p:sldId id="278" r:id="rId13"/>
    <p:sldId id="281" r:id="rId14"/>
    <p:sldId id="282" r:id="rId15"/>
    <p:sldId id="279" r:id="rId16"/>
    <p:sldId id="283" r:id="rId17"/>
    <p:sldId id="284" r:id="rId18"/>
    <p:sldId id="285" r:id="rId19"/>
    <p:sldId id="286" r:id="rId20"/>
    <p:sldId id="287" r:id="rId21"/>
    <p:sldId id="290" r:id="rId22"/>
    <p:sldId id="291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154D7-779E-1B46-B9F2-B8F8D0A5E5CF}" type="datetimeFigureOut">
              <a:rPr lang="ja-JP" altLang="en-US" smtClean="0"/>
              <a:pPr/>
              <a:t>10.11.30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F9B18-5DD7-AA46-B597-9534FFBA531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CCD</a:t>
            </a:r>
            <a:r>
              <a:rPr lang="en-US" altLang="ja-JP" baseline="0" dirty="0" smtClean="0"/>
              <a:t> just like </a:t>
            </a:r>
            <a:r>
              <a:rPr lang="en-US" altLang="ja-JP" baseline="0" dirty="0" err="1" smtClean="0"/>
              <a:t>Suzaku</a:t>
            </a:r>
            <a:r>
              <a:rPr lang="en-US" altLang="ja-JP" baseline="0" dirty="0" smtClean="0"/>
              <a:t>/XIS</a:t>
            </a:r>
            <a:endParaRPr lang="en-US" altLang="ja-JP" dirty="0" smtClean="0"/>
          </a:p>
          <a:p>
            <a:r>
              <a:rPr lang="en-US" altLang="ja-JP" dirty="0" smtClean="0"/>
              <a:t>Al coating to</a:t>
            </a:r>
            <a:r>
              <a:rPr lang="en-US" altLang="ja-JP" baseline="0" dirty="0" smtClean="0"/>
              <a:t> stop visible&amp; infrared light 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F9B18-5DD7-AA46-B597-9534FFBA531E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ライトカーブは公開予定、、天体によって、視野に入ってたり、入ってなかったり、するので注意。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F9B18-5DD7-AA46-B597-9534FFBA531E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Frame</a:t>
            </a:r>
            <a:r>
              <a:rPr lang="en-US" altLang="ja-JP" baseline="0" dirty="0" smtClean="0"/>
              <a:t> image is taken for performance check</a:t>
            </a:r>
          </a:p>
          <a:p>
            <a:r>
              <a:rPr lang="en-US" altLang="ja-JP" baseline="0" dirty="0" smtClean="0"/>
              <a:t>Delta T is the temperature difference of </a:t>
            </a:r>
            <a:r>
              <a:rPr lang="en-US" altLang="ja-JP" baseline="0" dirty="0" err="1" smtClean="0"/>
              <a:t>ssc</a:t>
            </a:r>
            <a:r>
              <a:rPr lang="en-US" altLang="ja-JP" baseline="0" dirty="0" smtClean="0"/>
              <a:t> body and </a:t>
            </a:r>
            <a:r>
              <a:rPr lang="en-US" altLang="ja-JP" baseline="0" dirty="0" err="1" smtClean="0"/>
              <a:t>ccd</a:t>
            </a:r>
            <a:r>
              <a:rPr lang="en-US" altLang="ja-JP" baseline="0" dirty="0" smtClean="0"/>
              <a:t> so it tells as performance of </a:t>
            </a:r>
            <a:r>
              <a:rPr lang="en-US" altLang="ja-JP" baseline="0" dirty="0" err="1" smtClean="0"/>
              <a:t>peltier</a:t>
            </a:r>
            <a:endParaRPr lang="en-US" altLang="ja-JP" baseline="0" dirty="0" smtClean="0"/>
          </a:p>
          <a:p>
            <a:r>
              <a:rPr lang="en-US" altLang="ja-JP" baseline="0" dirty="0" err="1" smtClean="0"/>
              <a:t>Does’t</a:t>
            </a:r>
            <a:r>
              <a:rPr lang="en-US" altLang="ja-JP" baseline="0" dirty="0" smtClean="0"/>
              <a:t> show any </a:t>
            </a:r>
            <a:r>
              <a:rPr lang="en-US" altLang="ja-JP" baseline="0" smtClean="0"/>
              <a:t>degration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F9B18-5DD7-AA46-B597-9534FFBA531E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Influenced design</a:t>
            </a:r>
            <a:r>
              <a:rPr lang="en-US" altLang="ja-JP" baseline="0" dirty="0" smtClean="0"/>
              <a:t> of </a:t>
            </a:r>
            <a:r>
              <a:rPr lang="en-US" altLang="ja-JP" baseline="0" dirty="0" err="1" smtClean="0"/>
              <a:t>Astro</a:t>
            </a:r>
            <a:r>
              <a:rPr lang="en-US" altLang="ja-JP" baseline="0" dirty="0" smtClean="0"/>
              <a:t>-H/SXI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F9B18-5DD7-AA46-B597-9534FFBA531E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Eventully</a:t>
            </a:r>
            <a:r>
              <a:rPr lang="en-US" altLang="ja-JP" dirty="0" smtClean="0"/>
              <a:t> we will see the busy part of out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F9B18-5DD7-AA46-B597-9534FFBA531E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The shape of BGD</a:t>
            </a:r>
            <a:r>
              <a:rPr lang="en-US" altLang="ja-JP" baseline="0" dirty="0" smtClean="0"/>
              <a:t> is different each day</a:t>
            </a:r>
          </a:p>
          <a:p>
            <a:r>
              <a:rPr lang="en-US" altLang="ja-JP" baseline="0" dirty="0" smtClean="0"/>
              <a:t>We use different Grade criteria between low/high energy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F9B18-5DD7-AA46-B597-9534FFBA531E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Unclean</a:t>
            </a:r>
            <a:r>
              <a:rPr lang="en-US" altLang="ja-JP" baseline="0" dirty="0" smtClean="0"/>
              <a:t> background remains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F9B18-5DD7-AA46-B597-9534FFBA531E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Just like I</a:t>
            </a:r>
            <a:r>
              <a:rPr lang="en-US" altLang="ja-JP" baseline="0" dirty="0" smtClean="0"/>
              <a:t> said you can see emission around 0.5keV but you have to </a:t>
            </a:r>
            <a:r>
              <a:rPr lang="en-US" altLang="ja-JP" baseline="0" dirty="0" err="1" smtClean="0"/>
              <a:t>becareful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F9B18-5DD7-AA46-B597-9534FFBA531E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モデルは</a:t>
            </a:r>
            <a:r>
              <a:rPr lang="en-US" altLang="ja-JP" dirty="0" err="1" smtClean="0"/>
              <a:t>bobdy+powerlaw</a:t>
            </a:r>
            <a:r>
              <a:rPr lang="ja-JP" altLang="en-US" dirty="0" smtClean="0"/>
              <a:t>、、両方ともパラメータは似通ているが、</a:t>
            </a:r>
            <a:r>
              <a:rPr lang="en-US" altLang="ja-JP" dirty="0" smtClean="0"/>
              <a:t>Fe</a:t>
            </a:r>
            <a:r>
              <a:rPr lang="ja-JP" altLang="en-US" dirty="0" smtClean="0"/>
              <a:t>の様子は違う</a:t>
            </a:r>
            <a:endParaRPr lang="en-US" altLang="ja-JP" dirty="0" smtClean="0"/>
          </a:p>
          <a:p>
            <a:r>
              <a:rPr lang="en-US" altLang="ja-JP" dirty="0" smtClean="0"/>
              <a:t>Si</a:t>
            </a:r>
            <a:r>
              <a:rPr lang="en-US" altLang="ja-JP" baseline="0" dirty="0" smtClean="0"/>
              <a:t> edge</a:t>
            </a:r>
            <a:r>
              <a:rPr lang="ja-JP" altLang="en-US" baseline="0" dirty="0" smtClean="0"/>
              <a:t>付近はフィットが会わないから消した、、</a:t>
            </a:r>
            <a:r>
              <a:rPr lang="en-US" altLang="ja-JP" baseline="0" dirty="0" smtClean="0"/>
              <a:t>on going calibration</a:t>
            </a:r>
            <a:r>
              <a:rPr lang="ja-JP" altLang="en-US" baseline="0" dirty="0" smtClean="0"/>
              <a:t>とかいってごまかす。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F9B18-5DD7-AA46-B597-9534FFBA531E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We probably need more</a:t>
            </a:r>
            <a:r>
              <a:rPr lang="en-US" altLang="ja-JP" baseline="0" dirty="0" smtClean="0"/>
              <a:t> complicated model and timing analysis for </a:t>
            </a:r>
            <a:r>
              <a:rPr lang="en-US" altLang="ja-JP" baseline="0" dirty="0" err="1" smtClean="0"/>
              <a:t>intermidiate</a:t>
            </a:r>
            <a:r>
              <a:rPr lang="en-US" altLang="ja-JP" baseline="0" dirty="0" smtClean="0"/>
              <a:t> state</a:t>
            </a:r>
          </a:p>
          <a:p>
            <a:r>
              <a:rPr lang="en-US" altLang="ja-JP" baseline="0" dirty="0" smtClean="0"/>
              <a:t>But just to illustrate what SSC can do, SSC can constrain the disk component lot more then using</a:t>
            </a:r>
          </a:p>
          <a:p>
            <a:r>
              <a:rPr lang="en-US" altLang="ja-JP" baseline="0" dirty="0" smtClean="0"/>
              <a:t>GSC alone</a:t>
            </a:r>
          </a:p>
          <a:p>
            <a:endParaRPr lang="en-US" altLang="ja-JP" baseline="0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Hard </a:t>
            </a:r>
            <a:r>
              <a:rPr lang="en-US" altLang="ja-JP" dirty="0" smtClean="0"/>
              <a:t>state : Tin 0.19keV </a:t>
            </a:r>
            <a:r>
              <a:rPr lang="ja-JP" altLang="en-US" dirty="0" smtClean="0"/>
              <a:t>ベキ　</a:t>
            </a:r>
            <a:r>
              <a:rPr lang="en-US" altLang="ja-JP" dirty="0" smtClean="0"/>
              <a:t>1.66</a:t>
            </a:r>
          </a:p>
          <a:p>
            <a:r>
              <a:rPr lang="en-US" altLang="ja-JP" dirty="0" smtClean="0"/>
              <a:t>Soft state : Tin 0.43   </a:t>
            </a:r>
            <a:r>
              <a:rPr lang="ja-JP" altLang="en-US" dirty="0" smtClean="0"/>
              <a:t>ベキ　</a:t>
            </a:r>
            <a:r>
              <a:rPr lang="en-US" altLang="ja-JP" dirty="0" smtClean="0"/>
              <a:t>2.35</a:t>
            </a:r>
          </a:p>
          <a:p>
            <a:r>
              <a:rPr lang="en-US" altLang="ja-JP" dirty="0" err="1" smtClean="0"/>
              <a:t>Wabs</a:t>
            </a:r>
            <a:r>
              <a:rPr lang="en-US" altLang="ja-JP" dirty="0" smtClean="0"/>
              <a:t> 0.6</a:t>
            </a:r>
          </a:p>
          <a:p>
            <a:r>
              <a:rPr lang="en-US" altLang="ja-JP" dirty="0" smtClean="0"/>
              <a:t>7/15</a:t>
            </a:r>
            <a:r>
              <a:rPr lang="ja-JP" altLang="en-US" dirty="0" smtClean="0"/>
              <a:t>日</a:t>
            </a:r>
            <a:r>
              <a:rPr lang="en-US" altLang="ja-JP" dirty="0" err="1" smtClean="0"/>
              <a:t>ssc</a:t>
            </a:r>
            <a:r>
              <a:rPr lang="ja-JP" altLang="en-US" dirty="0" smtClean="0"/>
              <a:t>の</a:t>
            </a:r>
            <a:r>
              <a:rPr lang="en-US" altLang="ja-JP" dirty="0" smtClean="0"/>
              <a:t>FOV</a:t>
            </a:r>
            <a:r>
              <a:rPr lang="ja-JP" altLang="en-US" dirty="0" smtClean="0"/>
              <a:t>から外れ、</a:t>
            </a:r>
            <a:r>
              <a:rPr lang="en-US" altLang="ja-JP" dirty="0" smtClean="0"/>
              <a:t>soft state</a:t>
            </a:r>
            <a:r>
              <a:rPr lang="ja-JP" altLang="en-US" dirty="0" smtClean="0"/>
              <a:t>は観測できなかった。</a:t>
            </a:r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F9B18-5DD7-AA46-B597-9534FFBA531E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10.11.30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10.11.30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10.11.30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10.11.30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10.11.30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10.11.30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10.11.30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10.11.30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10.11.30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10.11.30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10.11.30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10.11.30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Relationship Id="rId5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maxi.riken.j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Relationship Id="rId5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Relationship Id="rId5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oskxray-r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824" y="-76200"/>
            <a:ext cx="2968976" cy="2438399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The first year result of MAXI/SSC</a:t>
            </a:r>
            <a:endParaRPr lang="ja-JP" alt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62800" cy="2743200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Masashi Kimura, Hiroshi </a:t>
            </a:r>
            <a:r>
              <a:rPr lang="en-US" altLang="ja-JP" dirty="0" err="1" smtClean="0">
                <a:solidFill>
                  <a:srgbClr val="000000"/>
                </a:solidFill>
              </a:rPr>
              <a:t>Tsunemi</a:t>
            </a:r>
            <a:r>
              <a:rPr lang="en-US" altLang="ja-JP" dirty="0" smtClean="0">
                <a:solidFill>
                  <a:srgbClr val="000000"/>
                </a:solidFill>
              </a:rPr>
              <a:t>, </a:t>
            </a:r>
          </a:p>
          <a:p>
            <a:r>
              <a:rPr lang="en-US" altLang="ja-JP" dirty="0" smtClean="0">
                <a:solidFill>
                  <a:srgbClr val="000000"/>
                </a:solidFill>
              </a:rPr>
              <a:t>Hiroki </a:t>
            </a:r>
            <a:r>
              <a:rPr lang="en-US" altLang="ja-JP" dirty="0" err="1" smtClean="0">
                <a:solidFill>
                  <a:srgbClr val="000000"/>
                </a:solidFill>
              </a:rPr>
              <a:t>Kitayama</a:t>
            </a:r>
            <a:r>
              <a:rPr lang="en-US" altLang="ja-JP" dirty="0" smtClean="0">
                <a:solidFill>
                  <a:srgbClr val="000000"/>
                </a:solidFill>
              </a:rPr>
              <a:t> (</a:t>
            </a:r>
            <a:r>
              <a:rPr lang="en-US" altLang="ja-JP" dirty="0" smtClean="0">
                <a:solidFill>
                  <a:srgbClr val="000000"/>
                </a:solidFill>
              </a:rPr>
              <a:t>Osaka Univ.)</a:t>
            </a:r>
          </a:p>
          <a:p>
            <a:r>
              <a:rPr lang="en-US" altLang="ja-JP" dirty="0" smtClean="0">
                <a:solidFill>
                  <a:srgbClr val="000000"/>
                </a:solidFill>
              </a:rPr>
              <a:t>Hiroshi </a:t>
            </a:r>
            <a:r>
              <a:rPr lang="en-US" altLang="ja-JP" dirty="0" err="1" smtClean="0">
                <a:solidFill>
                  <a:srgbClr val="000000"/>
                </a:solidFill>
              </a:rPr>
              <a:t>Tomida</a:t>
            </a:r>
            <a:r>
              <a:rPr lang="en-US" altLang="ja-JP" dirty="0" smtClean="0">
                <a:solidFill>
                  <a:srgbClr val="000000"/>
                </a:solidFill>
              </a:rPr>
              <a:t>, Masaru Matsuoka (JAXA)</a:t>
            </a:r>
          </a:p>
          <a:p>
            <a:r>
              <a:rPr lang="en-US" altLang="ja-JP" dirty="0" err="1" smtClean="0">
                <a:solidFill>
                  <a:srgbClr val="000000"/>
                </a:solidFill>
              </a:rPr>
              <a:t>Arata</a:t>
            </a:r>
            <a:r>
              <a:rPr lang="en-US" altLang="ja-JP" dirty="0" smtClean="0">
                <a:solidFill>
                  <a:srgbClr val="000000"/>
                </a:solidFill>
              </a:rPr>
              <a:t> </a:t>
            </a:r>
            <a:r>
              <a:rPr lang="en-US" altLang="ja-JP" dirty="0" err="1" smtClean="0">
                <a:solidFill>
                  <a:srgbClr val="000000"/>
                </a:solidFill>
              </a:rPr>
              <a:t>Daikyuji</a:t>
            </a:r>
            <a:r>
              <a:rPr lang="en-US" altLang="ja-JP" dirty="0" smtClean="0">
                <a:solidFill>
                  <a:srgbClr val="000000"/>
                </a:solidFill>
              </a:rPr>
              <a:t> (Miyazaki Univ.)</a:t>
            </a: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6" name="Picture 850" descr="MAXI_new_logo_ver2_03_kib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Low band image (0.7-1.7keV)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000" y="1440000"/>
            <a:ext cx="9384030" cy="53949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Mid band image (1.7-4.0keV)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000" y="1440000"/>
            <a:ext cx="9384030" cy="53949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High band image (4.0-7.0keV)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000" y="1440000"/>
            <a:ext cx="9384030" cy="53949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Cygnus Region </a:t>
            </a:r>
            <a:endParaRPr lang="ja-JP" altLang="en-US" dirty="0"/>
          </a:p>
        </p:txBody>
      </p:sp>
      <p:pic>
        <p:nvPicPr>
          <p:cNvPr id="4" name="コンテンツ プレースホルダ 3" descr="cyg_zoom.jpg"/>
          <p:cNvPicPr>
            <a:picLocks noGrp="1" noChangeAspect="1"/>
          </p:cNvPicPr>
          <p:nvPr>
            <p:ph idx="1"/>
          </p:nvPr>
        </p:nvPicPr>
        <p:blipFill>
          <a:blip r:embed="rId3"/>
          <a:srcRect l="25082" t="21974" r="21861" b="19227"/>
          <a:stretch>
            <a:fillRect/>
          </a:stretch>
        </p:blipFill>
        <p:spPr>
          <a:xfrm>
            <a:off x="685800" y="2438400"/>
            <a:ext cx="3071530" cy="2661142"/>
          </a:xfrm>
        </p:spPr>
      </p:pic>
      <p:cxnSp>
        <p:nvCxnSpPr>
          <p:cNvPr id="6" name="直線矢印コネクタ 5"/>
          <p:cNvCxnSpPr/>
          <p:nvPr/>
        </p:nvCxnSpPr>
        <p:spPr>
          <a:xfrm rot="16200000" flipH="1">
            <a:off x="952500" y="1943100"/>
            <a:ext cx="1524000" cy="838200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-76200" y="1143000"/>
            <a:ext cx="2635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Cyg</a:t>
            </a:r>
            <a:r>
              <a:rPr kumimoji="1" lang="en-US" altLang="ja-JP" sz="2000" dirty="0" smtClean="0"/>
              <a:t> X-3</a:t>
            </a:r>
            <a:r>
              <a:rPr kumimoji="1" lang="en-US" altLang="ja-JP" sz="2000" dirty="0" smtClean="0"/>
              <a:t>   </a:t>
            </a:r>
            <a:r>
              <a:rPr kumimoji="1" lang="en-US" altLang="ja-JP" sz="2000" dirty="0" smtClean="0"/>
              <a:t>EXO 2030+375</a:t>
            </a:r>
            <a:endParaRPr kumimoji="1" lang="ja-JP" altLang="en-US" sz="2000" dirty="0"/>
          </a:p>
        </p:txBody>
      </p:sp>
      <p:cxnSp>
        <p:nvCxnSpPr>
          <p:cNvPr id="11" name="直線矢印コネクタ 10"/>
          <p:cNvCxnSpPr/>
          <p:nvPr/>
        </p:nvCxnSpPr>
        <p:spPr>
          <a:xfrm rot="5400000">
            <a:off x="2476500" y="2400300"/>
            <a:ext cx="838200" cy="152400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600200" y="16002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Cyg</a:t>
            </a:r>
            <a:r>
              <a:rPr kumimoji="1" lang="en-US" altLang="ja-JP" sz="2000" dirty="0" smtClean="0"/>
              <a:t> X-1</a:t>
            </a:r>
            <a:r>
              <a:rPr kumimoji="1" lang="en-US" altLang="ja-JP" sz="2000" dirty="0" smtClean="0"/>
              <a:t>   </a:t>
            </a:r>
            <a:r>
              <a:rPr kumimoji="1" lang="en-US" altLang="ja-JP" sz="2000" dirty="0" smtClean="0"/>
              <a:t>4U 1954+319</a:t>
            </a:r>
            <a:endParaRPr kumimoji="1" lang="ja-JP" altLang="en-US" sz="2000" dirty="0"/>
          </a:p>
        </p:txBody>
      </p:sp>
      <p:cxnSp>
        <p:nvCxnSpPr>
          <p:cNvPr id="16" name="直線矢印コネクタ 15"/>
          <p:cNvCxnSpPr/>
          <p:nvPr/>
        </p:nvCxnSpPr>
        <p:spPr>
          <a:xfrm rot="5400000">
            <a:off x="3162300" y="2628900"/>
            <a:ext cx="533400" cy="304800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971800" y="2057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XTE J1946+274</a:t>
            </a:r>
            <a:endParaRPr kumimoji="1" lang="ja-JP" altLang="en-US" sz="2000" dirty="0"/>
          </a:p>
        </p:txBody>
      </p:sp>
      <p:cxnSp>
        <p:nvCxnSpPr>
          <p:cNvPr id="25" name="直線矢印コネクタ 24"/>
          <p:cNvCxnSpPr/>
          <p:nvPr/>
        </p:nvCxnSpPr>
        <p:spPr>
          <a:xfrm rot="5400000" flipH="1" flipV="1">
            <a:off x="915194" y="4876800"/>
            <a:ext cx="837406" cy="229394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609600" y="54864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Cyg</a:t>
            </a:r>
            <a:r>
              <a:rPr kumimoji="1" lang="en-US" altLang="ja-JP" sz="2000" dirty="0" smtClean="0"/>
              <a:t> X-2</a:t>
            </a:r>
            <a:endParaRPr kumimoji="1" lang="ja-JP" altLang="en-US" sz="2000" dirty="0"/>
          </a:p>
        </p:txBody>
      </p:sp>
      <p:sp>
        <p:nvSpPr>
          <p:cNvPr id="31" name="円/楕円 30"/>
          <p:cNvSpPr/>
          <p:nvPr/>
        </p:nvSpPr>
        <p:spPr>
          <a:xfrm>
            <a:off x="2057400" y="3657601"/>
            <a:ext cx="609600" cy="609600"/>
          </a:xfrm>
          <a:prstGeom prst="ellipse">
            <a:avLst/>
          </a:prstGeom>
          <a:noFill/>
          <a:ln w="508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 descr="lo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667000"/>
            <a:ext cx="5230445" cy="3824764"/>
          </a:xfrm>
          <a:prstGeom prst="rect">
            <a:avLst/>
          </a:prstGeom>
        </p:spPr>
      </p:pic>
      <p:cxnSp>
        <p:nvCxnSpPr>
          <p:cNvPr id="32" name="直線矢印コネクタ 31"/>
          <p:cNvCxnSpPr/>
          <p:nvPr/>
        </p:nvCxnSpPr>
        <p:spPr>
          <a:xfrm rot="10800000" flipV="1">
            <a:off x="2743200" y="3505200"/>
            <a:ext cx="1447800" cy="457200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609600" y="234309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FF00"/>
                </a:solidFill>
              </a:rPr>
              <a:t>Cygnus Super Bubble</a:t>
            </a:r>
            <a:endParaRPr kumimoji="1" lang="ja-JP" altLang="en-US" sz="2000" dirty="0">
              <a:solidFill>
                <a:srgbClr val="FFFF00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rot="16200000" flipH="1">
            <a:off x="1790700" y="2247900"/>
            <a:ext cx="762000" cy="381000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rot="16200000" flipH="1">
            <a:off x="495300" y="1790700"/>
            <a:ext cx="1371600" cy="990600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Vela &amp; Pup A SNR</a:t>
            </a:r>
            <a:endParaRPr lang="ja-JP" altLang="en-US" dirty="0"/>
          </a:p>
        </p:txBody>
      </p:sp>
      <p:pic>
        <p:nvPicPr>
          <p:cNvPr id="6" name="図 5" descr="vela.jpg"/>
          <p:cNvPicPr>
            <a:picLocks noChangeAspect="1"/>
          </p:cNvPicPr>
          <p:nvPr/>
        </p:nvPicPr>
        <p:blipFill>
          <a:blip r:embed="rId2"/>
          <a:srcRect l="26322" t="8122" r="26322" b="32489"/>
          <a:stretch>
            <a:fillRect/>
          </a:stretch>
        </p:blipFill>
        <p:spPr>
          <a:xfrm>
            <a:off x="369631" y="2362200"/>
            <a:ext cx="2525969" cy="3158759"/>
          </a:xfrm>
          <a:prstGeom prst="rect">
            <a:avLst/>
          </a:prstGeom>
        </p:spPr>
      </p:pic>
      <p:pic>
        <p:nvPicPr>
          <p:cNvPr id="7" name="図 6" descr="vela_nored.jpg"/>
          <p:cNvPicPr>
            <a:picLocks noChangeAspect="1"/>
          </p:cNvPicPr>
          <p:nvPr/>
        </p:nvPicPr>
        <p:blipFill>
          <a:blip r:embed="rId3"/>
          <a:srcRect l="26322" t="8122" r="26322" b="32489"/>
          <a:stretch>
            <a:fillRect/>
          </a:stretch>
        </p:blipFill>
        <p:spPr>
          <a:xfrm>
            <a:off x="369631" y="2362200"/>
            <a:ext cx="2525969" cy="3158759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 rot="16200000" flipH="1">
            <a:off x="750631" y="1828800"/>
            <a:ext cx="990600" cy="533400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93431" y="1066800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Vela X-1</a:t>
            </a:r>
            <a:endParaRPr kumimoji="1" lang="ja-JP" altLang="en-US" sz="2000" dirty="0"/>
          </a:p>
        </p:txBody>
      </p:sp>
      <p:cxnSp>
        <p:nvCxnSpPr>
          <p:cNvPr id="12" name="直線矢印コネクタ 11"/>
          <p:cNvCxnSpPr/>
          <p:nvPr/>
        </p:nvCxnSpPr>
        <p:spPr>
          <a:xfrm rot="10800000" flipV="1">
            <a:off x="2286000" y="3657600"/>
            <a:ext cx="849569" cy="228600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45831" y="2743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Vela </a:t>
            </a:r>
            <a:r>
              <a:rPr lang="en-US" altLang="ja-JP" sz="2000" dirty="0" err="1" smtClean="0">
                <a:solidFill>
                  <a:schemeClr val="bg1"/>
                </a:solidFill>
              </a:rPr>
              <a:t>Jr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rot="16200000" flipH="1">
            <a:off x="750631" y="3200399"/>
            <a:ext cx="381000" cy="381000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図 23" descr="pup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937" y="1752600"/>
            <a:ext cx="6482263" cy="47244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752600" y="4267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Pup 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295400" y="1219200"/>
            <a:ext cx="6858000" cy="1371600"/>
          </a:xfrm>
          <a:prstGeom prst="rect">
            <a:avLst/>
          </a:prstGeom>
          <a:noFill/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15"/>
          <p:cNvGrpSpPr/>
          <p:nvPr/>
        </p:nvGrpSpPr>
        <p:grpSpPr>
          <a:xfrm>
            <a:off x="1857356" y="2643182"/>
            <a:ext cx="5429288" cy="4143404"/>
            <a:chOff x="1857356" y="2714596"/>
            <a:chExt cx="5429288" cy="4143404"/>
          </a:xfrm>
        </p:grpSpPr>
        <p:pic>
          <p:nvPicPr>
            <p:cNvPr id="6" name="Picture 4" descr="sis"/>
            <p:cNvPicPr>
              <a:picLocks noChangeAspect="1" noChangeArrowheads="1"/>
            </p:cNvPicPr>
            <p:nvPr/>
          </p:nvPicPr>
          <p:blipFill>
            <a:blip r:embed="rId2"/>
            <a:srcRect l="4556" t="5668" r="8883" b="8843"/>
            <a:stretch>
              <a:fillRect/>
            </a:stretch>
          </p:blipFill>
          <p:spPr bwMode="auto">
            <a:xfrm>
              <a:off x="1857356" y="2714596"/>
              <a:ext cx="5429288" cy="4143404"/>
            </a:xfrm>
            <a:prstGeom prst="rect">
              <a:avLst/>
            </a:prstGeom>
            <a:noFill/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5309682" y="5429264"/>
              <a:ext cx="13340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/>
                <a:t>ASCA-SIS</a:t>
              </a:r>
              <a:endParaRPr kumimoji="1" lang="ja-JP" altLang="en-US" sz="2400" b="1" dirty="0"/>
            </a:p>
          </p:txBody>
        </p:sp>
      </p:grpSp>
      <p:sp>
        <p:nvSpPr>
          <p:cNvPr id="8" name="タイトル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Cassiopeia-A spectrum by CCD</a:t>
            </a:r>
            <a:endParaRPr kumimoji="1" lang="ja-JP" alt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9" name="グループ化 10"/>
          <p:cNvGrpSpPr/>
          <p:nvPr/>
        </p:nvGrpSpPr>
        <p:grpSpPr>
          <a:xfrm>
            <a:off x="2543502" y="2643182"/>
            <a:ext cx="5000283" cy="3657600"/>
            <a:chOff x="2500298" y="4929198"/>
            <a:chExt cx="5043488" cy="36576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0298" y="4929198"/>
              <a:ext cx="5043488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3648166" y="6053431"/>
              <a:ext cx="1566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err="1" smtClean="0">
                  <a:solidFill>
                    <a:srgbClr val="0000FF"/>
                  </a:solidFill>
                </a:rPr>
                <a:t>Suzaku</a:t>
              </a:r>
              <a:r>
                <a:rPr kumimoji="1" lang="en-US" altLang="ja-JP" sz="2400" b="1" dirty="0" smtClean="0">
                  <a:solidFill>
                    <a:srgbClr val="0000FF"/>
                  </a:solidFill>
                </a:rPr>
                <a:t>-XIS</a:t>
              </a:r>
              <a:endParaRPr kumimoji="1" lang="ja-JP" altLang="en-US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5586200" y="3143248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MAXI-SSC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71604" y="1507672"/>
            <a:ext cx="6157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+mn-ea"/>
              </a:rPr>
              <a:t>ASCA	 1993	  SIS	   30um	 12mm X 12mm X 8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71604" y="1793424"/>
            <a:ext cx="6144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srgbClr val="0000FF"/>
                </a:solidFill>
                <a:latin typeface="+mn-ea"/>
              </a:rPr>
              <a:t>Suzaku</a:t>
            </a:r>
            <a:r>
              <a:rPr lang="en-US" altLang="ja-JP" sz="2000" dirty="0" smtClean="0">
                <a:solidFill>
                  <a:srgbClr val="0000FF"/>
                </a:solidFill>
                <a:latin typeface="+mn-ea"/>
              </a:rPr>
              <a:t>	 2005	  XIS	   70um	 25mm X 25mm X 4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71604" y="2100196"/>
            <a:ext cx="6286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+mn-ea"/>
              </a:rPr>
              <a:t>MAXI	 2009	  SSC	   75um	 25mm X 25mm X 32</a:t>
            </a:r>
            <a:endParaRPr kumimoji="1" lang="ja-JP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71604" y="1214422"/>
            <a:ext cx="681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00"/>
                </a:solidFill>
                <a:latin typeface="+mn-ea"/>
              </a:rPr>
              <a:t>Satellite	 Launch	 Camera</a:t>
            </a:r>
            <a:r>
              <a:rPr lang="en-US" altLang="ja-JP" sz="2000" dirty="0" smtClean="0">
                <a:solidFill>
                  <a:srgbClr val="000000"/>
                </a:solidFill>
                <a:latin typeface="+mn-ea"/>
              </a:rPr>
              <a:t>  </a:t>
            </a:r>
            <a:r>
              <a:rPr kumimoji="1" lang="en-US" altLang="ja-JP" sz="2000" dirty="0" smtClean="0">
                <a:solidFill>
                  <a:srgbClr val="000000"/>
                </a:solidFill>
                <a:latin typeface="+mn-ea"/>
              </a:rPr>
              <a:t>Dep.	  Chip size      number</a:t>
            </a:r>
          </a:p>
        </p:txBody>
      </p:sp>
      <p:pic>
        <p:nvPicPr>
          <p:cNvPr id="17" name="図 16" descr="hz_cle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512" y="2971800"/>
            <a:ext cx="5068888" cy="35814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2362200" y="31242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362200" y="38862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2362200" y="47244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362200" y="54864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Sco</a:t>
            </a:r>
            <a:r>
              <a:rPr lang="en-US" altLang="ja-JP" dirty="0" smtClean="0"/>
              <a:t> X-1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1981200"/>
            <a:ext cx="4038600" cy="376491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858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EXOSAT/GSPC spectrum</a:t>
            </a:r>
            <a:endParaRPr kumimoji="1" lang="ja-JP" altLang="en-US" dirty="0"/>
          </a:p>
        </p:txBody>
      </p:sp>
      <p:pic>
        <p:nvPicPr>
          <p:cNvPr id="6" name="図 5" descr="sc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209800"/>
            <a:ext cx="5962233" cy="39624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867400" y="1676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MAXI/SSC spectrum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9600" y="57912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White et al. 1985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62600" y="32004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Si-</a:t>
            </a:r>
            <a:r>
              <a:rPr lang="en-US" altLang="ja-JP" dirty="0" smtClean="0"/>
              <a:t>K edge is not used because of calibration issue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Cyg　X</a:t>
            </a:r>
            <a:r>
              <a:rPr lang="en-US" altLang="ja-JP" dirty="0" smtClean="0"/>
              <a:t>−</a:t>
            </a:r>
            <a:r>
              <a:rPr lang="ja-JP" altLang="en-US" dirty="0" smtClean="0"/>
              <a:t>１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16827"/>
            <a:ext cx="4549862" cy="5541173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85800" y="1676400"/>
            <a:ext cx="3048000" cy="4648200"/>
          </a:xfrm>
          <a:prstGeom prst="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733800" y="1676400"/>
            <a:ext cx="609600" cy="4648200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76400" y="1295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Hard state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29000" y="1295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Intermidiate</a:t>
            </a:r>
            <a:r>
              <a:rPr kumimoji="1" lang="en-US" altLang="ja-JP" dirty="0" smtClean="0"/>
              <a:t> State </a:t>
            </a:r>
            <a:endParaRPr kumimoji="1" lang="ja-JP" altLang="en-US" dirty="0"/>
          </a:p>
        </p:txBody>
      </p:sp>
      <p:pic>
        <p:nvPicPr>
          <p:cNvPr id="9" name="図 8" descr="hard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150" y="1695450"/>
            <a:ext cx="4895850" cy="3562350"/>
          </a:xfrm>
          <a:prstGeom prst="rect">
            <a:avLst/>
          </a:prstGeom>
        </p:spPr>
      </p:pic>
      <p:pic>
        <p:nvPicPr>
          <p:cNvPr id="11" name="図 10" descr="soft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600" y="1695600"/>
            <a:ext cx="4895850" cy="356235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858000" y="2133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solidFill>
                  <a:srgbClr val="0000FF"/>
                </a:solidFill>
              </a:rPr>
              <a:t>p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owerlaw</a:t>
            </a:r>
            <a:r>
              <a:rPr kumimoji="1" lang="en-US" altLang="ja-JP" dirty="0" smtClean="0"/>
              <a:t> + </a:t>
            </a:r>
            <a:r>
              <a:rPr kumimoji="1" lang="en-US" altLang="ja-JP" dirty="0" err="1" smtClean="0">
                <a:solidFill>
                  <a:schemeClr val="accent6">
                    <a:lumMod val="75000"/>
                  </a:schemeClr>
                </a:solidFill>
              </a:rPr>
              <a:t>diskbb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57800" y="54102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Hard State: Tin 0.19keV </a:t>
            </a:r>
            <a:r>
              <a:rPr kumimoji="1" lang="en-US" altLang="ja-JP" sz="2000" dirty="0" err="1" smtClean="0"/>
              <a:t>Γ</a:t>
            </a:r>
            <a:r>
              <a:rPr kumimoji="1" lang="en-US" altLang="ja-JP" sz="2000" dirty="0" smtClean="0"/>
              <a:t>=1.66　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34000" y="57912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Soft State: Tin 0.43keV </a:t>
            </a:r>
            <a:r>
              <a:rPr kumimoji="1" lang="en-US" altLang="ja-JP" sz="2000" dirty="0" err="1" smtClean="0"/>
              <a:t>Γ</a:t>
            </a:r>
            <a:r>
              <a:rPr kumimoji="1" lang="en-US" altLang="ja-JP" sz="2000" dirty="0" smtClean="0"/>
              <a:t>=2.35　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Data release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Light curves will be released </a:t>
            </a:r>
            <a:r>
              <a:rPr lang="en-US" altLang="ja-JP" dirty="0" smtClean="0"/>
              <a:t>through 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http://</a:t>
            </a:r>
            <a:r>
              <a:rPr lang="en-US" altLang="ja-JP" dirty="0" err="1" smtClean="0"/>
              <a:t>maxi.riken.jp</a:t>
            </a:r>
            <a:endParaRPr lang="en-US" altLang="ja-JP" dirty="0" smtClean="0"/>
          </a:p>
        </p:txBody>
      </p:sp>
      <p:pic>
        <p:nvPicPr>
          <p:cNvPr id="4" name="図 3" descr="LCmulti_mjd55075_55501_bin24.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3200"/>
            <a:ext cx="3254304" cy="3962400"/>
          </a:xfrm>
          <a:prstGeom prst="rect">
            <a:avLst/>
          </a:prstGeom>
        </p:spPr>
      </p:pic>
      <p:pic>
        <p:nvPicPr>
          <p:cNvPr id="5" name="図 4" descr="LCmulti_mjd55075_55501_bin24.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718816"/>
            <a:ext cx="3273552" cy="398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All of 32 </a:t>
            </a:r>
            <a:r>
              <a:rPr lang="en-US" altLang="ja-JP" dirty="0" err="1" smtClean="0"/>
              <a:t>CCDs</a:t>
            </a:r>
            <a:r>
              <a:rPr lang="en-US" altLang="ja-JP" dirty="0" smtClean="0"/>
              <a:t>  are operational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More then 70 sources are detected</a:t>
            </a:r>
          </a:p>
          <a:p>
            <a:endParaRPr lang="en-US" altLang="ja-JP" dirty="0" smtClean="0"/>
          </a:p>
          <a:p>
            <a:r>
              <a:rPr lang="en-US" altLang="ja-JP" dirty="0" err="1" smtClean="0"/>
              <a:t>Lightcurve</a:t>
            </a:r>
            <a:r>
              <a:rPr lang="en-US" altLang="ja-JP" dirty="0" smtClean="0"/>
              <a:t> will be available at</a:t>
            </a:r>
          </a:p>
          <a:p>
            <a:pPr lvl="1"/>
            <a:r>
              <a:rPr lang="en-US" altLang="ja-JP" dirty="0" smtClean="0">
                <a:hlinkClick r:id="rId2"/>
              </a:rPr>
              <a:t>http://maxi.riken.jp</a:t>
            </a:r>
            <a:r>
              <a:rPr lang="en-US" altLang="ja-JP" dirty="0" smtClean="0"/>
              <a:t> 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See posters </a:t>
            </a:r>
            <a:r>
              <a:rPr lang="en-US" altLang="ja-JP" dirty="0" smtClean="0">
                <a:solidFill>
                  <a:srgbClr val="0000FF"/>
                </a:solidFill>
              </a:rPr>
              <a:t>[P-</a:t>
            </a:r>
            <a:r>
              <a:rPr lang="en-US" altLang="ja-JP" dirty="0" smtClean="0">
                <a:solidFill>
                  <a:srgbClr val="0000FF"/>
                </a:solidFill>
              </a:rPr>
              <a:t>60] [P-</a:t>
            </a:r>
            <a:r>
              <a:rPr lang="en-US" altLang="ja-JP" dirty="0" smtClean="0">
                <a:solidFill>
                  <a:srgbClr val="0000FF"/>
                </a:solidFill>
              </a:rPr>
              <a:t>61] </a:t>
            </a:r>
            <a:r>
              <a:rPr lang="en-US" altLang="ja-JP" dirty="0" smtClean="0">
                <a:solidFill>
                  <a:srgbClr val="0000FF"/>
                </a:solidFill>
              </a:rPr>
              <a:t>[P-</a:t>
            </a:r>
            <a:r>
              <a:rPr lang="en-US" altLang="ja-JP" dirty="0" smtClean="0">
                <a:solidFill>
                  <a:srgbClr val="0000FF"/>
                </a:solidFill>
              </a:rPr>
              <a:t>62] </a:t>
            </a:r>
            <a:r>
              <a:rPr lang="en-US" altLang="ja-JP" dirty="0" smtClean="0"/>
              <a:t>for other SSC results</a:t>
            </a:r>
          </a:p>
          <a:p>
            <a:endParaRPr lang="en-US" altLang="ja-JP" dirty="0" smtClean="0"/>
          </a:p>
          <a:p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1524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Solid-state Slit Camera : SSC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67000"/>
            <a:ext cx="3811588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8600" y="990600"/>
            <a:ext cx="8915400" cy="119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 typeface="Wingdings" pitchFamily="-110" charset="2"/>
              <a:buChar char="l"/>
            </a:pPr>
            <a:r>
              <a:rPr lang="en-US" altLang="ja-JP" sz="2000" dirty="0"/>
              <a:t>SSC is CCD camera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-110" charset="2"/>
              <a:buChar char="l"/>
            </a:pPr>
            <a:r>
              <a:rPr lang="en-US" altLang="ja-JP" sz="2000" dirty="0"/>
              <a:t>SSC consists of 2 units (horizontal and zenithal)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-110" charset="2"/>
              <a:buChar char="l"/>
            </a:pPr>
            <a:r>
              <a:rPr lang="en-US" altLang="ja-JP" sz="2000" dirty="0"/>
              <a:t>Each unit includes slit (2.7mm width), collimator (2.1mm pitch), and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-110" charset="2"/>
              <a:buNone/>
            </a:pPr>
            <a:r>
              <a:rPr lang="en-US" altLang="ja-JP" sz="2000" dirty="0"/>
              <a:t>  16 </a:t>
            </a:r>
            <a:r>
              <a:rPr lang="en-US" altLang="ja-JP" sz="2000" dirty="0" err="1"/>
              <a:t>CCDs</a:t>
            </a:r>
            <a:r>
              <a:rPr lang="en-US" altLang="ja-JP" sz="2000" dirty="0"/>
              <a:t> (32 </a:t>
            </a:r>
            <a:r>
              <a:rPr lang="en-US" altLang="ja-JP" sz="2000" dirty="0" err="1"/>
              <a:t>CCDs</a:t>
            </a:r>
            <a:r>
              <a:rPr lang="en-US" altLang="ja-JP" sz="2000" dirty="0"/>
              <a:t> in total</a:t>
            </a:r>
            <a:r>
              <a:rPr lang="en-US" altLang="ja-JP" sz="2000" dirty="0" smtClean="0"/>
              <a:t>)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419600"/>
            <a:ext cx="39798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029200" y="6491288"/>
            <a:ext cx="35052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CCDs in the flight camera</a:t>
            </a: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2846388"/>
            <a:ext cx="460057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953000" y="2133600"/>
            <a:ext cx="3657600" cy="64633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dirty="0"/>
              <a:t>Slit and </a:t>
            </a:r>
            <a:r>
              <a:rPr lang="en-US" altLang="ja-JP" dirty="0" smtClean="0"/>
              <a:t>collimator </a:t>
            </a:r>
            <a:r>
              <a:rPr lang="en-US" altLang="ja-JP" dirty="0"/>
              <a:t>system </a:t>
            </a:r>
          </a:p>
          <a:p>
            <a:pPr algn="ctr"/>
            <a:r>
              <a:rPr lang="en-US" altLang="ja-JP" dirty="0"/>
              <a:t>(bottom view)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410200" y="3505200"/>
            <a:ext cx="463550" cy="366713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slit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010400" y="3276600"/>
            <a:ext cx="1217438" cy="369332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collimators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5867400" y="3581400"/>
            <a:ext cx="457200" cy="76200"/>
          </a:xfrm>
          <a:prstGeom prst="line">
            <a:avLst/>
          </a:prstGeom>
          <a:noFill/>
          <a:ln w="25400">
            <a:solidFill>
              <a:srgbClr val="FFFF99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5029200" y="4876800"/>
            <a:ext cx="327660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6400800" y="4724400"/>
            <a:ext cx="700658" cy="369332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20cm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04800" y="4191000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81000" y="44958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6200" y="4812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20cm</a:t>
            </a:r>
            <a:endParaRPr kumimoji="1" lang="ja-JP" altLang="en-US" dirty="0"/>
          </a:p>
        </p:txBody>
      </p:sp>
      <p:pic>
        <p:nvPicPr>
          <p:cNvPr id="19" name="図 18" descr="CCD_sid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4419600"/>
            <a:ext cx="4103688" cy="2546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514350"/>
            <a:ext cx="8318500" cy="5829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crab_spectru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256" r="-17256"/>
          <a:stretch>
            <a:fillRect/>
          </a:stretch>
        </p:blipFill>
        <p:spPr>
          <a:xfrm>
            <a:off x="-914400" y="990600"/>
            <a:ext cx="10058400" cy="553173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2667000" y="2743201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/>
              <a:t>Γ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is 2.1 of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NH</a:t>
            </a:r>
            <a:r>
              <a:rPr lang="en-US" altLang="ja-JP" sz="2400" dirty="0" smtClean="0"/>
              <a:t> 3.8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×10</a:t>
            </a:r>
            <a:r>
              <a:rPr lang="ja-JP" altLang="en-US" sz="2400" dirty="0" smtClean="0"/>
              <a:t> </a:t>
            </a:r>
            <a:r>
              <a:rPr lang="en-US" altLang="ja-JP" sz="2400" baseline="30000" dirty="0" smtClean="0"/>
              <a:t>21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cm−2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4" descr="D:\My Documents\2010All\出張\20101130MAXI2010\sco_x1_ssc_gs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057400"/>
            <a:ext cx="6815137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135"/>
          <p:cNvSpPr txBox="1">
            <a:spLocks noChangeArrowheads="1"/>
          </p:cNvSpPr>
          <p:nvPr/>
        </p:nvSpPr>
        <p:spPr bwMode="auto">
          <a:xfrm>
            <a:off x="1804987" y="4476750"/>
            <a:ext cx="2500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>
                <a:solidFill>
                  <a:schemeClr val="bg1"/>
                </a:solidFill>
              </a:rPr>
              <a:t>GSC  4-10keV</a:t>
            </a:r>
          </a:p>
          <a:p>
            <a:r>
              <a:rPr lang="en-US" altLang="ja-JP" sz="2800">
                <a:solidFill>
                  <a:schemeClr val="bg1"/>
                </a:solidFill>
              </a:rPr>
              <a:t> anode#2-5</a:t>
            </a:r>
            <a:endParaRPr lang="ja-JP" altLang="en-US" sz="2800">
              <a:solidFill>
                <a:schemeClr val="bg1"/>
              </a:solidFill>
            </a:endParaRPr>
          </a:p>
        </p:txBody>
      </p:sp>
      <p:sp>
        <p:nvSpPr>
          <p:cNvPr id="7" name="テキスト ボックス 136"/>
          <p:cNvSpPr txBox="1">
            <a:spLocks noChangeArrowheads="1"/>
          </p:cNvSpPr>
          <p:nvPr/>
        </p:nvSpPr>
        <p:spPr bwMode="auto">
          <a:xfrm>
            <a:off x="5033962" y="4900613"/>
            <a:ext cx="2382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>
                <a:solidFill>
                  <a:schemeClr val="bg1"/>
                </a:solidFill>
              </a:rPr>
              <a:t>SSC full band</a:t>
            </a:r>
            <a:endParaRPr lang="ja-JP" altLang="en-US" sz="2800">
              <a:solidFill>
                <a:schemeClr val="bg1"/>
              </a:solidFill>
            </a:endParaRPr>
          </a:p>
        </p:txBody>
      </p:sp>
      <p:cxnSp>
        <p:nvCxnSpPr>
          <p:cNvPr id="8" name="直線矢印コネクタ 125"/>
          <p:cNvCxnSpPr>
            <a:cxnSpLocks noChangeShapeType="1"/>
          </p:cNvCxnSpPr>
          <p:nvPr/>
        </p:nvCxnSpPr>
        <p:spPr bwMode="auto">
          <a:xfrm rot="5400000">
            <a:off x="2029619" y="2809081"/>
            <a:ext cx="971550" cy="944563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9" name="直線矢印コネクタ 129"/>
          <p:cNvCxnSpPr>
            <a:cxnSpLocks noChangeShapeType="1"/>
          </p:cNvCxnSpPr>
          <p:nvPr/>
        </p:nvCxnSpPr>
        <p:spPr bwMode="auto">
          <a:xfrm rot="5400000">
            <a:off x="5426075" y="2976563"/>
            <a:ext cx="1036637" cy="922337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0" name="テキスト ボックス 130"/>
          <p:cNvSpPr txBox="1">
            <a:spLocks noChangeArrowheads="1"/>
          </p:cNvSpPr>
          <p:nvPr/>
        </p:nvSpPr>
        <p:spPr bwMode="auto">
          <a:xfrm rot="18897540">
            <a:off x="1934368" y="2845594"/>
            <a:ext cx="944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800">
                <a:solidFill>
                  <a:schemeClr val="bg1"/>
                </a:solidFill>
              </a:rPr>
              <a:t>scan</a:t>
            </a:r>
            <a:endParaRPr lang="ja-JP" altLang="en-US" sz="2800">
              <a:solidFill>
                <a:schemeClr val="bg1"/>
              </a:solidFill>
            </a:endParaRPr>
          </a:p>
        </p:txBody>
      </p:sp>
      <p:sp>
        <p:nvSpPr>
          <p:cNvPr id="11" name="テキスト ボックス 131"/>
          <p:cNvSpPr txBox="1">
            <a:spLocks noChangeArrowheads="1"/>
          </p:cNvSpPr>
          <p:nvPr/>
        </p:nvSpPr>
        <p:spPr bwMode="auto">
          <a:xfrm rot="18798137">
            <a:off x="5381624" y="2970213"/>
            <a:ext cx="9445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800">
                <a:solidFill>
                  <a:schemeClr val="bg1"/>
                </a:solidFill>
              </a:rPr>
              <a:t>scan</a:t>
            </a:r>
            <a:endParaRPr lang="ja-JP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SSC Status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052736"/>
            <a:ext cx="8763000" cy="3214464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All 32 CCD are operational. Raw images are taken once a month for performance check.</a:t>
            </a:r>
            <a:endParaRPr lang="en-US" altLang="ja-JP" dirty="0" smtClean="0"/>
          </a:p>
          <a:p>
            <a:r>
              <a:rPr kumimoji="1" lang="en-US" altLang="ja-JP" dirty="0" smtClean="0"/>
              <a:t>Temperature of all 32 </a:t>
            </a:r>
            <a:r>
              <a:rPr lang="en-US" altLang="ja-JP" dirty="0" err="1" smtClean="0"/>
              <a:t>CDDs</a:t>
            </a:r>
            <a:r>
              <a:rPr lang="en-US" altLang="ja-JP" dirty="0" smtClean="0"/>
              <a:t> are as designed, except for 1 CCD.</a:t>
            </a:r>
            <a:endParaRPr kumimoji="1" lang="en-US" altLang="ja-JP" dirty="0" smtClean="0"/>
          </a:p>
          <a:p>
            <a:r>
              <a:rPr lang="en-US" altLang="ja-JP" dirty="0" smtClean="0"/>
              <a:t> Performance is as expected. The energy resolution is about 150eV@5.9keV (FWHM) at the beginning of the  MAXI </a:t>
            </a:r>
            <a:r>
              <a:rPr lang="en-US" altLang="ja-JP" dirty="0" smtClean="0"/>
              <a:t>operation.</a:t>
            </a:r>
            <a:endParaRPr lang="en-US" altLang="ja-JP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216995"/>
            <a:ext cx="3276600" cy="26410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236720"/>
            <a:ext cx="3276600" cy="262128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28935" y="5029200"/>
            <a:ext cx="461665" cy="762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ΔT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3400" y="473020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45°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3400" y="6031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30</a:t>
            </a:r>
            <a:r>
              <a:rPr kumimoji="1" lang="en-US" altLang="ja-JP" dirty="0" smtClean="0">
                <a:solidFill>
                  <a:schemeClr val="bg1"/>
                </a:solidFill>
              </a:rPr>
              <a:t>°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05000" y="6477000"/>
            <a:ext cx="62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Days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Problem :  Light leak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pic>
        <p:nvPicPr>
          <p:cNvPr id="14338" name="Picture 2" descr="D:\My Documents\2010All\出張\20100220P会議\sschccd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0" y="1484784"/>
            <a:ext cx="2713826" cy="2428892"/>
          </a:xfrm>
          <a:prstGeom prst="rect">
            <a:avLst/>
          </a:prstGeom>
          <a:noFill/>
        </p:spPr>
      </p:pic>
      <p:pic>
        <p:nvPicPr>
          <p:cNvPr id="14339" name="Picture 3" descr="D:\My Documents\2010All\出張\20100220P会議\ssczcc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3674" y="1462070"/>
            <a:ext cx="2793645" cy="2500330"/>
          </a:xfrm>
          <a:prstGeom prst="rect">
            <a:avLst/>
          </a:prstGeom>
          <a:noFill/>
        </p:spPr>
      </p:pic>
      <p:pic>
        <p:nvPicPr>
          <p:cNvPr id="14340" name="Picture 4" descr="D:\My Documents\2010All\出張\20100220P会議\sschccd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2883" y="1484784"/>
            <a:ext cx="2713826" cy="2428892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988700" y="4056552"/>
            <a:ext cx="8607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Night</a:t>
            </a:r>
          </a:p>
          <a:p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17638" y="4061306"/>
            <a:ext cx="1649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Sunset </a:t>
            </a:r>
          </a:p>
          <a:p>
            <a:r>
              <a:rPr lang="en-US" altLang="ja-JP" sz="2400" dirty="0" smtClean="0"/>
              <a:t>(near night)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01074" y="4056552"/>
            <a:ext cx="1197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daytime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3568" y="530120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I</a:t>
            </a:r>
            <a:r>
              <a:rPr kumimoji="1" lang="en-US" altLang="ja-JP" sz="2400" dirty="0" smtClean="0"/>
              <a:t>nfrared </a:t>
            </a:r>
            <a:r>
              <a:rPr kumimoji="1" lang="en-US" altLang="ja-JP" sz="2400" dirty="0" smtClean="0"/>
              <a:t>light  contaminate the CCD images...</a:t>
            </a:r>
            <a:endParaRPr kumimoji="1" lang="ja-JP" altLang="en-US" sz="2400" dirty="0"/>
          </a:p>
        </p:txBody>
      </p:sp>
      <p:sp>
        <p:nvSpPr>
          <p:cNvPr id="14" name="正方形/長方形 13"/>
          <p:cNvSpPr/>
          <p:nvPr/>
        </p:nvSpPr>
        <p:spPr>
          <a:xfrm>
            <a:off x="457200" y="1524000"/>
            <a:ext cx="2209800" cy="2209800"/>
          </a:xfrm>
          <a:prstGeom prst="rect">
            <a:avLst/>
          </a:prstGeom>
          <a:noFill/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3352800" y="1524000"/>
            <a:ext cx="2286000" cy="2209800"/>
          </a:xfrm>
          <a:prstGeom prst="rect">
            <a:avLst/>
          </a:prstGeom>
          <a:noFill/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553200" y="1524000"/>
            <a:ext cx="2209800" cy="2209800"/>
          </a:xfrm>
          <a:prstGeom prst="rect">
            <a:avLst/>
          </a:prstGeom>
          <a:noFill/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/>
          <a:lstStyle/>
          <a:p>
            <a:r>
              <a:rPr lang="en-US" altLang="ja-JP" smtClean="0"/>
              <a:t>Observation</a:t>
            </a:r>
            <a:r>
              <a:rPr kumimoji="1" lang="en-US" altLang="ja-JP" smtClean="0"/>
              <a:t> </a:t>
            </a:r>
            <a:r>
              <a:rPr lang="en-US" altLang="ja-JP" smtClean="0"/>
              <a:t>S</a:t>
            </a:r>
            <a:r>
              <a:rPr kumimoji="1" lang="en-US" altLang="ja-JP" smtClean="0"/>
              <a:t>tatus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952327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smtClean="0"/>
              <a:t>Normal </a:t>
            </a:r>
            <a:r>
              <a:rPr lang="en-US" altLang="ja-JP" dirty="0" smtClean="0"/>
              <a:t>Observation </a:t>
            </a:r>
            <a:r>
              <a:rPr lang="en-US" altLang="ja-JP" smtClean="0"/>
              <a:t>during night-time</a:t>
            </a:r>
          </a:p>
          <a:p>
            <a:pPr>
              <a:buNone/>
            </a:pPr>
            <a:r>
              <a:rPr lang="en-US" altLang="ja-JP" smtClean="0"/>
              <a:t>    Low </a:t>
            </a:r>
            <a:r>
              <a:rPr lang="en-US" altLang="ja-JP" dirty="0" smtClean="0"/>
              <a:t>gain observation during sunset</a:t>
            </a:r>
          </a:p>
          <a:p>
            <a:r>
              <a:rPr lang="en-US" altLang="ja-JP" smtClean="0"/>
              <a:t>The all-sky coverage is ~40% in one-day observation.   It takes a half year to cover the whole sky. </a:t>
            </a:r>
          </a:p>
          <a:p>
            <a:r>
              <a:rPr lang="en-US" altLang="ja-JP" smtClean="0"/>
              <a:t>The observation efficiency (night ratio) is ~40%</a:t>
            </a:r>
          </a:p>
          <a:p>
            <a:r>
              <a:rPr lang="en-US" altLang="ja-JP" smtClean="0"/>
              <a:t>sensitivity : 50mCrab for one-day observation</a:t>
            </a:r>
          </a:p>
          <a:p>
            <a:r>
              <a:rPr lang="en-US" altLang="ja-JP" smtClean="0"/>
              <a:t>position accuracy  : 0.1-0.2°</a:t>
            </a:r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1027" name="Picture 3" descr="D:\My Documents\2010All\出張\20100220P会議\all_low_hz_c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4293096"/>
            <a:ext cx="3783493" cy="2088232"/>
          </a:xfrm>
          <a:prstGeom prst="rect">
            <a:avLst/>
          </a:prstGeom>
          <a:noFill/>
        </p:spPr>
      </p:pic>
      <p:pic>
        <p:nvPicPr>
          <p:cNvPr id="1026" name="Picture 2" descr="D:\My Documents\2010All\出張\20101130MAXI2010\no_night_day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8024" y="3861048"/>
            <a:ext cx="3600400" cy="2880320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6012160" y="3789040"/>
            <a:ext cx="2143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Night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ratio (450days)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44008" y="6488668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2009/8/3</a:t>
            </a:r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452320" y="648866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2010/11/24</a:t>
            </a:r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" y="4191000"/>
            <a:ext cx="3791635" cy="228599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524000" y="6324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One day image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C</a:t>
            </a:r>
            <a:r>
              <a:rPr kumimoji="1" lang="en-US" altLang="ja-JP" dirty="0" smtClean="0">
                <a:solidFill>
                  <a:schemeClr val="tx2"/>
                </a:solidFill>
              </a:rPr>
              <a:t>urrent status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715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Normal Observation during night-time</a:t>
            </a:r>
          </a:p>
          <a:p>
            <a:pPr>
              <a:buNone/>
            </a:pPr>
            <a:r>
              <a:rPr lang="en-US" altLang="ja-JP" dirty="0" smtClean="0"/>
              <a:t>    Low gain observation during sunset</a:t>
            </a:r>
          </a:p>
          <a:p>
            <a:pPr>
              <a:buNone/>
            </a:pPr>
            <a:r>
              <a:rPr lang="en-US" altLang="ja-JP" dirty="0" smtClean="0"/>
              <a:t>    </a:t>
            </a:r>
            <a:r>
              <a:rPr lang="en-US" altLang="ja-JP" dirty="0" err="1" smtClean="0"/>
              <a:t>CCDs</a:t>
            </a:r>
            <a:r>
              <a:rPr lang="en-US" altLang="ja-JP" dirty="0" smtClean="0"/>
              <a:t> are turned off during day-</a:t>
            </a:r>
            <a:r>
              <a:rPr lang="en-US" altLang="ja-JP" dirty="0" smtClean="0"/>
              <a:t>time &amp; SAA</a:t>
            </a:r>
          </a:p>
          <a:p>
            <a:r>
              <a:rPr lang="en-US" altLang="ja-JP" dirty="0" smtClean="0"/>
              <a:t>Monthly observation efficiency of normal/low gain observation are: </a:t>
            </a:r>
          </a:p>
          <a:p>
            <a:pPr lvl="1">
              <a:buFont typeface="Wingdings" pitchFamily="2" charset="2"/>
              <a:buChar char="u"/>
            </a:pPr>
            <a:r>
              <a:rPr kumimoji="1" lang="en-US" altLang="ja-JP" dirty="0" smtClean="0"/>
              <a:t>2009/11 : 38.4%</a:t>
            </a:r>
          </a:p>
          <a:p>
            <a:pPr lvl="1">
              <a:buFont typeface="Wingdings" pitchFamily="2" charset="2"/>
              <a:buChar char="u"/>
            </a:pPr>
            <a:r>
              <a:rPr kumimoji="1" lang="en-US" altLang="ja-JP" dirty="0" smtClean="0"/>
              <a:t>2009/12  : 36.4%</a:t>
            </a:r>
          </a:p>
          <a:p>
            <a:pPr lvl="1">
              <a:buFont typeface="Wingdings" pitchFamily="2" charset="2"/>
              <a:buChar char="u"/>
            </a:pPr>
            <a:r>
              <a:rPr lang="en-US" altLang="ja-JP" dirty="0" smtClean="0"/>
              <a:t>2010/01  : 41.2%</a:t>
            </a:r>
          </a:p>
          <a:p>
            <a:r>
              <a:rPr lang="en-US" altLang="ja-JP" dirty="0" smtClean="0"/>
              <a:t>Sensitivity : 50mCrab for one-day observation</a:t>
            </a:r>
          </a:p>
          <a:p>
            <a:r>
              <a:rPr lang="en-US" altLang="ja-JP" dirty="0" smtClean="0"/>
              <a:t>Position accuracy  : 0.1-0.2°</a:t>
            </a:r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1027" name="Picture 3" descr="D:\My Documents\2010All\出張\20100220P会議\all_low_hz_c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505200"/>
            <a:ext cx="3783493" cy="20882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Calibration &amp; BGD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525963"/>
          </a:xfrm>
        </p:spPr>
        <p:txBody>
          <a:bodyPr/>
          <a:lstStyle/>
          <a:p>
            <a:r>
              <a:rPr lang="en-US" altLang="ja-JP" dirty="0" smtClean="0"/>
              <a:t>Gain &amp; QE </a:t>
            </a:r>
            <a:r>
              <a:rPr lang="en-US" altLang="ja-JP" dirty="0" smtClean="0"/>
              <a:t>calibration (</a:t>
            </a:r>
            <a:r>
              <a:rPr lang="en-US" altLang="ja-JP" dirty="0" err="1" smtClean="0">
                <a:solidFill>
                  <a:srgbClr val="0000FF"/>
                </a:solidFill>
              </a:rPr>
              <a:t>Kitayama</a:t>
            </a:r>
            <a:r>
              <a:rPr lang="en-US" altLang="ja-JP" dirty="0" smtClean="0">
                <a:solidFill>
                  <a:srgbClr val="0000FF"/>
                </a:solidFill>
              </a:rPr>
              <a:t> et al.  [P-62]</a:t>
            </a:r>
            <a:r>
              <a:rPr lang="en-US" altLang="ja-JP" dirty="0" smtClean="0"/>
              <a:t>)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 Cu line is used for Calibration</a:t>
            </a:r>
          </a:p>
          <a:p>
            <a:pPr lvl="1"/>
            <a:r>
              <a:rPr lang="en-US" altLang="ja-JP" dirty="0" smtClean="0"/>
              <a:t> Gain depends on the CCD temp, preamp temp</a:t>
            </a:r>
          </a:p>
          <a:p>
            <a:pPr lvl="1"/>
            <a:r>
              <a:rPr lang="en-US" altLang="ja-JP" dirty="0" smtClean="0"/>
              <a:t> QE cal is done by fitting Crab spectrum</a:t>
            </a:r>
          </a:p>
          <a:p>
            <a:r>
              <a:rPr kumimoji="1" lang="en-US" altLang="ja-JP" dirty="0" smtClean="0"/>
              <a:t>BGD</a:t>
            </a:r>
            <a:r>
              <a:rPr lang="ja-JP" altLang="en-US" dirty="0" smtClean="0"/>
              <a:t> </a:t>
            </a:r>
            <a:r>
              <a:rPr lang="en-US" altLang="ja-JP" dirty="0" smtClean="0"/>
              <a:t>study (</a:t>
            </a:r>
            <a:r>
              <a:rPr lang="en-US" altLang="ja-JP" dirty="0" err="1" smtClean="0">
                <a:solidFill>
                  <a:srgbClr val="0000FF"/>
                </a:solidFill>
              </a:rPr>
              <a:t>Daikyuji</a:t>
            </a:r>
            <a:r>
              <a:rPr lang="en-US" altLang="ja-JP" dirty="0" smtClean="0">
                <a:solidFill>
                  <a:srgbClr val="0000FF"/>
                </a:solidFill>
              </a:rPr>
              <a:t> et al.  [P-61]</a:t>
            </a:r>
            <a:r>
              <a:rPr lang="en-US" altLang="ja-JP" dirty="0" smtClean="0"/>
              <a:t>)</a:t>
            </a:r>
          </a:p>
          <a:p>
            <a:pPr lvl="1"/>
            <a:r>
              <a:rPr kumimoji="1" lang="en-US" altLang="ja-JP" dirty="0" smtClean="0"/>
              <a:t> moon light,</a:t>
            </a:r>
            <a:r>
              <a:rPr lang="en-US" altLang="ja-JP" dirty="0" smtClean="0"/>
              <a:t> </a:t>
            </a:r>
            <a:r>
              <a:rPr lang="en-US" altLang="ja-JP" dirty="0" smtClean="0"/>
              <a:t>anomalous aluminum emission line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4800" y="5105400"/>
            <a:ext cx="489654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Even at the ISS night time,  moon  light contaminates the CCD image in the low energy </a:t>
            </a:r>
            <a:r>
              <a:rPr kumimoji="1" lang="en-US" altLang="ja-JP" sz="2400" dirty="0" smtClean="0"/>
              <a:t>region</a:t>
            </a:r>
            <a:r>
              <a:rPr lang="ja-JP" altLang="en-US" sz="2400" dirty="0" smtClean="0"/>
              <a:t> </a:t>
            </a:r>
            <a:endParaRPr lang="en-US" altLang="ja-JP" sz="2400" dirty="0" smtClean="0"/>
          </a:p>
        </p:txBody>
      </p:sp>
      <p:pic>
        <p:nvPicPr>
          <p:cNvPr id="15" name="Picture 2" descr="D:\My Documents\2010All\出張\20101130MAXI2010\20101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4941168"/>
            <a:ext cx="3461172" cy="1763628"/>
          </a:xfrm>
          <a:prstGeom prst="rect">
            <a:avLst/>
          </a:prstGeom>
          <a:noFill/>
        </p:spPr>
      </p:pic>
      <p:sp>
        <p:nvSpPr>
          <p:cNvPr id="16" name="テキスト ボックス 15"/>
          <p:cNvSpPr txBox="1"/>
          <p:nvPr/>
        </p:nvSpPr>
        <p:spPr>
          <a:xfrm>
            <a:off x="6156176" y="6309320"/>
            <a:ext cx="11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>
                <a:solidFill>
                  <a:srgbClr val="FFFF00"/>
                </a:solidFill>
              </a:rPr>
              <a:t>moon light</a:t>
            </a:r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148064" y="49411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>
                <a:solidFill>
                  <a:schemeClr val="bg1"/>
                </a:solidFill>
              </a:rPr>
              <a:t>thermal noize</a:t>
            </a:r>
            <a:r>
              <a:rPr kumimoji="1" lang="en-US" altLang="ja-JP" smtClean="0">
                <a:solidFill>
                  <a:schemeClr val="bg1"/>
                </a:solidFill>
              </a:rPr>
              <a:t>(SSC-Z/CCDID=0)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5580112" y="6021288"/>
            <a:ext cx="648072" cy="504056"/>
          </a:xfrm>
          <a:prstGeom prst="ellipse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5671576" y="5190288"/>
            <a:ext cx="648072" cy="504056"/>
          </a:xfrm>
          <a:prstGeom prst="ellipse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7884368" y="5373216"/>
            <a:ext cx="432048" cy="864096"/>
          </a:xfrm>
          <a:prstGeom prst="ellipse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 rot="10800000" flipV="1">
            <a:off x="6300192" y="5229200"/>
            <a:ext cx="216024" cy="14401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rot="10800000">
            <a:off x="6228184" y="6309320"/>
            <a:ext cx="360040" cy="7200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6804248" y="5661248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>
                <a:solidFill>
                  <a:schemeClr val="bg1"/>
                </a:solidFill>
              </a:rPr>
              <a:t>particle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cxnSp>
        <p:nvCxnSpPr>
          <p:cNvPr id="24" name="直線矢印コネクタ 23"/>
          <p:cNvCxnSpPr>
            <a:stCxn id="23" idx="3"/>
          </p:cNvCxnSpPr>
          <p:nvPr/>
        </p:nvCxnSpPr>
        <p:spPr>
          <a:xfrm flipV="1">
            <a:off x="7697441" y="5805264"/>
            <a:ext cx="186927" cy="4065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-152400"/>
            <a:ext cx="7467600" cy="1143000"/>
          </a:xfrm>
        </p:spPr>
        <p:txBody>
          <a:bodyPr/>
          <a:lstStyle/>
          <a:p>
            <a:pPr algn="ctr"/>
            <a:r>
              <a:rPr lang="en-US" altLang="ja-JP" dirty="0" smtClean="0"/>
              <a:t>BGD</a:t>
            </a:r>
            <a:endParaRPr lang="ja-JP" altLang="en-US" dirty="0"/>
          </a:p>
        </p:txBody>
      </p:sp>
      <p:graphicFrame>
        <p:nvGraphicFramePr>
          <p:cNvPr id="17" name="コンテンツ プレースホルダ 16"/>
          <p:cNvGraphicFramePr>
            <a:graphicFrameLocks noGrp="1"/>
          </p:cNvGraphicFramePr>
          <p:nvPr>
            <p:ph idx="1"/>
          </p:nvPr>
        </p:nvGraphicFramePr>
        <p:xfrm>
          <a:off x="6096000" y="1600200"/>
          <a:ext cx="1828800" cy="138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2000"/>
            <a:ext cx="7848600" cy="583373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943600" y="1342072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Grade </a:t>
            </a:r>
            <a:r>
              <a:rPr lang="en-US" altLang="ja-JP" dirty="0" smtClean="0"/>
              <a:t>0: Single event</a:t>
            </a:r>
          </a:p>
          <a:p>
            <a:endParaRPr lang="en-US" altLang="ja-JP" dirty="0" smtClean="0"/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Grade </a:t>
            </a:r>
            <a:r>
              <a:rPr kumimoji="1" lang="en-US" altLang="ja-JP" dirty="0" smtClean="0">
                <a:solidFill>
                  <a:srgbClr val="FF0000"/>
                </a:solidFill>
              </a:rPr>
              <a:t>1: Split event</a:t>
            </a:r>
          </a:p>
          <a:p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008000"/>
                </a:solidFill>
              </a:rPr>
              <a:t>Grade </a:t>
            </a:r>
            <a:r>
              <a:rPr lang="en-US" altLang="ja-JP" dirty="0" smtClean="0">
                <a:solidFill>
                  <a:srgbClr val="008000"/>
                </a:solidFill>
              </a:rPr>
              <a:t>2: Split event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47800" y="1219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SSCH CCD-4</a:t>
            </a:r>
            <a:r>
              <a:rPr lang="ja-JP" altLang="en-US" dirty="0" smtClean="0">
                <a:solidFill>
                  <a:schemeClr val="bg1"/>
                </a:solidFill>
              </a:rPr>
              <a:t>のスペクトル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67600" y="2895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solidFill>
                  <a:schemeClr val="bg1"/>
                </a:solidFill>
              </a:rPr>
              <a:t>u</a:t>
            </a:r>
            <a:r>
              <a:rPr lang="en-US" altLang="ja-JP" dirty="0" err="1" smtClean="0"/>
              <a:t>Cu</a:t>
            </a:r>
            <a:r>
              <a:rPr lang="en-US" altLang="ja-JP" dirty="0" smtClean="0"/>
              <a:t>-</a:t>
            </a:r>
            <a:r>
              <a:rPr lang="en-US" altLang="ja-JP" dirty="0" smtClean="0"/>
              <a:t>K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53200" y="4038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Cr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43400" y="3810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Si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10000" y="3657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Al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191000" y="762000"/>
            <a:ext cx="3352800" cy="5257800"/>
          </a:xfrm>
          <a:prstGeom prst="rect">
            <a:avLst/>
          </a:prstGeom>
          <a:solidFill>
            <a:srgbClr val="008000">
              <a:alpha val="42000"/>
            </a:srgbClr>
          </a:solidFill>
          <a:ln>
            <a:solidFill>
              <a:schemeClr val="accent1">
                <a:lumMod val="75000"/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altLang="ja-JP" sz="2400" dirty="0" smtClean="0"/>
              <a:t>G012</a:t>
            </a:r>
            <a:endParaRPr kumimoji="1" lang="ja-JP" altLang="en-US" sz="2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2514600" y="762000"/>
            <a:ext cx="1676400" cy="5257800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solidFill>
              <a:schemeClr val="accent1">
                <a:lumMod val="75000"/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kumimoji="1" lang="en-US" altLang="ja-JP" sz="2400" dirty="0" smtClean="0"/>
              <a:t>G0</a:t>
            </a:r>
            <a:endParaRPr kumimoji="1" lang="ja-JP" altLang="en-US" sz="2400" dirty="0"/>
          </a:p>
        </p:txBody>
      </p:sp>
      <p:grpSp>
        <p:nvGrpSpPr>
          <p:cNvPr id="3" name="図形グループ 28"/>
          <p:cNvGrpSpPr/>
          <p:nvPr/>
        </p:nvGrpSpPr>
        <p:grpSpPr>
          <a:xfrm>
            <a:off x="4724400" y="1371600"/>
            <a:ext cx="1122000" cy="360000"/>
            <a:chOff x="4724400" y="1371600"/>
            <a:chExt cx="1122000" cy="360000"/>
          </a:xfrm>
        </p:grpSpPr>
        <p:sp>
          <p:nvSpPr>
            <p:cNvPr id="18" name="正方形/長方形 17"/>
            <p:cNvSpPr/>
            <p:nvPr/>
          </p:nvSpPr>
          <p:spPr>
            <a:xfrm>
              <a:off x="4724400" y="1371600"/>
              <a:ext cx="360000" cy="36000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105400" y="1371600"/>
              <a:ext cx="360000" cy="36000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rgbClr val="000000"/>
                  </a:solidFill>
                </a:rPr>
                <a:t>X</a:t>
              </a:r>
              <a:endParaRPr kumimoji="1"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486400" y="1371600"/>
              <a:ext cx="360000" cy="36000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図形グループ 29"/>
          <p:cNvGrpSpPr/>
          <p:nvPr/>
        </p:nvGrpSpPr>
        <p:grpSpPr>
          <a:xfrm>
            <a:off x="4724400" y="1849800"/>
            <a:ext cx="1122000" cy="360000"/>
            <a:chOff x="4745400" y="1905000"/>
            <a:chExt cx="1122000" cy="360000"/>
          </a:xfrm>
        </p:grpSpPr>
        <p:sp>
          <p:nvSpPr>
            <p:cNvPr id="23" name="正方形/長方形 22"/>
            <p:cNvSpPr/>
            <p:nvPr/>
          </p:nvSpPr>
          <p:spPr>
            <a:xfrm>
              <a:off x="4745400" y="1905000"/>
              <a:ext cx="360000" cy="36000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rgbClr val="FF0000"/>
                  </a:solidFill>
                </a:rPr>
                <a:t>X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5126400" y="1905000"/>
              <a:ext cx="360000" cy="36000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507400" y="1905000"/>
              <a:ext cx="360000" cy="36000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2" name="図形グループ 30"/>
          <p:cNvGrpSpPr/>
          <p:nvPr/>
        </p:nvGrpSpPr>
        <p:grpSpPr>
          <a:xfrm>
            <a:off x="4724400" y="2362200"/>
            <a:ext cx="1122000" cy="360000"/>
            <a:chOff x="4724400" y="2514600"/>
            <a:chExt cx="1122000" cy="360000"/>
          </a:xfrm>
        </p:grpSpPr>
        <p:sp>
          <p:nvSpPr>
            <p:cNvPr id="26" name="正方形/長方形 25"/>
            <p:cNvSpPr/>
            <p:nvPr/>
          </p:nvSpPr>
          <p:spPr>
            <a:xfrm>
              <a:off x="4724400" y="2514600"/>
              <a:ext cx="360000" cy="360000"/>
            </a:xfrm>
            <a:prstGeom prst="rect">
              <a:avLst/>
            </a:prstGeom>
            <a:noFill/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5105400" y="2514600"/>
              <a:ext cx="360000" cy="360000"/>
            </a:xfrm>
            <a:prstGeom prst="rect">
              <a:avLst/>
            </a:prstGeom>
            <a:noFill/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rgbClr val="008000"/>
                  </a:solidFill>
                </a:rPr>
                <a:t>X</a:t>
              </a:r>
              <a:endParaRPr kumimoji="1" lang="en-US" altLang="ja-JP" dirty="0" smtClean="0">
                <a:solidFill>
                  <a:srgbClr val="008000"/>
                </a:solidFill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5486400" y="2514600"/>
              <a:ext cx="360000" cy="360000"/>
            </a:xfrm>
            <a:prstGeom prst="rect">
              <a:avLst/>
            </a:prstGeom>
            <a:noFill/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rgbClr val="008000"/>
                  </a:solidFill>
                </a:rPr>
                <a:t>X</a:t>
              </a:r>
              <a:endParaRPr kumimoji="1" lang="ja-JP" altLang="en-US" dirty="0">
                <a:solidFill>
                  <a:srgbClr val="008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All sky map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1447800"/>
            <a:ext cx="9396662" cy="54102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28600" y="14478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0.7-1.7keV</a:t>
            </a:r>
          </a:p>
          <a:p>
            <a:r>
              <a:rPr lang="en-US" altLang="ja-JP" sz="2000" dirty="0" smtClean="0">
                <a:solidFill>
                  <a:srgbClr val="008000"/>
                </a:solidFill>
              </a:rPr>
              <a:t>1.7-4.0keV</a:t>
            </a:r>
          </a:p>
          <a:p>
            <a:r>
              <a:rPr lang="en-US" altLang="ja-JP" sz="2000" dirty="0" smtClean="0">
                <a:solidFill>
                  <a:srgbClr val="0000FF"/>
                </a:solidFill>
              </a:rPr>
              <a:t>4.0-7.0keV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91000" y="2678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</a:rPr>
              <a:t>Sco</a:t>
            </a:r>
            <a:r>
              <a:rPr kumimoji="1" lang="en-US" altLang="ja-JP" dirty="0" smtClean="0">
                <a:solidFill>
                  <a:schemeClr val="bg1"/>
                </a:solidFill>
              </a:rPr>
              <a:t> X-1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00200" y="3429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</a:rPr>
              <a:t>Cas</a:t>
            </a:r>
            <a:r>
              <a:rPr kumimoji="1" lang="en-US" altLang="ja-JP" dirty="0" smtClean="0">
                <a:solidFill>
                  <a:schemeClr val="bg1"/>
                </a:solidFill>
              </a:rPr>
              <a:t> 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86000" y="4202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</a:rPr>
              <a:t>Cyg</a:t>
            </a:r>
            <a:r>
              <a:rPr kumimoji="1" lang="en-US" altLang="ja-JP" dirty="0" smtClean="0">
                <a:solidFill>
                  <a:schemeClr val="bg1"/>
                </a:solidFill>
              </a:rPr>
              <a:t> Loop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00800" y="3974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Vela SNR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29600" y="4050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Crab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19800" y="487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LMC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4542</TotalTime>
  <Words>1022</Words>
  <Application>Microsoft Macintosh PowerPoint</Application>
  <PresentationFormat>画面に合わせる (4:3)</PresentationFormat>
  <Paragraphs>174</Paragraphs>
  <Slides>22</Slides>
  <Notes>10</Notes>
  <HiddenSlides>4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Office テーマ</vt:lpstr>
      <vt:lpstr>The first year result of MAXI/SSC</vt:lpstr>
      <vt:lpstr>スライド 2</vt:lpstr>
      <vt:lpstr>SSC Status</vt:lpstr>
      <vt:lpstr>Problem :  Light leak</vt:lpstr>
      <vt:lpstr>Observation Status</vt:lpstr>
      <vt:lpstr>Current status</vt:lpstr>
      <vt:lpstr>Calibration &amp; BGD</vt:lpstr>
      <vt:lpstr>BGD</vt:lpstr>
      <vt:lpstr>All sky map</vt:lpstr>
      <vt:lpstr>Low band image (0.7-1.7keV)</vt:lpstr>
      <vt:lpstr>Mid band image (1.7-4.0keV)</vt:lpstr>
      <vt:lpstr>High band image (4.0-7.0keV)</vt:lpstr>
      <vt:lpstr>Cygnus Region </vt:lpstr>
      <vt:lpstr>Vela &amp; Pup A SNR</vt:lpstr>
      <vt:lpstr>スライド 15</vt:lpstr>
      <vt:lpstr>Sco X-1</vt:lpstr>
      <vt:lpstr>Cyg　X−１</vt:lpstr>
      <vt:lpstr>Data release</vt:lpstr>
      <vt:lpstr>Summary</vt:lpstr>
      <vt:lpstr>スライド 20</vt:lpstr>
      <vt:lpstr>スライド 21</vt:lpstr>
      <vt:lpstr>スライド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SSC関連</dc:title>
  <cp:lastModifiedBy>木村 公</cp:lastModifiedBy>
  <cp:revision>141</cp:revision>
  <dcterms:created xsi:type="dcterms:W3CDTF">2010-11-30T00:51:50Z</dcterms:created>
  <dcterms:modified xsi:type="dcterms:W3CDTF">2010-12-01T01:00:54Z</dcterms:modified>
</cp:coreProperties>
</file>