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2" r:id="rId2"/>
    <p:sldId id="266" r:id="rId3"/>
    <p:sldId id="267" r:id="rId4"/>
    <p:sldId id="291" r:id="rId5"/>
    <p:sldId id="268" r:id="rId6"/>
    <p:sldId id="269" r:id="rId7"/>
    <p:sldId id="270" r:id="rId8"/>
    <p:sldId id="271" r:id="rId9"/>
    <p:sldId id="257" r:id="rId10"/>
    <p:sldId id="258" r:id="rId11"/>
    <p:sldId id="290" r:id="rId12"/>
    <p:sldId id="260" r:id="rId13"/>
    <p:sldId id="261" r:id="rId14"/>
    <p:sldId id="293" r:id="rId15"/>
    <p:sldId id="294" r:id="rId16"/>
    <p:sldId id="295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62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C89402"/>
    <a:srgbClr val="753805"/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52" autoAdjust="0"/>
    <p:restoredTop sz="94660"/>
  </p:normalViewPr>
  <p:slideViewPr>
    <p:cSldViewPr>
      <p:cViewPr>
        <p:scale>
          <a:sx n="66" d="100"/>
          <a:sy n="66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Exp (Ms)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  <c:pt idx="3">
                  <c:v>Cat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40</c:v>
                </c:pt>
                <c:pt idx="3">
                  <c:v>70</c:v>
                </c:pt>
              </c:numCache>
            </c:numRef>
          </c:val>
        </c:ser>
        <c:shape val="cylinder"/>
        <c:axId val="62667392"/>
        <c:axId val="62697856"/>
        <c:axId val="0"/>
      </c:bar3DChart>
      <c:catAx>
        <c:axId val="626673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62697856"/>
        <c:crosses val="autoZero"/>
        <c:auto val="1"/>
        <c:lblAlgn val="ctr"/>
        <c:lblOffset val="100"/>
      </c:catAx>
      <c:valAx>
        <c:axId val="62697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62667392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Srcs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  <c:pt idx="3">
                  <c:v>Cat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</c:v>
                </c:pt>
                <c:pt idx="1">
                  <c:v>209</c:v>
                </c:pt>
                <c:pt idx="2">
                  <c:v>421</c:v>
                </c:pt>
                <c:pt idx="3">
                  <c:v>723</c:v>
                </c:pt>
              </c:numCache>
            </c:numRef>
          </c:val>
        </c:ser>
        <c:shape val="cylinder"/>
        <c:axId val="71347584"/>
        <c:axId val="71349376"/>
        <c:axId val="0"/>
      </c:bar3DChart>
      <c:catAx>
        <c:axId val="713475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71349376"/>
        <c:crosses val="autoZero"/>
        <c:auto val="1"/>
        <c:lblAlgn val="ctr"/>
        <c:lblOffset val="100"/>
      </c:catAx>
      <c:valAx>
        <c:axId val="71349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7134758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lang="en-US"/>
          </a:pPr>
          <a:endParaRPr lang="it-I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Cat1</c:v>
                </c:pt>
              </c:strCache>
            </c:strRef>
          </c:tx>
          <c:explosion val="25"/>
          <c:dPt>
            <c:idx val="0"/>
            <c:explosion val="15"/>
          </c:dPt>
          <c:cat>
            <c:strRef>
              <c:f>Sheet1!$A$2:$A$3</c:f>
              <c:strCache>
                <c:ptCount val="2"/>
                <c:pt idx="1">
                  <c:v>IGR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lang="en-US"/>
          </a:pPr>
          <a:endParaRPr lang="it-I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Cat2</c:v>
                </c:pt>
              </c:strCache>
            </c:strRef>
          </c:tx>
          <c:explosion val="25"/>
          <c:dPt>
            <c:idx val="0"/>
            <c:explosion val="8"/>
          </c:dPt>
          <c:cat>
            <c:strRef>
              <c:f>Sheet1!$A$2:$A$3</c:f>
              <c:strCache>
                <c:ptCount val="2"/>
                <c:pt idx="1">
                  <c:v>IGR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lang="en-US"/>
          </a:pPr>
          <a:endParaRPr lang="it-I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Cat3</c:v>
                </c:pt>
              </c:strCache>
            </c:strRef>
          </c:tx>
          <c:explosion val="25"/>
          <c:dPt>
            <c:idx val="0"/>
            <c:explosion val="9"/>
          </c:dPt>
          <c:cat>
            <c:strRef>
              <c:f>Sheet1!$A$2:$A$3</c:f>
              <c:strCache>
                <c:ptCount val="2"/>
                <c:pt idx="1">
                  <c:v>IGR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lang="en-US"/>
          </a:pPr>
          <a:endParaRPr lang="it-I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Cat4</c:v>
                </c:pt>
              </c:strCache>
            </c:strRef>
          </c:tx>
          <c:explosion val="25"/>
          <c:dPt>
            <c:idx val="0"/>
            <c:explosion val="0"/>
          </c:dPt>
          <c:cat>
            <c:strRef>
              <c:f>Sheet1!$A$2:$A$3</c:f>
              <c:strCache>
                <c:ptCount val="2"/>
                <c:pt idx="1">
                  <c:v>IGR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DB9B-E4B8-4C3C-A6E5-64DE65A5D9F3}" type="datetimeFigureOut">
              <a:rPr lang="it-IT" smtClean="0"/>
              <a:pPr/>
              <a:t>01/12/2010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FD59-102E-4B80-8C20-B58A256301F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FD59-102E-4B80-8C20-B58A256301F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59E0-5896-0C42-838A-5863622C11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838" y="4350019"/>
            <a:ext cx="4740088" cy="351368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256-A236-47BA-BC73-E50E92D31282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D1F2-1A45-4153-9F73-99156B999590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8B16-CB8A-4D5A-B6CE-F916B10C7DC2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2481" y="568861"/>
            <a:ext cx="7807680" cy="114348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72481" y="1906761"/>
            <a:ext cx="7807680" cy="4319014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0D86-B6EC-4B4A-AAE6-272D55B41FA0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96A5-39EC-42F0-A9FA-62CA357A171C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9E7-4CD5-45A6-8EBA-9DF193F1896E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968F-E002-40DF-8A32-FA2119C7E527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EEB4-127C-41E0-BB8D-E42D27663864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A487-5B1B-44D0-AFF5-E0998565BD7C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AF8C-B557-4E65-8665-CF8FDA564B12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08BF-BF2B-4FBE-BA4B-753AD4322886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B47F-DD76-483D-9CC0-92E6211C6FD9}" type="datetime1">
              <a:rPr lang="it-IT" smtClean="0"/>
              <a:pPr/>
              <a:t>01/12/2010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4th International MAXI Workshop, Aoyama, Tockio, Japan-  2010, December 1st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onomerstelegram.org/?read=139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1</a:t>
            </a:fld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ntegra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6632"/>
            <a:ext cx="5328592" cy="32526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611560" y="3516967"/>
            <a:ext cx="7772400" cy="2000265"/>
          </a:xfrm>
        </p:spPr>
        <p:txBody>
          <a:bodyPr/>
          <a:lstStyle/>
          <a:p>
            <a:r>
              <a:rPr lang="it-IT" i="1" dirty="0" smtClean="0">
                <a:solidFill>
                  <a:srgbClr val="FFFF00"/>
                </a:solidFill>
              </a:rPr>
              <a:t>INTEGRAL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review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HMXBs</a:t>
            </a:r>
            <a:r>
              <a:rPr lang="it-IT" dirty="0" smtClean="0"/>
              <a:t>: </a:t>
            </a:r>
            <a:r>
              <a:rPr lang="it-IT" dirty="0" err="1" smtClean="0">
                <a:solidFill>
                  <a:srgbClr val="FFFF00"/>
                </a:solidFill>
              </a:rPr>
              <a:t>SFXTs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400800" cy="64807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P.  </a:t>
            </a:r>
            <a:r>
              <a:rPr lang="it-IT" dirty="0" err="1" smtClean="0">
                <a:solidFill>
                  <a:srgbClr val="FF0000"/>
                </a:solidFill>
              </a:rPr>
              <a:t>Ubertini</a:t>
            </a:r>
            <a:r>
              <a:rPr lang="it-IT" dirty="0" smtClean="0">
                <a:solidFill>
                  <a:srgbClr val="FF0000"/>
                </a:solidFill>
              </a:rPr>
              <a:t>, INAF/IASF – </a:t>
            </a:r>
            <a:r>
              <a:rPr lang="it-IT" dirty="0" err="1" smtClean="0">
                <a:solidFill>
                  <a:srgbClr val="FF0000"/>
                </a:solidFill>
              </a:rPr>
              <a:t>Rome</a:t>
            </a:r>
            <a:r>
              <a:rPr lang="it-IT" dirty="0" smtClean="0">
                <a:solidFill>
                  <a:srgbClr val="FF0000"/>
                </a:solidFill>
              </a:rPr>
              <a:t>, Italy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Saetta 8"/>
          <p:cNvSpPr/>
          <p:nvPr/>
        </p:nvSpPr>
        <p:spPr>
          <a:xfrm>
            <a:off x="2000232" y="71414"/>
            <a:ext cx="1090380" cy="954914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Esplosione 2 13"/>
          <p:cNvSpPr/>
          <p:nvPr/>
        </p:nvSpPr>
        <p:spPr>
          <a:xfrm>
            <a:off x="6858016" y="71438"/>
            <a:ext cx="2248778" cy="2285992"/>
          </a:xfrm>
          <a:prstGeom prst="irregularSeal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mile 14"/>
          <p:cNvSpPr/>
          <p:nvPr/>
        </p:nvSpPr>
        <p:spPr>
          <a:xfrm>
            <a:off x="7572396" y="997828"/>
            <a:ext cx="571504" cy="645222"/>
          </a:xfrm>
          <a:prstGeom prst="smileyFac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714612" y="-24"/>
            <a:ext cx="4822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INTEGRAL </a:t>
            </a:r>
            <a:r>
              <a:rPr lang="it-IT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extended</a:t>
            </a:r>
            <a:r>
              <a:rPr lang="it-IT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it-IT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till</a:t>
            </a:r>
            <a:r>
              <a:rPr lang="it-IT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2014</a:t>
            </a:r>
            <a:r>
              <a:rPr lang="it-IT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!!</a:t>
            </a:r>
          </a:p>
          <a:p>
            <a:pPr algn="ctr"/>
            <a:r>
              <a:rPr lang="it-IT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sym typeface="Wingdings" pitchFamily="2" charset="2"/>
              </a:rPr>
              <a:t> 4 </a:t>
            </a:r>
            <a:r>
              <a:rPr lang="it-IT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sym typeface="Wingdings" pitchFamily="2" charset="2"/>
              </a:rPr>
              <a:t>years</a:t>
            </a:r>
            <a:r>
              <a:rPr lang="it-IT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sym typeface="Wingdings" pitchFamily="2" charset="2"/>
              </a:rPr>
              <a:t> common </a:t>
            </a:r>
            <a:r>
              <a:rPr lang="it-IT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sym typeface="Wingdings" pitchFamily="2" charset="2"/>
              </a:rPr>
              <a:t>operations</a:t>
            </a:r>
            <a:endParaRPr lang="it-IT" sz="28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8" name="Fumetto 4 17"/>
          <p:cNvSpPr/>
          <p:nvPr/>
        </p:nvSpPr>
        <p:spPr>
          <a:xfrm>
            <a:off x="0" y="-24"/>
            <a:ext cx="9072594" cy="2571768"/>
          </a:xfrm>
          <a:prstGeom prst="cloudCallout">
            <a:avLst>
              <a:gd name="adj1" fmla="val -10917"/>
              <a:gd name="adj2" fmla="val 94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I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wish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congratulate the MAXI Team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for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the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great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firt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year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results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  <a:latin typeface="Comic Sans MS" pitchFamily="66" charset="0"/>
              </a:rPr>
              <a:t>and </a:t>
            </a:r>
            <a:r>
              <a:rPr lang="it-IT" sz="2400" b="1" dirty="0" err="1" smtClean="0">
                <a:solidFill>
                  <a:schemeClr val="tx1"/>
                </a:solidFill>
                <a:latin typeface="Comic Sans MS" pitchFamily="66" charset="0"/>
              </a:rPr>
              <a:t>thank</a:t>
            </a:r>
            <a:r>
              <a:rPr lang="it-IT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latin typeface="Comic Sans MS" pitchFamily="66" charset="0"/>
              </a:rPr>
              <a:t>organisers</a:t>
            </a:r>
            <a:r>
              <a:rPr lang="it-IT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latin typeface="Comic Sans MS" pitchFamily="66" charset="0"/>
              </a:rPr>
              <a:t>for</a:t>
            </a:r>
            <a:r>
              <a:rPr lang="it-IT" sz="2400" b="1" dirty="0" smtClean="0">
                <a:solidFill>
                  <a:schemeClr val="tx1"/>
                </a:solidFill>
                <a:latin typeface="Comic Sans MS" pitchFamily="66" charset="0"/>
              </a:rPr>
              <a:t> the </a:t>
            </a:r>
            <a:r>
              <a:rPr lang="it-IT" sz="2400" b="1" dirty="0" err="1" smtClean="0">
                <a:solidFill>
                  <a:schemeClr val="tx1"/>
                </a:solidFill>
                <a:latin typeface="Comic Sans MS" pitchFamily="66" charset="0"/>
              </a:rPr>
              <a:t>kind</a:t>
            </a:r>
            <a:r>
              <a:rPr lang="it-IT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latin typeface="Comic Sans MS" pitchFamily="66" charset="0"/>
              </a:rPr>
              <a:t>invitation</a:t>
            </a:r>
            <a:r>
              <a:rPr lang="it-IT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it-IT" sz="2400" b="1" dirty="0" smtClean="0">
                <a:solidFill>
                  <a:schemeClr val="tx1"/>
                </a:solidFill>
                <a:latin typeface="Comic Sans MS" pitchFamily="66" charset="0"/>
              </a:rPr>
              <a:t> the SOC and </a:t>
            </a:r>
            <a:r>
              <a:rPr lang="it-IT" sz="2400" b="1" dirty="0" err="1" smtClean="0">
                <a:solidFill>
                  <a:schemeClr val="tx1"/>
                </a:solidFill>
                <a:latin typeface="Comic Sans MS" pitchFamily="66" charset="0"/>
              </a:rPr>
              <a:t>for</a:t>
            </a:r>
            <a:r>
              <a:rPr lang="it-IT" sz="2400" b="1" dirty="0" smtClean="0">
                <a:solidFill>
                  <a:schemeClr val="tx1"/>
                </a:solidFill>
                <a:latin typeface="Comic Sans MS" pitchFamily="66" charset="0"/>
              </a:rPr>
              <a:t> the talk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</a:rPr>
              <a:t>b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/>
      <p:bldP spid="18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6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857232"/>
            <a:ext cx="5582880" cy="5583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14720" y="285728"/>
            <a:ext cx="8300684" cy="293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500" b="1" i="1" dirty="0">
                <a:solidFill>
                  <a:srgbClr val="0000FF"/>
                </a:solidFill>
                <a:ea typeface="MS Gothic" charset="0"/>
                <a:cs typeface="MS Gothic" charset="0"/>
              </a:rPr>
              <a:t>face-on view of the Galaxy and the HMXBs distribution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several </a:t>
            </a:r>
            <a:r>
              <a:rPr lang="en-GB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new IGRs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identified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with </a:t>
            </a:r>
            <a:r>
              <a:rPr lang="en-GB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HMXBs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are located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in the direction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of the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Norma Arm</a:t>
            </a: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22080" y="6014072"/>
            <a:ext cx="1994400" cy="256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GB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Lutovinov</a:t>
            </a: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 et al. 2008</a:t>
            </a:r>
          </a:p>
        </p:txBody>
      </p:sp>
      <p:sp>
        <p:nvSpPr>
          <p:cNvPr id="6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ccia in giù 6"/>
          <p:cNvSpPr/>
          <p:nvPr/>
        </p:nvSpPr>
        <p:spPr>
          <a:xfrm rot="18242588">
            <a:off x="2824894" y="2183231"/>
            <a:ext cx="87445" cy="3017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6200000">
            <a:off x="3139045" y="1290057"/>
            <a:ext cx="122048" cy="3114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71670" y="71414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00FF"/>
                </a:solidFill>
              </a:rPr>
              <a:t>The </a:t>
            </a:r>
            <a:r>
              <a:rPr lang="it-IT" sz="4400" b="1" dirty="0" err="1" smtClean="0">
                <a:solidFill>
                  <a:srgbClr val="0000FF"/>
                </a:solidFill>
              </a:rPr>
              <a:t>SFXTs</a:t>
            </a:r>
            <a:r>
              <a:rPr lang="it-IT" sz="4400" b="1" dirty="0" smtClean="0">
                <a:solidFill>
                  <a:srgbClr val="0000FF"/>
                </a:solidFill>
              </a:rPr>
              <a:t> Sample</a:t>
            </a:r>
            <a:endParaRPr lang="it-IT" sz="4400" b="1" dirty="0">
              <a:solidFill>
                <a:srgbClr val="0000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8313" y="785794"/>
            <a:ext cx="7920037" cy="55476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err="1">
                <a:solidFill>
                  <a:schemeClr val="tx1"/>
                </a:solidFill>
              </a:rPr>
              <a:t>To</a:t>
            </a:r>
            <a:r>
              <a:rPr lang="it-IT" sz="2400" b="1" dirty="0">
                <a:solidFill>
                  <a:schemeClr val="tx1"/>
                </a:solidFill>
              </a:rPr>
              <a:t> date, in just a </a:t>
            </a:r>
            <a:r>
              <a:rPr lang="it-IT" sz="2400" b="1" dirty="0" err="1">
                <a:solidFill>
                  <a:schemeClr val="tx1"/>
                </a:solidFill>
              </a:rPr>
              <a:t>few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years</a:t>
            </a:r>
            <a:r>
              <a:rPr lang="it-IT" sz="3200" b="1" dirty="0">
                <a:solidFill>
                  <a:schemeClr val="tx1"/>
                </a:solidFill>
              </a:rPr>
              <a:t> </a:t>
            </a:r>
            <a:endParaRPr lang="it-IT" sz="3200" b="1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3200" b="1" dirty="0" smtClean="0">
                <a:solidFill>
                  <a:schemeClr val="tx1"/>
                </a:solidFill>
              </a:rPr>
              <a:t> </a:t>
            </a:r>
            <a:r>
              <a:rPr lang="it-IT" sz="2800" b="1" u="sng" dirty="0" smtClean="0">
                <a:solidFill>
                  <a:schemeClr val="hlink"/>
                </a:solidFill>
              </a:rPr>
              <a:t>10 </a:t>
            </a:r>
            <a:r>
              <a:rPr lang="it-IT" sz="2800" b="1" u="sng" dirty="0" err="1">
                <a:solidFill>
                  <a:schemeClr val="hlink"/>
                </a:solidFill>
              </a:rPr>
              <a:t>firm</a:t>
            </a:r>
            <a:r>
              <a:rPr lang="it-IT" sz="2800" b="1" u="sng" dirty="0">
                <a:solidFill>
                  <a:schemeClr val="hlink"/>
                </a:solidFill>
              </a:rPr>
              <a:t> </a:t>
            </a:r>
            <a:r>
              <a:rPr lang="it-IT" sz="2800" b="1" u="sng" dirty="0" err="1">
                <a:solidFill>
                  <a:schemeClr val="hlink"/>
                </a:solidFill>
              </a:rPr>
              <a:t>SFXTs</a:t>
            </a:r>
            <a:r>
              <a:rPr lang="it-IT" sz="2800" b="1" u="sng" dirty="0">
                <a:solidFill>
                  <a:schemeClr val="hlink"/>
                </a:solidFill>
              </a:rPr>
              <a:t> </a:t>
            </a:r>
            <a:r>
              <a:rPr lang="it-IT" sz="2800" b="1" u="sng" dirty="0" err="1">
                <a:solidFill>
                  <a:srgbClr val="0000FF"/>
                </a:solidFill>
              </a:rPr>
              <a:t>reported</a:t>
            </a:r>
            <a:r>
              <a:rPr lang="it-IT" sz="2800" b="1" u="sng" dirty="0">
                <a:solidFill>
                  <a:srgbClr val="0000FF"/>
                </a:solidFill>
              </a:rPr>
              <a:t> in the </a:t>
            </a:r>
            <a:r>
              <a:rPr lang="it-IT" sz="2800" b="1" u="sng" dirty="0" err="1">
                <a:solidFill>
                  <a:schemeClr val="hlink"/>
                </a:solidFill>
              </a:rPr>
              <a:t>literature</a:t>
            </a:r>
            <a:endParaRPr lang="it-IT" sz="2800" b="1" u="sng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endParaRPr lang="it-IT" sz="1000" b="1" u="sng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b="1" dirty="0">
                <a:solidFill>
                  <a:schemeClr val="tx1"/>
                </a:solidFill>
              </a:rPr>
              <a:t> </a:t>
            </a:r>
            <a:r>
              <a:rPr lang="it-IT" sz="2400" b="1" u="sng" dirty="0" smtClean="0">
                <a:solidFill>
                  <a:schemeClr val="hlink"/>
                </a:solidFill>
              </a:rPr>
              <a:t>6 </a:t>
            </a:r>
            <a:r>
              <a:rPr lang="it-IT" sz="2400" b="1" u="sng" dirty="0" err="1" smtClean="0">
                <a:solidFill>
                  <a:schemeClr val="hlink"/>
                </a:solidFill>
              </a:rPr>
              <a:t>SFXTs</a:t>
            </a:r>
            <a:r>
              <a:rPr lang="it-IT" sz="2400" b="1" u="sng" dirty="0" smtClean="0">
                <a:solidFill>
                  <a:schemeClr val="hlink"/>
                </a:solidFill>
              </a:rPr>
              <a:t> </a:t>
            </a:r>
            <a:r>
              <a:rPr lang="it-IT" sz="2400" b="1" u="sng" dirty="0">
                <a:solidFill>
                  <a:schemeClr val="tx1"/>
                </a:solidFill>
              </a:rPr>
              <a:t>are </a:t>
            </a:r>
            <a:r>
              <a:rPr lang="it-IT" sz="2400" b="1" u="sng" dirty="0" err="1">
                <a:solidFill>
                  <a:schemeClr val="tx1"/>
                </a:solidFill>
              </a:rPr>
              <a:t>newly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chemeClr val="tx1"/>
                </a:solidFill>
              </a:rPr>
              <a:t>discovered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chemeClr val="tx1"/>
                </a:solidFill>
              </a:rPr>
              <a:t>sources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chemeClr val="tx1"/>
                </a:solidFill>
              </a:rPr>
              <a:t>by</a:t>
            </a:r>
            <a:r>
              <a:rPr lang="it-IT" sz="2400" b="1" u="sng" dirty="0">
                <a:solidFill>
                  <a:schemeClr val="tx1"/>
                </a:solidFill>
              </a:rPr>
              <a:t> INTEGRAL</a:t>
            </a:r>
          </a:p>
          <a:p>
            <a:pPr>
              <a:spcBef>
                <a:spcPct val="50000"/>
              </a:spcBef>
            </a:pPr>
            <a:endParaRPr lang="it-IT" sz="500" u="sng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400" b="1" u="sng" dirty="0">
                <a:solidFill>
                  <a:schemeClr val="tx1"/>
                </a:solidFill>
              </a:rPr>
              <a:t>The </a:t>
            </a:r>
            <a:r>
              <a:rPr lang="it-IT" sz="2400" b="1" u="sng" dirty="0" err="1">
                <a:solidFill>
                  <a:schemeClr val="tx1"/>
                </a:solidFill>
              </a:rPr>
              <a:t>remaining</a:t>
            </a:r>
            <a:r>
              <a:rPr lang="it-IT" sz="2400" b="1" u="sng" dirty="0">
                <a:solidFill>
                  <a:schemeClr val="hlink"/>
                </a:solidFill>
              </a:rPr>
              <a:t> 4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rgbClr val="0033CC"/>
                </a:solidFill>
              </a:rPr>
              <a:t>SFXTs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chemeClr val="tx1"/>
                </a:solidFill>
              </a:rPr>
              <a:t>were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chemeClr val="tx1"/>
                </a:solidFill>
              </a:rPr>
              <a:t>previously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 smtClean="0">
                <a:solidFill>
                  <a:schemeClr val="tx1"/>
                </a:solidFill>
              </a:rPr>
              <a:t>observeed</a:t>
            </a:r>
            <a:r>
              <a:rPr lang="it-IT" sz="2400" b="1" u="sng" dirty="0" smtClean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chemeClr val="tx1"/>
                </a:solidFill>
              </a:rPr>
              <a:t>by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chemeClr val="tx1"/>
                </a:solidFill>
              </a:rPr>
              <a:t>other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chemeClr val="tx1"/>
                </a:solidFill>
              </a:rPr>
              <a:t>X-ray</a:t>
            </a:r>
            <a:r>
              <a:rPr lang="it-IT" sz="2400" b="1" u="sng" dirty="0">
                <a:solidFill>
                  <a:schemeClr val="tx1"/>
                </a:solidFill>
              </a:rPr>
              <a:t> </a:t>
            </a:r>
            <a:r>
              <a:rPr lang="it-IT" sz="2400" b="1" u="sng" dirty="0" err="1">
                <a:solidFill>
                  <a:schemeClr val="tx1"/>
                </a:solidFill>
              </a:rPr>
              <a:t>satellites</a:t>
            </a:r>
            <a:r>
              <a:rPr lang="it-IT" sz="2400" dirty="0">
                <a:solidFill>
                  <a:schemeClr val="tx1"/>
                </a:solidFill>
              </a:rPr>
              <a:t>    (ASCA, </a:t>
            </a:r>
            <a:r>
              <a:rPr lang="it-IT" sz="2400" dirty="0" err="1">
                <a:solidFill>
                  <a:schemeClr val="tx1"/>
                </a:solidFill>
              </a:rPr>
              <a:t>BeppoSAX</a:t>
            </a:r>
            <a:r>
              <a:rPr lang="it-IT" sz="2400" dirty="0">
                <a:solidFill>
                  <a:schemeClr val="tx1"/>
                </a:solidFill>
              </a:rPr>
              <a:t>, RXTE), </a:t>
            </a:r>
            <a:r>
              <a:rPr lang="it-IT" sz="2400" dirty="0" err="1">
                <a:solidFill>
                  <a:schemeClr val="tx1"/>
                </a:solidFill>
              </a:rPr>
              <a:t>however</a:t>
            </a:r>
            <a:r>
              <a:rPr lang="it-IT" sz="2400" dirty="0">
                <a:solidFill>
                  <a:schemeClr val="tx1"/>
                </a:solidFill>
              </a:rPr>
              <a:t> INTEGRAL </a:t>
            </a:r>
            <a:r>
              <a:rPr lang="it-IT" sz="2400" dirty="0" err="1">
                <a:solidFill>
                  <a:schemeClr val="tx1"/>
                </a:solidFill>
              </a:rPr>
              <a:t>detected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several</a:t>
            </a:r>
            <a:r>
              <a:rPr lang="it-IT" sz="2400" dirty="0">
                <a:solidFill>
                  <a:schemeClr val="tx1"/>
                </a:solidFill>
              </a:rPr>
              <a:t> fast </a:t>
            </a:r>
            <a:r>
              <a:rPr lang="it-IT" sz="2400" dirty="0" err="1">
                <a:solidFill>
                  <a:schemeClr val="tx1"/>
                </a:solidFill>
              </a:rPr>
              <a:t>outbursts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unveiling</a:t>
            </a:r>
            <a:r>
              <a:rPr lang="it-IT" sz="2400" dirty="0">
                <a:solidFill>
                  <a:schemeClr val="tx1"/>
                </a:solidFill>
              </a:rPr>
              <a:t> or  </a:t>
            </a:r>
            <a:r>
              <a:rPr lang="it-IT" sz="2400" dirty="0" err="1">
                <a:solidFill>
                  <a:schemeClr val="tx1"/>
                </a:solidFill>
              </a:rPr>
              <a:t>strongly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confirming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their</a:t>
            </a:r>
            <a:r>
              <a:rPr lang="it-IT" sz="2400" dirty="0">
                <a:solidFill>
                  <a:schemeClr val="tx1"/>
                </a:solidFill>
              </a:rPr>
              <a:t> fast </a:t>
            </a:r>
            <a:r>
              <a:rPr lang="it-IT" sz="2400" dirty="0" err="1">
                <a:solidFill>
                  <a:schemeClr val="tx1"/>
                </a:solidFill>
              </a:rPr>
              <a:t>X-ray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transient</a:t>
            </a:r>
            <a:r>
              <a:rPr lang="it-IT" sz="2400" dirty="0">
                <a:solidFill>
                  <a:schemeClr val="tx1"/>
                </a:solidFill>
              </a:rPr>
              <a:t> nature  </a:t>
            </a:r>
            <a:endParaRPr lang="it-IT" sz="24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b="1" u="sng" dirty="0" err="1" smtClean="0"/>
              <a:t>Now</a:t>
            </a:r>
            <a:r>
              <a:rPr lang="it-IT" sz="2400" b="1" u="sng" dirty="0" smtClean="0"/>
              <a:t> MAXI </a:t>
            </a:r>
            <a:r>
              <a:rPr lang="it-IT" sz="2400" b="1" u="sng" dirty="0" err="1" smtClean="0"/>
              <a:t>will</a:t>
            </a:r>
            <a:r>
              <a:rPr lang="it-IT" sz="2400" b="1" u="sng" dirty="0" smtClean="0"/>
              <a:t> </a:t>
            </a:r>
            <a:r>
              <a:rPr lang="it-IT" sz="2400" b="1" u="sng" dirty="0" err="1" smtClean="0"/>
              <a:t>discover</a:t>
            </a:r>
            <a:r>
              <a:rPr lang="it-IT" sz="2400" b="1" u="sng" dirty="0" smtClean="0"/>
              <a:t> more </a:t>
            </a:r>
            <a:r>
              <a:rPr lang="it-IT" sz="2400" b="1" u="sng" dirty="0" err="1" smtClean="0"/>
              <a:t>of</a:t>
            </a:r>
            <a:r>
              <a:rPr lang="it-IT" sz="2400" b="1" u="sng" dirty="0" smtClean="0"/>
              <a:t> </a:t>
            </a:r>
            <a:r>
              <a:rPr lang="it-IT" sz="2400" b="1" u="sng" dirty="0" err="1" smtClean="0"/>
              <a:t>them…see</a:t>
            </a:r>
            <a:r>
              <a:rPr lang="it-IT" sz="2400" b="1" u="sng" dirty="0" smtClean="0"/>
              <a:t> MAXI J1409-619 </a:t>
            </a:r>
            <a:r>
              <a:rPr lang="en-US" sz="2400" dirty="0" smtClean="0"/>
              <a:t>INTEGRAL UL 0.2 </a:t>
            </a:r>
            <a:r>
              <a:rPr lang="en-US" sz="2400" dirty="0" err="1" smtClean="0"/>
              <a:t>mCrab</a:t>
            </a:r>
            <a:r>
              <a:rPr lang="en-US" sz="2400" dirty="0" smtClean="0"/>
              <a:t> in  20-40 </a:t>
            </a:r>
            <a:r>
              <a:rPr lang="en-US" sz="2400" dirty="0" err="1" smtClean="0"/>
              <a:t>keV</a:t>
            </a:r>
            <a:r>
              <a:rPr lang="en-US" sz="2400" dirty="0" smtClean="0"/>
              <a:t> </a:t>
            </a:r>
            <a:r>
              <a:rPr lang="en-US" sz="2400" dirty="0" smtClean="0"/>
              <a:t>(~2.3 Ms),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dynamic </a:t>
            </a:r>
            <a:r>
              <a:rPr lang="en-US" sz="2400" dirty="0" smtClean="0"/>
              <a:t>range &gt;</a:t>
            </a:r>
            <a:r>
              <a:rPr lang="en-US" sz="2400" dirty="0" smtClean="0"/>
              <a:t>150. </a:t>
            </a:r>
            <a:r>
              <a:rPr lang="en-US" sz="2400" dirty="0" smtClean="0"/>
              <a:t>Inside agile 0.5 deg error circle of one day </a:t>
            </a:r>
            <a:r>
              <a:rPr lang="en-US" sz="2400" dirty="0" err="1" smtClean="0"/>
              <a:t>Musca</a:t>
            </a:r>
            <a:r>
              <a:rPr lang="en-US" sz="2400" dirty="0" smtClean="0"/>
              <a:t> </a:t>
            </a:r>
            <a:r>
              <a:rPr lang="en-US" sz="2400" dirty="0" err="1" smtClean="0"/>
              <a:t>MeV</a:t>
            </a:r>
            <a:r>
              <a:rPr lang="en-US" sz="2400" dirty="0" smtClean="0"/>
              <a:t> transient </a:t>
            </a:r>
            <a:r>
              <a:rPr lang="it-IT" sz="2400" dirty="0" smtClean="0"/>
              <a:t>(</a:t>
            </a:r>
            <a:r>
              <a:rPr lang="it-IT" sz="2400" dirty="0" err="1" smtClean="0"/>
              <a:t>ATel</a:t>
            </a:r>
            <a:r>
              <a:rPr lang="it-IT" sz="2400" dirty="0" smtClean="0"/>
              <a:t> #</a:t>
            </a:r>
            <a:r>
              <a:rPr lang="it-IT" sz="2400" dirty="0" smtClean="0">
                <a:hlinkClick r:id="rId2"/>
              </a:rPr>
              <a:t>1394</a:t>
            </a:r>
            <a:r>
              <a:rPr lang="it-IT" sz="2400" dirty="0" smtClean="0"/>
              <a:t>). </a:t>
            </a:r>
            <a:endParaRPr lang="it-IT" sz="2400" b="1" u="sng" dirty="0" smtClean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28662" y="6492875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12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85720" y="285728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err="1" smtClean="0">
                <a:solidFill>
                  <a:srgbClr val="0000FF"/>
                </a:solidFill>
              </a:rPr>
              <a:t>General</a:t>
            </a:r>
            <a:r>
              <a:rPr lang="it-IT" sz="4400" b="1" dirty="0" smtClean="0">
                <a:solidFill>
                  <a:srgbClr val="0000FF"/>
                </a:solidFill>
              </a:rPr>
              <a:t>  </a:t>
            </a:r>
            <a:r>
              <a:rPr lang="it-IT" sz="4400" b="1" dirty="0" err="1" smtClean="0">
                <a:solidFill>
                  <a:srgbClr val="0000FF"/>
                </a:solidFill>
              </a:rPr>
              <a:t>Characteristics</a:t>
            </a:r>
            <a:r>
              <a:rPr lang="it-IT" sz="4400" b="1" dirty="0" smtClean="0">
                <a:solidFill>
                  <a:srgbClr val="0000FF"/>
                </a:solidFill>
              </a:rPr>
              <a:t> </a:t>
            </a:r>
            <a:r>
              <a:rPr lang="it-IT" sz="4400" b="1" dirty="0" err="1" smtClean="0">
                <a:solidFill>
                  <a:srgbClr val="0000FF"/>
                </a:solidFill>
              </a:rPr>
              <a:t>of</a:t>
            </a:r>
            <a:r>
              <a:rPr lang="it-IT" sz="4400" b="1" dirty="0" smtClean="0">
                <a:solidFill>
                  <a:srgbClr val="0000FF"/>
                </a:solidFill>
              </a:rPr>
              <a:t> </a:t>
            </a:r>
            <a:r>
              <a:rPr lang="it-IT" sz="4400" b="1" dirty="0" err="1" smtClean="0">
                <a:solidFill>
                  <a:srgbClr val="0000FF"/>
                </a:solidFill>
              </a:rPr>
              <a:t>SFXTs</a:t>
            </a:r>
            <a:endParaRPr lang="it-IT" sz="4400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7158" y="917912"/>
            <a:ext cx="878684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smtClean="0"/>
              <a:t> </a:t>
            </a: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X-ray Binaries composed of a Blu Supergiant companion and a compact object  (mosty NS)</a:t>
            </a:r>
          </a:p>
          <a:p>
            <a:endParaRPr lang="it-IT" sz="2000" b="1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short (a few hours), sporadic and hard  X-ray flares</a:t>
            </a:r>
          </a:p>
          <a:p>
            <a:endParaRPr lang="it-IT" sz="2400" b="1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 X-ray Luminosity of a 10 </a:t>
            </a:r>
            <a:r>
              <a:rPr lang="it-IT" sz="2400" b="1" baseline="30000" smtClean="0">
                <a:solidFill>
                  <a:schemeClr val="bg1">
                    <a:lumMod val="75000"/>
                  </a:schemeClr>
                </a:solidFill>
              </a:rPr>
              <a:t>36-37  </a:t>
            </a: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erg/s at peak </a:t>
            </a:r>
          </a:p>
          <a:p>
            <a:endParaRPr lang="it-IT" sz="2400" b="1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High dynamical range : 3-5 orders of magnitude with respect to the quiscent  emission (10 </a:t>
            </a:r>
            <a:r>
              <a:rPr lang="it-IT" sz="2400" b="1" baseline="30000" smtClean="0">
                <a:solidFill>
                  <a:schemeClr val="bg1">
                    <a:lumMod val="75000"/>
                  </a:schemeClr>
                </a:solidFill>
              </a:rPr>
              <a:t>32 </a:t>
            </a: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erg/s)</a:t>
            </a:r>
            <a:r>
              <a:rPr lang="en-US" sz="2400" b="1" smtClean="0">
                <a:solidFill>
                  <a:schemeClr val="bg1">
                    <a:lumMod val="75000"/>
                  </a:schemeClr>
                </a:solidFill>
              </a:rPr>
              <a:t> greater than that of classical persistent   variable supergiant HMXBs </a:t>
            </a: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(&lt; 20)</a:t>
            </a:r>
          </a:p>
          <a:p>
            <a:endParaRPr lang="it-IT" sz="2400" b="1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X-ray spectral properties reminescent of accreting X-ray Pulsars</a:t>
            </a:r>
          </a:p>
          <a:p>
            <a:endParaRPr lang="it-IT" sz="2400" b="1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A few display X-ray pulsations </a:t>
            </a:r>
          </a:p>
          <a:p>
            <a:pPr>
              <a:buFont typeface="Arial" pitchFamily="34" charset="0"/>
              <a:buChar char="•"/>
            </a:pPr>
            <a:endParaRPr lang="it-IT" sz="2400" b="1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smtClean="0">
                <a:solidFill>
                  <a:schemeClr val="bg1">
                    <a:lumMod val="75000"/>
                  </a:schemeClr>
                </a:solidFill>
              </a:rPr>
              <a:t>A few dispaly recurrent flaring activity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13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928670"/>
            <a:ext cx="87868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X-ray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Binaries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composed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Blu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Supergiant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companion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a compact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object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(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NS)</a:t>
            </a:r>
          </a:p>
          <a:p>
            <a:endParaRPr lang="it-IT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short (a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few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hours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sporadic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hard 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X-ray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flares</a:t>
            </a:r>
            <a:endParaRPr lang="it-IT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X-ray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Luminosity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it-IT" sz="2400" b="1" dirty="0" smtClean="0">
                <a:solidFill>
                  <a:srgbClr val="FF0000"/>
                </a:solidFill>
              </a:rPr>
              <a:t>10 </a:t>
            </a:r>
            <a:r>
              <a:rPr lang="it-IT" sz="2400" b="1" baseline="30000" dirty="0" smtClean="0">
                <a:solidFill>
                  <a:srgbClr val="FF0000"/>
                </a:solidFill>
              </a:rPr>
              <a:t>36-37 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erg/s at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peak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it-IT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dynamical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range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: 3-5 </a:t>
            </a:r>
            <a:r>
              <a:rPr lang="it-IT" sz="2400" b="1" dirty="0" err="1" smtClean="0">
                <a:solidFill>
                  <a:srgbClr val="FF0000"/>
                </a:solidFill>
              </a:rPr>
              <a:t>orders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magnitude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respect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quiscent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emission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(10 </a:t>
            </a:r>
            <a:r>
              <a:rPr lang="it-IT" sz="2400" b="1" baseline="30000" dirty="0" smtClean="0">
                <a:solidFill>
                  <a:srgbClr val="FF0000"/>
                </a:solidFill>
              </a:rPr>
              <a:t>32 </a:t>
            </a:r>
            <a:r>
              <a:rPr lang="it-IT" sz="2400" b="1" dirty="0" smtClean="0">
                <a:solidFill>
                  <a:srgbClr val="FF0000"/>
                </a:solidFill>
              </a:rPr>
              <a:t>erg/s)</a:t>
            </a:r>
            <a:r>
              <a:rPr lang="en-US" sz="2400" b="1" dirty="0" smtClean="0">
                <a:solidFill>
                  <a:srgbClr val="00FF0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greater than that of classical persistent   variable supergiant HMXBs </a:t>
            </a:r>
            <a:r>
              <a:rPr lang="it-IT" sz="2400" b="1" dirty="0" smtClean="0">
                <a:solidFill>
                  <a:srgbClr val="00B050"/>
                </a:solidFill>
              </a:rPr>
              <a:t>(&lt; 20)</a:t>
            </a:r>
          </a:p>
          <a:p>
            <a:endParaRPr lang="it-IT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X-ray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spectral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properties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reminescent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accreting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X-ray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Pulsars</a:t>
            </a:r>
            <a:endParaRPr lang="it-IT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few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display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X-ray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pulsations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few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dispaly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recurrent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flaring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activity</a:t>
            </a:r>
            <a:endParaRPr lang="it-IT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428728" y="6356350"/>
            <a:ext cx="585791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Japan-  2010, December 1st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214290"/>
            <a:ext cx="8062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 smtClean="0">
                <a:solidFill>
                  <a:srgbClr val="0000FF"/>
                </a:solidFill>
              </a:rPr>
              <a:t>Summary</a:t>
            </a:r>
            <a:r>
              <a:rPr lang="it-IT" sz="4400" b="1" dirty="0" smtClean="0">
                <a:solidFill>
                  <a:srgbClr val="0000FF"/>
                </a:solidFill>
              </a:rPr>
              <a:t> </a:t>
            </a:r>
            <a:r>
              <a:rPr lang="it-IT" sz="4400" b="1" dirty="0" err="1" smtClean="0">
                <a:solidFill>
                  <a:srgbClr val="0000FF"/>
                </a:solidFill>
              </a:rPr>
              <a:t>of</a:t>
            </a:r>
            <a:r>
              <a:rPr lang="it-IT" sz="4400" b="1" dirty="0" smtClean="0">
                <a:solidFill>
                  <a:srgbClr val="0000FF"/>
                </a:solidFill>
              </a:rPr>
              <a:t> SFXTS </a:t>
            </a:r>
            <a:r>
              <a:rPr lang="it-IT" sz="4400" b="1" dirty="0" err="1" smtClean="0">
                <a:solidFill>
                  <a:srgbClr val="0000FF"/>
                </a:solidFill>
              </a:rPr>
              <a:t>Characteristics</a:t>
            </a:r>
            <a:endParaRPr lang="it-IT" sz="4400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596" y="1000108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  <a:r>
              <a:rPr lang="it-IT" b="1" dirty="0" smtClean="0">
                <a:solidFill>
                  <a:srgbClr val="00B0F0"/>
                </a:solidFill>
              </a:rPr>
              <a:t>SFXT 	</a:t>
            </a:r>
            <a:r>
              <a:rPr lang="it-IT" b="1" dirty="0" smtClean="0"/>
              <a:t>                   </a:t>
            </a:r>
            <a:r>
              <a:rPr lang="it-IT" b="1" dirty="0" err="1" smtClean="0"/>
              <a:t>P</a:t>
            </a:r>
            <a:r>
              <a:rPr lang="it-IT" sz="1600" b="1" dirty="0" err="1" smtClean="0"/>
              <a:t>orb</a:t>
            </a:r>
            <a:r>
              <a:rPr lang="it-IT" sz="1600" b="1" dirty="0" smtClean="0"/>
              <a:t>(</a:t>
            </a:r>
            <a:r>
              <a:rPr lang="it-IT" sz="1600" b="1" dirty="0" err="1" smtClean="0"/>
              <a:t>day</a:t>
            </a:r>
            <a:r>
              <a:rPr lang="it-IT" sz="1600" b="1" dirty="0" smtClean="0"/>
              <a:t>)    </a:t>
            </a:r>
            <a:r>
              <a:rPr lang="it-IT" b="1" dirty="0" err="1" smtClean="0"/>
              <a:t>spin</a:t>
            </a:r>
            <a:r>
              <a:rPr lang="it-IT" b="1" dirty="0" smtClean="0"/>
              <a:t> rate   </a:t>
            </a:r>
            <a:r>
              <a:rPr lang="it-IT" b="1" dirty="0" err="1" smtClean="0"/>
              <a:t>dynm</a:t>
            </a:r>
            <a:r>
              <a:rPr lang="it-IT" b="1" dirty="0" smtClean="0"/>
              <a:t> </a:t>
            </a:r>
            <a:r>
              <a:rPr lang="it-IT" b="1" dirty="0" err="1" smtClean="0"/>
              <a:t>range</a:t>
            </a:r>
            <a:r>
              <a:rPr lang="it-IT" b="1" dirty="0" smtClean="0"/>
              <a:t>	     N</a:t>
            </a:r>
            <a:r>
              <a:rPr lang="it-IT" b="1" baseline="-25000" dirty="0" smtClean="0"/>
              <a:t>H </a:t>
            </a:r>
            <a:r>
              <a:rPr lang="it-IT" b="1" dirty="0" smtClean="0"/>
              <a:t>(cm</a:t>
            </a:r>
            <a:r>
              <a:rPr lang="it-IT" b="1" baseline="30000" dirty="0" smtClean="0"/>
              <a:t>-2</a:t>
            </a:r>
            <a:r>
              <a:rPr lang="it-IT" b="1" dirty="0" smtClean="0"/>
              <a:t>)x 10</a:t>
            </a:r>
            <a:r>
              <a:rPr lang="it-IT" b="1" baseline="30000" dirty="0" smtClean="0"/>
              <a:t>22</a:t>
            </a:r>
            <a:r>
              <a:rPr lang="it-IT" b="1" dirty="0" smtClean="0"/>
              <a:t> </a:t>
            </a:r>
          </a:p>
          <a:p>
            <a:endParaRPr lang="it-IT" dirty="0" smtClean="0"/>
          </a:p>
          <a:p>
            <a:r>
              <a:rPr lang="it-IT" b="1" dirty="0" smtClean="0"/>
              <a:t>IGR J08408-4503	   35?		             10</a:t>
            </a:r>
            <a:r>
              <a:rPr lang="it-IT" b="1" baseline="30000" dirty="0" smtClean="0"/>
              <a:t>4</a:t>
            </a:r>
            <a:r>
              <a:rPr lang="it-IT" b="1" dirty="0" smtClean="0"/>
              <a:t> 		 0.1 </a:t>
            </a:r>
          </a:p>
          <a:p>
            <a:r>
              <a:rPr lang="it-IT" b="1" dirty="0" smtClean="0"/>
              <a:t>IGR J11215-5952	 165	      187s	           &gt;10</a:t>
            </a:r>
            <a:r>
              <a:rPr lang="it-IT" b="1" baseline="30000" dirty="0" smtClean="0"/>
              <a:t>3</a:t>
            </a:r>
            <a:r>
              <a:rPr lang="it-IT" b="1" dirty="0" smtClean="0"/>
              <a:t>		 ~1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b="1" dirty="0" smtClean="0"/>
              <a:t>IGR J16465-4507	  30.3	      228s	          30-80 </a:t>
            </a:r>
            <a:r>
              <a:rPr lang="it-IT" b="1" dirty="0" smtClean="0">
                <a:solidFill>
                  <a:srgbClr val="FF00FF"/>
                </a:solidFill>
              </a:rPr>
              <a:t>(int. SFXT)</a:t>
            </a:r>
            <a:r>
              <a:rPr lang="it-IT" b="1" dirty="0" smtClean="0"/>
              <a:t>	 60</a:t>
            </a:r>
          </a:p>
          <a:p>
            <a:r>
              <a:rPr lang="it-IT" b="1" dirty="0" smtClean="0"/>
              <a:t>IGR J16479-4514	   3.3		          3.5x10</a:t>
            </a:r>
            <a:r>
              <a:rPr lang="it-IT" b="1" baseline="30000" dirty="0" smtClean="0"/>
              <a:t>3 </a:t>
            </a:r>
            <a:r>
              <a:rPr lang="it-IT" b="1" dirty="0" smtClean="0"/>
              <a:t>		 4-10 </a:t>
            </a:r>
          </a:p>
          <a:p>
            <a:r>
              <a:rPr lang="it-IT" b="1" dirty="0" smtClean="0"/>
              <a:t>XTE J1739-302	  51.5	 	             10</a:t>
            </a:r>
            <a:r>
              <a:rPr lang="it-IT" b="1" baseline="30000" dirty="0" smtClean="0"/>
              <a:t>3</a:t>
            </a:r>
            <a:r>
              <a:rPr lang="it-IT" b="1" dirty="0" smtClean="0"/>
              <a:t>		 3-38, 4.2 </a:t>
            </a:r>
            <a:r>
              <a:rPr lang="it-IT" b="1" dirty="0" err="1" smtClean="0"/>
              <a:t>recent</a:t>
            </a:r>
            <a:r>
              <a:rPr lang="it-IT" b="1" dirty="0" smtClean="0"/>
              <a:t>  </a:t>
            </a:r>
          </a:p>
          <a:p>
            <a:r>
              <a:rPr lang="it-IT" b="1" dirty="0" smtClean="0"/>
              <a:t>IGR J17544-2619	    4.9		             10</a:t>
            </a:r>
            <a:r>
              <a:rPr lang="it-IT" b="1" baseline="30000" dirty="0" smtClean="0"/>
              <a:t>4</a:t>
            </a:r>
            <a:r>
              <a:rPr lang="it-IT" b="1" dirty="0" smtClean="0"/>
              <a:t> 		1.2-4.3 </a:t>
            </a:r>
            <a:r>
              <a:rPr lang="it-IT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it-IT" b="1" dirty="0" smtClean="0"/>
              <a:t>SAX J1818.6-1703	   30	 	             3x10</a:t>
            </a:r>
            <a:r>
              <a:rPr lang="it-IT" b="1" baseline="30000" dirty="0" smtClean="0"/>
              <a:t>3</a:t>
            </a:r>
            <a:r>
              <a:rPr lang="it-IT" b="1" dirty="0" smtClean="0"/>
              <a:t>		 ~6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AX J1841.0-0536</a:t>
            </a:r>
            <a:r>
              <a:rPr lang="it-IT" b="1" dirty="0" smtClean="0"/>
              <a:t>		        4.7s	             10</a:t>
            </a:r>
            <a:r>
              <a:rPr lang="it-IT" b="1" baseline="30000" dirty="0" smtClean="0"/>
              <a:t>3</a:t>
            </a:r>
            <a:r>
              <a:rPr lang="it-IT" b="1" dirty="0" smtClean="0"/>
              <a:t> 		 ~6 </a:t>
            </a:r>
            <a:endParaRPr lang="it-IT" b="1" baseline="30000" dirty="0" smtClean="0"/>
          </a:p>
          <a:p>
            <a:r>
              <a:rPr lang="it-IT" b="1" dirty="0" smtClean="0"/>
              <a:t>AX J1845-0433	 		             10</a:t>
            </a:r>
            <a:r>
              <a:rPr lang="it-IT" b="1" baseline="30000" dirty="0" smtClean="0"/>
              <a:t>2</a:t>
            </a:r>
            <a:r>
              <a:rPr lang="it-IT" b="1" dirty="0" smtClean="0"/>
              <a:t>		 ~2</a:t>
            </a:r>
          </a:p>
          <a:p>
            <a:r>
              <a:rPr lang="it-IT" b="1" dirty="0" smtClean="0"/>
              <a:t>IGR J 18483-0311	 18.5	        21s</a:t>
            </a:r>
            <a:r>
              <a:rPr lang="it-IT" b="1" dirty="0" smtClean="0">
                <a:solidFill>
                  <a:srgbClr val="FF0000"/>
                </a:solidFill>
              </a:rPr>
              <a:t> 	         </a:t>
            </a:r>
            <a:r>
              <a:rPr lang="it-IT" b="1" dirty="0" smtClean="0"/>
              <a:t> 1.2 x10</a:t>
            </a:r>
            <a:r>
              <a:rPr lang="it-IT" b="1" baseline="30000" dirty="0" smtClean="0"/>
              <a:t>3</a:t>
            </a:r>
            <a:r>
              <a:rPr lang="it-IT" b="1" dirty="0" smtClean="0">
                <a:solidFill>
                  <a:srgbClr val="FF0000"/>
                </a:solidFill>
              </a:rPr>
              <a:t>		</a:t>
            </a:r>
            <a:r>
              <a:rPr lang="it-IT" b="1" dirty="0" smtClean="0"/>
              <a:t>7.7	</a:t>
            </a:r>
          </a:p>
          <a:p>
            <a:r>
              <a:rPr lang="it-IT" b="1" dirty="0" smtClean="0">
                <a:solidFill>
                  <a:srgbClr val="00FF00"/>
                </a:solidFill>
              </a:rPr>
              <a:t>Candidate  SFXT</a:t>
            </a:r>
          </a:p>
          <a:p>
            <a:r>
              <a:rPr lang="it-IT" b="1" dirty="0" smtClean="0"/>
              <a:t>AX J161929-4945						4-12</a:t>
            </a:r>
          </a:p>
          <a:p>
            <a:r>
              <a:rPr lang="it-IT" b="1" dirty="0" smtClean="0"/>
              <a:t>IGR J16328-4726			          &gt;170		8.1 </a:t>
            </a:r>
            <a:endParaRPr lang="it-IT" b="1" baseline="30000" dirty="0" smtClean="0"/>
          </a:p>
          <a:p>
            <a:r>
              <a:rPr lang="it-IT" b="1" dirty="0" smtClean="0"/>
              <a:t>IGR J16418-4532						 10</a:t>
            </a:r>
          </a:p>
          <a:p>
            <a:r>
              <a:rPr lang="it-IT" b="1" dirty="0" smtClean="0"/>
              <a:t>XTE J1743-363</a:t>
            </a:r>
          </a:p>
          <a:p>
            <a:r>
              <a:rPr lang="it-IT" b="1" dirty="0" smtClean="0"/>
              <a:t>IGR J17536-2339</a:t>
            </a:r>
          </a:p>
          <a:p>
            <a:r>
              <a:rPr lang="it-IT" b="1" dirty="0" smtClean="0"/>
              <a:t>IGRJ 11321-5311? </a:t>
            </a:r>
          </a:p>
          <a:p>
            <a:endParaRPr lang="it-IT" b="1" dirty="0" smtClean="0"/>
          </a:p>
          <a:p>
            <a:endParaRPr lang="it-IT" dirty="0" smtClean="0"/>
          </a:p>
        </p:txBody>
      </p:sp>
      <p:sp>
        <p:nvSpPr>
          <p:cNvPr id="7" name="Freccia circolare a sinistra 6"/>
          <p:cNvSpPr/>
          <p:nvPr/>
        </p:nvSpPr>
        <p:spPr>
          <a:xfrm>
            <a:off x="5357818" y="1643050"/>
            <a:ext cx="1000132" cy="2500330"/>
          </a:xfrm>
          <a:prstGeom prst="curvedLeftArrow">
            <a:avLst>
              <a:gd name="adj1" fmla="val 7578"/>
              <a:gd name="adj2" fmla="val 47114"/>
              <a:gd name="adj3" fmla="val 17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95201" y="193356"/>
            <a:ext cx="8618400" cy="659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>
              <a:buClr>
                <a:srgbClr val="FFFF00"/>
              </a:buClr>
              <a:buSzPct val="100000"/>
            </a:pPr>
            <a:r>
              <a:rPr lang="en-US" sz="2500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We </a:t>
            </a:r>
            <a:r>
              <a:rPr lang="en-US" sz="25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do not know the SFXT evolutionary path</a:t>
            </a:r>
          </a:p>
          <a:p>
            <a:pPr algn="ctr">
              <a:buClr>
                <a:srgbClr val="FFFF00"/>
              </a:buClr>
              <a:buSzPct val="100000"/>
            </a:pPr>
            <a:endParaRPr lang="en-US" sz="25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buClr>
                <a:srgbClr val="FFFF00"/>
              </a:buClr>
              <a:buSzPct val="100000"/>
              <a:buFont typeface="Wingdings" pitchFamily="2" charset="2"/>
              <a:buChar char="ü"/>
            </a:pPr>
            <a:r>
              <a:rPr lang="en-US" sz="2500" b="1" dirty="0">
                <a:solidFill>
                  <a:srgbClr val="FFFF00"/>
                </a:solidFill>
                <a:latin typeface="Arial" charset="0"/>
                <a:cs typeface="Arial" charset="0"/>
              </a:rPr>
              <a:t>Supergiant HMXBs may originate from WR-binaries</a:t>
            </a:r>
          </a:p>
          <a:p>
            <a:pPr>
              <a:buClr>
                <a:srgbClr val="FFFF00"/>
              </a:buClr>
              <a:buSzPct val="100000"/>
              <a:buFont typeface="Wingdings" pitchFamily="2" charset="2"/>
              <a:buChar char="ü"/>
            </a:pPr>
            <a:endParaRPr lang="en-US" sz="25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buClr>
                <a:srgbClr val="FFFF00"/>
              </a:buClr>
              <a:buSzPct val="100000"/>
              <a:buFont typeface="Wingdings" pitchFamily="2" charset="2"/>
              <a:buChar char="ü"/>
            </a:pPr>
            <a:r>
              <a:rPr lang="en-US" sz="2500" b="1" dirty="0">
                <a:solidFill>
                  <a:srgbClr val="FFFF00"/>
                </a:solidFill>
                <a:latin typeface="Arial" charset="0"/>
                <a:cs typeface="Arial" charset="0"/>
              </a:rPr>
              <a:t>Alternatively, some blue supergiant HMXBs may also originate from “Be-like systems”, because Several “Be/XRBs” </a:t>
            </a:r>
            <a:r>
              <a:rPr lang="en-US" sz="2500" b="1" dirty="0">
                <a:solidFill>
                  <a:schemeClr val="bg1"/>
                </a:solidFill>
                <a:latin typeface="Arial" charset="0"/>
                <a:cs typeface="Arial" charset="0"/>
              </a:rPr>
              <a:t>in fact harbor an </a:t>
            </a:r>
            <a:r>
              <a:rPr lang="en-US" sz="25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Oe</a:t>
            </a:r>
            <a:r>
              <a:rPr lang="en-US" sz="2500" b="1" dirty="0">
                <a:solidFill>
                  <a:schemeClr val="bg1"/>
                </a:solidFill>
                <a:latin typeface="Arial" charset="0"/>
                <a:cs typeface="Arial" charset="0"/>
              </a:rPr>
              <a:t> star:</a:t>
            </a:r>
          </a:p>
          <a:p>
            <a:pPr>
              <a:buClr>
                <a:srgbClr val="FFFF00"/>
              </a:buClr>
              <a:buSzPct val="100000"/>
            </a:pPr>
            <a:endParaRPr lang="en-US" sz="25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e.g.: X Per is a O9.5Ve star, and also the companion of </a:t>
            </a:r>
          </a:p>
          <a:p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A0535 is an </a:t>
            </a:r>
            <a:r>
              <a:rPr lang="en-US" dirty="0" err="1">
                <a:solidFill>
                  <a:srgbClr val="FFFF00"/>
                </a:solidFill>
                <a:latin typeface="Arial" charset="0"/>
                <a:cs typeface="Arial" charset="0"/>
              </a:rPr>
              <a:t>OVe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 star (these may have evolved from relatively</a:t>
            </a:r>
          </a:p>
          <a:p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lower-mass binaries, e.g.: (14 +10)</a:t>
            </a:r>
            <a:r>
              <a:rPr lang="en-US" dirty="0" err="1">
                <a:solidFill>
                  <a:srgbClr val="FFFF00"/>
                </a:solidFill>
                <a:latin typeface="Arial" charset="0"/>
                <a:cs typeface="Arial" charset="0"/>
              </a:rPr>
              <a:t>Msun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 ). </a:t>
            </a:r>
          </a:p>
          <a:p>
            <a:endParaRPr lang="en-US" sz="25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These stars may evolve into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Blue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supergiants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that rotate faster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than those originating from WR binaries. </a:t>
            </a:r>
          </a:p>
          <a:p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The stellar winds of these </a:t>
            </a:r>
            <a:r>
              <a:rPr 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supergiants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may be strongest in their equatorial plane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, while the winds from the “classical” massive </a:t>
            </a:r>
          </a:p>
          <a:p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supergiant HMXBs (like Vela X-1) might be spherically symmetric.</a:t>
            </a:r>
          </a:p>
          <a:p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This explanation would support an intermediate “Be-like” model </a:t>
            </a:r>
          </a:p>
          <a:p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for the SFXT systems, as suggested e.g. by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Chaty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 and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Sidoli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en-US" sz="25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4000" y="216023"/>
            <a:ext cx="5297760" cy="6453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7164000" y="548699"/>
            <a:ext cx="864000" cy="329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dirty="0"/>
              <a:t>,</a:t>
            </a:r>
          </a:p>
          <a:p>
            <a:endParaRPr lang="en-US" sz="1600" dirty="0"/>
          </a:p>
          <a:p>
            <a:r>
              <a:rPr lang="en-US" sz="1600" dirty="0"/>
              <a:t>,</a:t>
            </a:r>
          </a:p>
          <a:p>
            <a:endParaRPr lang="en-US" sz="1600" dirty="0"/>
          </a:p>
          <a:p>
            <a:endParaRPr lang="en-US" sz="1200" dirty="0"/>
          </a:p>
          <a:p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 ,</a:t>
            </a:r>
          </a:p>
          <a:p>
            <a:endParaRPr lang="en-US" sz="1600" dirty="0"/>
          </a:p>
          <a:p>
            <a:r>
              <a:rPr lang="en-US" sz="1600" dirty="0"/>
              <a:t>  ,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 ,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164000" y="1620171"/>
            <a:ext cx="576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001" y="548698"/>
            <a:ext cx="3664637" cy="618629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Evolutionary history of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a typical B-emission 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X-ray binary up till the 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formation of </a:t>
            </a:r>
            <a:r>
              <a:rPr lang="en-US" sz="2400" dirty="0">
                <a:solidFill>
                  <a:schemeClr val="bg1"/>
                </a:solidFill>
              </a:rPr>
              <a:t>a double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neutron star</a:t>
            </a:r>
          </a:p>
          <a:p>
            <a:pPr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(e.g.: </a:t>
            </a:r>
            <a:r>
              <a:rPr lang="en-US" sz="2400" b="1" i="1" dirty="0" err="1">
                <a:solidFill>
                  <a:schemeClr val="bg1"/>
                </a:solidFill>
              </a:rPr>
              <a:t>Tauris</a:t>
            </a:r>
            <a:r>
              <a:rPr lang="en-US" sz="2400" b="1" i="1" dirty="0">
                <a:solidFill>
                  <a:schemeClr val="bg1"/>
                </a:solidFill>
              </a:rPr>
              <a:t> and van den </a:t>
            </a:r>
          </a:p>
          <a:p>
            <a:pPr>
              <a:defRPr/>
            </a:pPr>
            <a:r>
              <a:rPr lang="en-US" sz="2400" b="1" i="1" dirty="0" err="1">
                <a:solidFill>
                  <a:schemeClr val="bg1"/>
                </a:solidFill>
              </a:rPr>
              <a:t>Heuvel</a:t>
            </a:r>
            <a:r>
              <a:rPr lang="en-US" sz="2400" b="1" i="1" dirty="0">
                <a:solidFill>
                  <a:schemeClr val="bg1"/>
                </a:solidFill>
              </a:rPr>
              <a:t> 2006)</a:t>
            </a:r>
          </a:p>
          <a:p>
            <a:pPr>
              <a:defRPr/>
            </a:pPr>
            <a:endParaRPr lang="en-US" sz="24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For supergiant systems 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a similar model, with more 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massive progenitors 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(e.g. (20+12)  or 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(25 + 15)</a:t>
            </a:r>
            <a:r>
              <a:rPr lang="en-US" sz="2400" dirty="0" err="1">
                <a:solidFill>
                  <a:srgbClr val="FFFF00"/>
                </a:solidFill>
              </a:rPr>
              <a:t>Msun</a:t>
            </a:r>
            <a:r>
              <a:rPr lang="en-US" sz="2400" dirty="0">
                <a:solidFill>
                  <a:srgbClr val="FFFF00"/>
                </a:solidFill>
              </a:rPr>
              <a:t>) applies.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Survival of the CE phase,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however, requires a WIDE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Supergiant HMXB orbit!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3924001" y="2924948"/>
            <a:ext cx="159849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Be/X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340480" cy="570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17</a:t>
            </a:fld>
            <a:endParaRPr lang="it-IT" dirty="0"/>
          </a:p>
        </p:txBody>
      </p:sp>
      <p:sp>
        <p:nvSpPr>
          <p:cNvPr id="6" name="Anello 5"/>
          <p:cNvSpPr/>
          <p:nvPr/>
        </p:nvSpPr>
        <p:spPr bwMode="auto">
          <a:xfrm>
            <a:off x="3571868" y="4857760"/>
            <a:ext cx="2462400" cy="907295"/>
          </a:xfrm>
          <a:prstGeom prst="donut">
            <a:avLst>
              <a:gd name="adj" fmla="val 947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00" y="383080"/>
            <a:ext cx="8154720" cy="60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nello 4"/>
          <p:cNvSpPr/>
          <p:nvPr/>
        </p:nvSpPr>
        <p:spPr bwMode="auto">
          <a:xfrm>
            <a:off x="2928926" y="1428736"/>
            <a:ext cx="3214710" cy="1214446"/>
          </a:xfrm>
          <a:prstGeom prst="donut">
            <a:avLst>
              <a:gd name="adj" fmla="val 588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00" y="447888"/>
            <a:ext cx="8042400" cy="602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19</a:t>
            </a:fld>
            <a:endParaRPr lang="it-IT" dirty="0"/>
          </a:p>
        </p:txBody>
      </p:sp>
      <p:sp>
        <p:nvSpPr>
          <p:cNvPr id="6" name="Anello 5"/>
          <p:cNvSpPr/>
          <p:nvPr/>
        </p:nvSpPr>
        <p:spPr bwMode="auto">
          <a:xfrm>
            <a:off x="857224" y="4429132"/>
            <a:ext cx="6500858" cy="1428760"/>
          </a:xfrm>
          <a:prstGeom prst="donut">
            <a:avLst>
              <a:gd name="adj" fmla="val 3446"/>
            </a:avLst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IBIS Survey Catalogs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4571" y="1000108"/>
          <a:ext cx="5451648" cy="283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912"/>
                <a:gridCol w="1362912"/>
                <a:gridCol w="1551605"/>
                <a:gridCol w="1174219"/>
              </a:tblGrid>
              <a:tr h="4194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Exposure (Ms)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Dates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Sources</a:t>
                      </a:r>
                      <a:endParaRPr lang="en-US" sz="1600" b="1" dirty="0"/>
                    </a:p>
                  </a:txBody>
                  <a:tcPr/>
                </a:tc>
              </a:tr>
              <a:tr h="4194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Feb 03 – Oct 03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120</a:t>
                      </a:r>
                      <a:endParaRPr lang="en-US" sz="1600" b="1" dirty="0"/>
                    </a:p>
                  </a:txBody>
                  <a:tcPr/>
                </a:tc>
              </a:tr>
              <a:tr h="4194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Feb 03 – June</a:t>
                      </a:r>
                      <a:r>
                        <a:rPr lang="en-US" sz="1600" b="1" baseline="0" dirty="0" smtClean="0"/>
                        <a:t> 04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209</a:t>
                      </a:r>
                      <a:endParaRPr lang="en-US" sz="1600" b="1" dirty="0"/>
                    </a:p>
                  </a:txBody>
                  <a:tcPr/>
                </a:tc>
              </a:tr>
              <a:tr h="4194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Feb 03 – Apr 06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421</a:t>
                      </a:r>
                      <a:endParaRPr lang="en-US" sz="1600" b="1" dirty="0"/>
                    </a:p>
                  </a:txBody>
                  <a:tcPr/>
                </a:tc>
              </a:tr>
              <a:tr h="4194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Feb 03 –</a:t>
                      </a:r>
                      <a:r>
                        <a:rPr lang="en-US" sz="1600" b="1" baseline="0" dirty="0" smtClean="0"/>
                        <a:t> Apr 08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723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4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3955042"/>
            <a:ext cx="5753672" cy="283154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catalog every ~ 2 years so far, with each time an approximate doubling of exposure.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Cat4 saw a big increase in source numbers due to a more robust search for transient sources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bursticity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Right now, we have 59200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scw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archived, compared to 41400 used in cat4 production, an increase of &gt;40%  so lots more to be found…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6011333" y="1224481"/>
          <a:ext cx="3048000" cy="194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69808" y="1394850"/>
            <a:ext cx="85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Exposure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011333" y="3094994"/>
          <a:ext cx="3047999" cy="200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69808" y="3268821"/>
            <a:ext cx="751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Sources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2</a:t>
            </a:fld>
            <a:endParaRPr lang="it-IT" dirty="0"/>
          </a:p>
        </p:txBody>
      </p:sp>
      <p:sp>
        <p:nvSpPr>
          <p:cNvPr id="13" name="Esplosione 1 12"/>
          <p:cNvSpPr/>
          <p:nvPr/>
        </p:nvSpPr>
        <p:spPr>
          <a:xfrm>
            <a:off x="1357290" y="1500174"/>
            <a:ext cx="3595840" cy="214311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143108" y="2285992"/>
            <a:ext cx="18150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&gt;1000 sources now!! 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571480"/>
            <a:ext cx="8676000" cy="58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20</a:t>
            </a:fld>
            <a:endParaRPr lang="it-IT" dirty="0"/>
          </a:p>
        </p:txBody>
      </p:sp>
      <p:sp>
        <p:nvSpPr>
          <p:cNvPr id="6" name="Anello 5"/>
          <p:cNvSpPr/>
          <p:nvPr/>
        </p:nvSpPr>
        <p:spPr bwMode="auto">
          <a:xfrm>
            <a:off x="1571604" y="1857364"/>
            <a:ext cx="6000792" cy="642942"/>
          </a:xfrm>
          <a:prstGeom prst="donut">
            <a:avLst>
              <a:gd name="adj" fmla="val 3446"/>
            </a:avLst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60" y="1867877"/>
            <a:ext cx="867456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07360" y="424845"/>
            <a:ext cx="8681760" cy="1198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500" b="1" dirty="0">
                <a:solidFill>
                  <a:srgbClr val="000000"/>
                </a:solidFill>
              </a:rPr>
              <a:t>IGRJ 11215-5952 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</a:rPr>
              <a:t>is the first </a:t>
            </a:r>
            <a:r>
              <a:rPr lang="en-GB" dirty="0" err="1">
                <a:solidFill>
                  <a:srgbClr val="000000"/>
                </a:solidFill>
              </a:rPr>
              <a:t>SFXTs</a:t>
            </a:r>
            <a:r>
              <a:rPr lang="en-GB" dirty="0">
                <a:solidFill>
                  <a:srgbClr val="000000"/>
                </a:solidFill>
              </a:rPr>
              <a:t> with </a:t>
            </a:r>
            <a:r>
              <a:rPr lang="en-GB" b="1" dirty="0">
                <a:solidFill>
                  <a:srgbClr val="000000"/>
                </a:solidFill>
              </a:rPr>
              <a:t>PERIODIC </a:t>
            </a:r>
            <a:r>
              <a:rPr lang="en-GB" dirty="0">
                <a:solidFill>
                  <a:srgbClr val="000000"/>
                </a:solidFill>
              </a:rPr>
              <a:t>OUTBURSTS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>
                <a:solidFill>
                  <a:srgbClr val="000000"/>
                </a:solidFill>
              </a:rPr>
              <a:t>(every ~</a:t>
            </a:r>
            <a:r>
              <a:rPr lang="en-GB" b="1" dirty="0">
                <a:solidFill>
                  <a:srgbClr val="000000"/>
                </a:solidFill>
              </a:rPr>
              <a:t>165 days</a:t>
            </a:r>
            <a:r>
              <a:rPr lang="en-GB" dirty="0">
                <a:solidFill>
                  <a:srgbClr val="000000"/>
                </a:solidFill>
              </a:rPr>
              <a:t>, likely the orbital period of the system)   </a:t>
            </a:r>
            <a:r>
              <a:rPr lang="en-GB" dirty="0" err="1">
                <a:solidFill>
                  <a:srgbClr val="000000"/>
                </a:solidFill>
              </a:rPr>
              <a:t>Sidoli</a:t>
            </a:r>
            <a:r>
              <a:rPr lang="en-GB" dirty="0">
                <a:solidFill>
                  <a:srgbClr val="000000"/>
                </a:solidFill>
              </a:rPr>
              <a:t> et al. 2006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																Romano et al. 2007, 2009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41921" y="207382"/>
            <a:ext cx="3486240" cy="30675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 Latest RESULTS on </a:t>
            </a:r>
            <a:r>
              <a:rPr lang="en-GB" dirty="0" err="1">
                <a:solidFill>
                  <a:srgbClr val="000000"/>
                </a:solidFill>
                <a:latin typeface="Times New Roman" pitchFamily="16" charset="0"/>
              </a:rPr>
              <a:t>SFXTs</a:t>
            </a: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  </a:t>
            </a:r>
          </a:p>
        </p:txBody>
      </p:sp>
      <p:sp>
        <p:nvSpPr>
          <p:cNvPr id="6" name="Anello 5"/>
          <p:cNvSpPr/>
          <p:nvPr/>
        </p:nvSpPr>
        <p:spPr bwMode="auto">
          <a:xfrm>
            <a:off x="424801" y="836729"/>
            <a:ext cx="2462400" cy="907295"/>
          </a:xfrm>
          <a:prstGeom prst="donut">
            <a:avLst>
              <a:gd name="adj" fmla="val 467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  <p:sp>
        <p:nvSpPr>
          <p:cNvPr id="7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560" y="1772816"/>
            <a:ext cx="5614560" cy="4416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33761" y="436367"/>
            <a:ext cx="7398720" cy="1395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3300" dirty="0">
                <a:solidFill>
                  <a:srgbClr val="000000"/>
                </a:solidFill>
              </a:rPr>
              <a:t>The periodic SFXT </a:t>
            </a:r>
            <a:r>
              <a:rPr lang="en-GB" sz="3300" b="1" dirty="0">
                <a:solidFill>
                  <a:srgbClr val="000000"/>
                </a:solidFill>
              </a:rPr>
              <a:t>IGRJ18483-0311: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one outburst every </a:t>
            </a:r>
            <a:r>
              <a:rPr lang="en-GB" sz="2400" b="1" dirty="0">
                <a:solidFill>
                  <a:srgbClr val="000000"/>
                </a:solidFill>
              </a:rPr>
              <a:t>18.5 days 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Swift/XRT observations of one entire orbital period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7464960" y="2047896"/>
            <a:ext cx="3453120" cy="233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Romano et al. 2009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27520" y="1926923"/>
            <a:ext cx="1072800" cy="561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65665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2009</a:t>
            </a:r>
          </a:p>
          <a:p>
            <a:pPr>
              <a:tabLst>
                <a:tab pos="65665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June-July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829440" y="6237312"/>
            <a:ext cx="7472160" cy="306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intermediate object between </a:t>
            </a:r>
            <a:r>
              <a:rPr 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SFXTs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persistent </a:t>
            </a:r>
            <a:r>
              <a:rPr 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HMXBs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??</a:t>
            </a:r>
          </a:p>
        </p:txBody>
      </p:sp>
      <p:sp>
        <p:nvSpPr>
          <p:cNvPr id="8" name="Anello 7"/>
          <p:cNvSpPr/>
          <p:nvPr/>
        </p:nvSpPr>
        <p:spPr bwMode="auto">
          <a:xfrm>
            <a:off x="4312801" y="836729"/>
            <a:ext cx="2462400" cy="907295"/>
          </a:xfrm>
          <a:prstGeom prst="donut">
            <a:avLst>
              <a:gd name="adj" fmla="val 303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  <p:sp>
        <p:nvSpPr>
          <p:cNvPr id="9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441" y="-14401"/>
            <a:ext cx="4855047" cy="646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42880" y="829527"/>
            <a:ext cx="1861920" cy="157984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</a:tabLst>
              <a:defRPr/>
            </a:pPr>
            <a:r>
              <a:rPr lang="en-GB" dirty="0" err="1">
                <a:solidFill>
                  <a:srgbClr val="000000"/>
                </a:solidFill>
                <a:latin typeface="Times New Roman" pitchFamily="16" charset="0"/>
              </a:rPr>
              <a:t>IGRs</a:t>
            </a: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 </a:t>
            </a:r>
            <a:r>
              <a:rPr lang="en-GB" sz="2500" b="1" dirty="0" err="1">
                <a:solidFill>
                  <a:srgbClr val="000000"/>
                </a:solidFill>
                <a:latin typeface="Times New Roman" pitchFamily="16" charset="0"/>
              </a:rPr>
              <a:t>SFXTs</a:t>
            </a:r>
            <a:r>
              <a:rPr lang="en-GB" sz="25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>
              <a:tabLst>
                <a:tab pos="656650" algn="l"/>
                <a:tab pos="1313299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bright outbursts</a:t>
            </a:r>
          </a:p>
          <a:p>
            <a:pPr>
              <a:tabLst>
                <a:tab pos="656650" algn="l"/>
                <a:tab pos="1313299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Times New Roman" pitchFamily="16" charset="0"/>
              </a:rPr>
              <a:t>monitored</a:t>
            </a: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with </a:t>
            </a:r>
          </a:p>
          <a:p>
            <a:pPr>
              <a:tabLst>
                <a:tab pos="656650" algn="l"/>
                <a:tab pos="1313299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Times New Roman" pitchFamily="16" charset="0"/>
              </a:rPr>
              <a:t>Swift</a:t>
            </a: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/ XRT</a:t>
            </a:r>
          </a:p>
          <a:p>
            <a:pPr>
              <a:tabLst>
                <a:tab pos="656650" algn="l"/>
                <a:tab pos="1313299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(0.3-10 </a:t>
            </a:r>
            <a:r>
              <a:rPr lang="en-GB" dirty="0" err="1">
                <a:solidFill>
                  <a:srgbClr val="000000"/>
                </a:solidFill>
                <a:latin typeface="Times New Roman" pitchFamily="16" charset="0"/>
              </a:rPr>
              <a:t>keV</a:t>
            </a: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)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220800" y="5646848"/>
            <a:ext cx="1944000" cy="230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sz="1600" dirty="0" err="1">
                <a:solidFill>
                  <a:srgbClr val="000000"/>
                </a:solidFill>
              </a:rPr>
              <a:t>Sidoli</a:t>
            </a:r>
            <a:r>
              <a:rPr lang="en-GB" sz="1600" dirty="0">
                <a:solidFill>
                  <a:srgbClr val="000000"/>
                </a:solidFill>
              </a:rPr>
              <a:t> et al. 2008, 2009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127201" y="3753034"/>
            <a:ext cx="2721600" cy="1684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GB" dirty="0">
                <a:solidFill>
                  <a:srgbClr val="000000"/>
                </a:solidFill>
              </a:rPr>
              <a:t>The </a:t>
            </a:r>
            <a:r>
              <a:rPr lang="en-GB" b="1" dirty="0">
                <a:solidFill>
                  <a:srgbClr val="000000"/>
                </a:solidFill>
              </a:rPr>
              <a:t>outburst </a:t>
            </a:r>
            <a:r>
              <a:rPr lang="en-GB" dirty="0">
                <a:solidFill>
                  <a:srgbClr val="000000"/>
                </a:solidFill>
              </a:rPr>
              <a:t>duration 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GB" dirty="0">
                <a:solidFill>
                  <a:srgbClr val="000000"/>
                </a:solidFill>
              </a:rPr>
              <a:t>is a</a:t>
            </a:r>
            <a:r>
              <a:rPr lang="en-GB" b="1" dirty="0">
                <a:solidFill>
                  <a:srgbClr val="000000"/>
                </a:solidFill>
              </a:rPr>
              <a:t> few days</a:t>
            </a:r>
            <a:r>
              <a:rPr lang="en-GB" dirty="0">
                <a:solidFill>
                  <a:srgbClr val="000000"/>
                </a:solidFill>
              </a:rPr>
              <a:t>, and it is 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GB" dirty="0">
                <a:solidFill>
                  <a:srgbClr val="000000"/>
                </a:solidFill>
              </a:rPr>
              <a:t>composed by several 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GB" dirty="0">
                <a:solidFill>
                  <a:srgbClr val="000000"/>
                </a:solidFill>
              </a:rPr>
              <a:t>short (a few hours)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GB" b="1" dirty="0">
                <a:solidFill>
                  <a:srgbClr val="000000"/>
                </a:solidFill>
              </a:rPr>
              <a:t>flares </a:t>
            </a:r>
          </a:p>
        </p:txBody>
      </p:sp>
      <p:sp>
        <p:nvSpPr>
          <p:cNvPr id="8" name="Anello 7"/>
          <p:cNvSpPr/>
          <p:nvPr/>
        </p:nvSpPr>
        <p:spPr bwMode="auto">
          <a:xfrm>
            <a:off x="5479201" y="3299387"/>
            <a:ext cx="3664800" cy="2333045"/>
          </a:xfrm>
          <a:prstGeom prst="donut">
            <a:avLst>
              <a:gd name="adj" fmla="val 334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  <p:sp>
        <p:nvSpPr>
          <p:cNvPr id="7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1" y="207382"/>
            <a:ext cx="8733600" cy="613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21440" y="4147636"/>
            <a:ext cx="4956480" cy="81944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  <a:defRPr/>
            </a:pPr>
            <a:r>
              <a:rPr lang="en-GB" sz="2900" dirty="0" err="1">
                <a:solidFill>
                  <a:srgbClr val="FF0000"/>
                </a:solidFill>
                <a:latin typeface="Times New Roman" pitchFamily="16" charset="0"/>
              </a:rPr>
              <a:t>SFXTs</a:t>
            </a:r>
            <a:r>
              <a:rPr lang="en-GB" sz="2900" dirty="0">
                <a:solidFill>
                  <a:srgbClr val="FF0000"/>
                </a:solidFill>
                <a:latin typeface="Times New Roman" pitchFamily="16" charset="0"/>
              </a:rPr>
              <a:t> duty cycle observed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  <a:defRPr/>
            </a:pPr>
            <a:r>
              <a:rPr lang="en-GB" sz="2900" dirty="0">
                <a:solidFill>
                  <a:srgbClr val="FF0000"/>
                </a:solidFill>
                <a:latin typeface="Times New Roman" pitchFamily="16" charset="0"/>
              </a:rPr>
              <a:t>with </a:t>
            </a:r>
            <a:r>
              <a:rPr lang="en-GB" sz="2900" b="1" dirty="0">
                <a:solidFill>
                  <a:srgbClr val="FF0000"/>
                </a:solidFill>
                <a:latin typeface="Times New Roman" pitchFamily="16" charset="0"/>
              </a:rPr>
              <a:t>INTEGRAL</a:t>
            </a:r>
            <a:r>
              <a:rPr lang="en-GB" sz="2900" dirty="0">
                <a:solidFill>
                  <a:srgbClr val="FF0000"/>
                </a:solidFill>
                <a:latin typeface="Times New Roman" pitchFamily="16" charset="0"/>
              </a:rPr>
              <a:t> (after 7 years)</a:t>
            </a: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073600" y="6237312"/>
            <a:ext cx="6716160" cy="230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data are taken from </a:t>
            </a:r>
            <a:r>
              <a:rPr lang="en-GB" sz="1600" b="1" dirty="0" err="1">
                <a:solidFill>
                  <a:srgbClr val="000000"/>
                </a:solidFill>
              </a:rPr>
              <a:t>Ducci</a:t>
            </a:r>
            <a:r>
              <a:rPr lang="en-GB" sz="1600" b="1" dirty="0">
                <a:solidFill>
                  <a:srgbClr val="000000"/>
                </a:solidFill>
              </a:rPr>
              <a:t>, </a:t>
            </a:r>
            <a:r>
              <a:rPr lang="en-GB" sz="1600" b="1" dirty="0" err="1">
                <a:solidFill>
                  <a:srgbClr val="000000"/>
                </a:solidFill>
              </a:rPr>
              <a:t>Sidoli</a:t>
            </a:r>
            <a:r>
              <a:rPr lang="en-GB" sz="1600" b="1" dirty="0">
                <a:solidFill>
                  <a:srgbClr val="000000"/>
                </a:solidFill>
              </a:rPr>
              <a:t> &amp; </a:t>
            </a:r>
            <a:r>
              <a:rPr lang="en-GB" sz="1600" b="1" dirty="0" err="1">
                <a:solidFill>
                  <a:srgbClr val="000000"/>
                </a:solidFill>
              </a:rPr>
              <a:t>Paizis</a:t>
            </a:r>
            <a:r>
              <a:rPr lang="en-GB" sz="1600" dirty="0">
                <a:solidFill>
                  <a:srgbClr val="000000"/>
                </a:solidFill>
              </a:rPr>
              <a:t>, MNRAS in press (</a:t>
            </a:r>
            <a:r>
              <a:rPr lang="en-GB" sz="1600" dirty="0" err="1">
                <a:solidFill>
                  <a:srgbClr val="000000"/>
                </a:solidFill>
              </a:rPr>
              <a:t>arXiv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1006.3256</a:t>
            </a:r>
            <a:r>
              <a:rPr lang="en-GB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52001" y="1036909"/>
            <a:ext cx="370080" cy="410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r>
              <a:rPr lang="en-GB" sz="2900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7" name="Anello 6"/>
          <p:cNvSpPr/>
          <p:nvPr/>
        </p:nvSpPr>
        <p:spPr bwMode="auto">
          <a:xfrm>
            <a:off x="5824376" y="950069"/>
            <a:ext cx="2462400" cy="907295"/>
          </a:xfrm>
          <a:prstGeom prst="donut">
            <a:avLst>
              <a:gd name="adj" fmla="val 947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  <p:sp>
        <p:nvSpPr>
          <p:cNvPr id="8" name="Anello 7"/>
          <p:cNvSpPr/>
          <p:nvPr/>
        </p:nvSpPr>
        <p:spPr bwMode="auto">
          <a:xfrm>
            <a:off x="357158" y="4077069"/>
            <a:ext cx="2462400" cy="907295"/>
          </a:xfrm>
          <a:prstGeom prst="donut">
            <a:avLst>
              <a:gd name="adj" fmla="val 9472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  <p:sp>
        <p:nvSpPr>
          <p:cNvPr id="9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120" y="1016169"/>
            <a:ext cx="7352640" cy="5556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2861280" y="1745463"/>
            <a:ext cx="3317760" cy="645188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16654" tIns="16654" rIns="16654" bIns="16654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b="1" dirty="0">
                <a:solidFill>
                  <a:srgbClr val="E00000"/>
                </a:solidFill>
              </a:rPr>
              <a:t>Wind-fed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b="1" dirty="0" err="1">
                <a:solidFill>
                  <a:srgbClr val="E00000"/>
                </a:solidFill>
              </a:rPr>
              <a:t>SuperGiantXBs</a:t>
            </a:r>
            <a:r>
              <a:rPr lang="en-GB" b="1" dirty="0">
                <a:solidFill>
                  <a:srgbClr val="E00000"/>
                </a:solidFill>
              </a:rPr>
              <a:t> (persistent)</a:t>
            </a:r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2903040" y="2528035"/>
            <a:ext cx="1658880" cy="829527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 rot="-3300000">
            <a:off x="4013426" y="3186958"/>
            <a:ext cx="3732872" cy="1451520"/>
          </a:xfrm>
          <a:prstGeom prst="ellips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6691680" y="1451672"/>
            <a:ext cx="1294560" cy="645188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16654" tIns="16654" rIns="16654" bIns="16654"/>
          <a:lstStyle/>
          <a:p>
            <a:pPr>
              <a:tabLst>
                <a:tab pos="656650" algn="l"/>
              </a:tabLst>
            </a:pPr>
            <a:r>
              <a:rPr lang="en-GB" b="1" dirty="0">
                <a:solidFill>
                  <a:srgbClr val="0000FF"/>
                </a:solidFill>
              </a:rPr>
              <a:t>Be X-ray</a:t>
            </a:r>
          </a:p>
          <a:p>
            <a:pPr>
              <a:tabLst>
                <a:tab pos="656650" algn="l"/>
              </a:tabLst>
            </a:pPr>
            <a:r>
              <a:rPr lang="en-GB" b="1" dirty="0">
                <a:solidFill>
                  <a:srgbClr val="0000FF"/>
                </a:solidFill>
              </a:rPr>
              <a:t>Transients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2695681" y="4147635"/>
            <a:ext cx="1668960" cy="339876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16654" tIns="16654" rIns="16654" bIns="16654"/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b="1" dirty="0">
                <a:solidFill>
                  <a:srgbClr val="198533"/>
                </a:solidFill>
              </a:rPr>
              <a:t>RLO </a:t>
            </a:r>
            <a:r>
              <a:rPr lang="en-GB" b="1" dirty="0" err="1">
                <a:solidFill>
                  <a:srgbClr val="198533"/>
                </a:solidFill>
              </a:rPr>
              <a:t>HMXBs</a:t>
            </a:r>
            <a:endParaRPr lang="en-GB" b="1" dirty="0">
              <a:solidFill>
                <a:srgbClr val="198533"/>
              </a:solidFill>
            </a:endParaRPr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 rot="-1500000">
            <a:off x="2152801" y="4255648"/>
            <a:ext cx="756000" cy="1118997"/>
          </a:xfrm>
          <a:prstGeom prst="ellipse">
            <a:avLst/>
          </a:prstGeom>
          <a:noFill/>
          <a:ln w="36720">
            <a:solidFill>
              <a:srgbClr val="00AE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5121" y="0"/>
            <a:ext cx="8245440" cy="1146360"/>
          </a:xfrm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900" b="1" dirty="0" smtClean="0"/>
              <a:t>Galactic</a:t>
            </a:r>
            <a:r>
              <a:rPr lang="en-GB" sz="2900" dirty="0" smtClean="0"/>
              <a:t> </a:t>
            </a:r>
            <a:r>
              <a:rPr lang="en-GB" sz="2900" dirty="0" err="1" smtClean="0"/>
              <a:t>HMXBs</a:t>
            </a:r>
            <a:r>
              <a:rPr lang="en-GB" sz="2900" dirty="0" smtClean="0"/>
              <a:t> in the </a:t>
            </a:r>
            <a:r>
              <a:rPr lang="en-GB" sz="2900" dirty="0" err="1" smtClean="0"/>
              <a:t>Corbet</a:t>
            </a:r>
            <a:r>
              <a:rPr lang="en-GB" sz="2900" dirty="0" smtClean="0"/>
              <a:t> diagram</a:t>
            </a:r>
            <a:br>
              <a:rPr lang="en-GB" sz="2900" dirty="0" smtClean="0"/>
            </a:br>
            <a:r>
              <a:rPr lang="en-GB" sz="2900" dirty="0" smtClean="0">
                <a:solidFill>
                  <a:srgbClr val="000000"/>
                </a:solidFill>
              </a:rPr>
              <a:t>from Liu et al. 2001, </a:t>
            </a:r>
            <a:r>
              <a:rPr lang="en-GB" sz="2900" b="1" dirty="0" smtClean="0">
                <a:solidFill>
                  <a:srgbClr val="FF0000"/>
                </a:solidFill>
              </a:rPr>
              <a:t>pre-INTEGRAL version</a:t>
            </a:r>
            <a:r>
              <a:rPr lang="en-GB" sz="2900" dirty="0" smtClean="0">
                <a:solidFill>
                  <a:srgbClr val="000000"/>
                </a:solidFill>
              </a:rPr>
              <a:t/>
            </a:r>
            <a:br>
              <a:rPr lang="en-GB" sz="2900" dirty="0" smtClean="0">
                <a:solidFill>
                  <a:srgbClr val="000000"/>
                </a:solidFill>
              </a:rPr>
            </a:br>
            <a:endParaRPr lang="en-GB" sz="2900" dirty="0" smtClean="0"/>
          </a:p>
        </p:txBody>
      </p:sp>
      <p:sp>
        <p:nvSpPr>
          <p:cNvPr id="10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animBg="1"/>
      <p:bldP spid="33798" grpId="0" animBg="1"/>
      <p:bldP spid="33799" grpId="0"/>
      <p:bldP spid="33800" grpId="0"/>
      <p:bldP spid="338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5121" y="0"/>
            <a:ext cx="8245440" cy="114636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300" dirty="0" smtClean="0">
                <a:solidFill>
                  <a:srgbClr val="FF0000"/>
                </a:solidFill>
              </a:rPr>
              <a:t>New </a:t>
            </a:r>
            <a:r>
              <a:rPr lang="en-GB" sz="3300" b="1" dirty="0" smtClean="0">
                <a:solidFill>
                  <a:srgbClr val="FF0000"/>
                </a:solidFill>
              </a:rPr>
              <a:t>Galactic</a:t>
            </a:r>
            <a:r>
              <a:rPr lang="en-GB" sz="3300" dirty="0" smtClean="0">
                <a:solidFill>
                  <a:srgbClr val="FF0000"/>
                </a:solidFill>
              </a:rPr>
              <a:t> </a:t>
            </a:r>
            <a:r>
              <a:rPr lang="en-GB" sz="3300" dirty="0" err="1" smtClean="0">
                <a:solidFill>
                  <a:srgbClr val="FF0000"/>
                </a:solidFill>
              </a:rPr>
              <a:t>IGRs</a:t>
            </a:r>
            <a:r>
              <a:rPr lang="en-GB" sz="3300" dirty="0" smtClean="0">
                <a:solidFill>
                  <a:srgbClr val="FF0000"/>
                </a:solidFill>
              </a:rPr>
              <a:t> </a:t>
            </a:r>
            <a:r>
              <a:rPr lang="en-GB" sz="3300" dirty="0" err="1" smtClean="0">
                <a:solidFill>
                  <a:srgbClr val="FF0000"/>
                </a:solidFill>
              </a:rPr>
              <a:t>HMXBs</a:t>
            </a:r>
            <a:r>
              <a:rPr lang="en-GB" sz="2900" dirty="0" smtClean="0"/>
              <a:t> in the </a:t>
            </a:r>
            <a:r>
              <a:rPr lang="en-GB" sz="2900" dirty="0" err="1" smtClean="0"/>
              <a:t>Corbet</a:t>
            </a:r>
            <a:r>
              <a:rPr lang="en-GB" sz="2900" dirty="0" smtClean="0"/>
              <a:t> diagram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201" y="1031149"/>
            <a:ext cx="7352640" cy="5573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5121" y="123853"/>
            <a:ext cx="8245440" cy="892894"/>
          </a:xfrm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3300" dirty="0" smtClean="0">
                <a:solidFill>
                  <a:srgbClr val="FF0000"/>
                </a:solidFill>
              </a:rPr>
              <a:t>New </a:t>
            </a:r>
            <a:r>
              <a:rPr lang="en-GB" sz="3300" b="1" dirty="0" smtClean="0">
                <a:solidFill>
                  <a:srgbClr val="FF0000"/>
                </a:solidFill>
              </a:rPr>
              <a:t>Galactic</a:t>
            </a:r>
            <a:r>
              <a:rPr lang="en-GB" sz="3300" dirty="0" smtClean="0">
                <a:solidFill>
                  <a:srgbClr val="FF0000"/>
                </a:solidFill>
              </a:rPr>
              <a:t> IGRs HMXBs </a:t>
            </a: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</a:rPr>
              <a:t>and SFXTs </a:t>
            </a:r>
            <a:r>
              <a:rPr lang="en-GB" sz="2900" dirty="0" smtClean="0"/>
              <a:t>in the </a:t>
            </a:r>
            <a:r>
              <a:rPr lang="en-GB" sz="2900" dirty="0" err="1" smtClean="0"/>
              <a:t>Corbet</a:t>
            </a:r>
            <a:r>
              <a:rPr lang="en-GB" sz="2900" dirty="0" smtClean="0"/>
              <a:t> diagram  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760" y="1036909"/>
            <a:ext cx="7352640" cy="5573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4878720" y="3110726"/>
            <a:ext cx="207360" cy="207382"/>
          </a:xfrm>
          <a:prstGeom prst="ellipse">
            <a:avLst/>
          </a:prstGeom>
          <a:noFill/>
          <a:ln w="9144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4485600" y="4278690"/>
            <a:ext cx="207360" cy="207382"/>
          </a:xfrm>
          <a:prstGeom prst="ellipse">
            <a:avLst/>
          </a:prstGeom>
          <a:noFill/>
          <a:ln w="9144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6318720" y="3208657"/>
            <a:ext cx="207360" cy="207382"/>
          </a:xfrm>
          <a:prstGeom prst="ellipse">
            <a:avLst/>
          </a:prstGeom>
          <a:noFill/>
          <a:ln w="9144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3110400" y="2281199"/>
            <a:ext cx="207360" cy="207382"/>
          </a:xfrm>
          <a:prstGeom prst="ellipse">
            <a:avLst/>
          </a:prstGeom>
          <a:noFill/>
          <a:ln w="9144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6013440" y="1771386"/>
            <a:ext cx="1356480" cy="511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sz="3600" b="1" dirty="0" err="1">
                <a:solidFill>
                  <a:srgbClr val="0000FF"/>
                </a:solidFill>
              </a:rPr>
              <a:t>SFXTs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9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201" y="1031149"/>
            <a:ext cx="7352640" cy="5573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878720" y="3110726"/>
            <a:ext cx="207360" cy="207382"/>
          </a:xfrm>
          <a:prstGeom prst="ellipse">
            <a:avLst/>
          </a:prstGeom>
          <a:noFill/>
          <a:ln w="9144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4485600" y="4278690"/>
            <a:ext cx="207360" cy="207382"/>
          </a:xfrm>
          <a:prstGeom prst="ellipse">
            <a:avLst/>
          </a:prstGeom>
          <a:noFill/>
          <a:ln w="9144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318720" y="3208657"/>
            <a:ext cx="207360" cy="207382"/>
          </a:xfrm>
          <a:prstGeom prst="ellipse">
            <a:avLst/>
          </a:prstGeom>
          <a:noFill/>
          <a:ln w="9144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110400" y="2281199"/>
            <a:ext cx="207360" cy="207382"/>
          </a:xfrm>
          <a:prstGeom prst="ellipse">
            <a:avLst/>
          </a:prstGeom>
          <a:noFill/>
          <a:ln w="9144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13440" y="1771386"/>
            <a:ext cx="1844708" cy="1157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sz="3600" b="1" dirty="0" smtClean="0">
                <a:solidFill>
                  <a:srgbClr val="0000FF"/>
                </a:solidFill>
              </a:rPr>
              <a:t>SFXTs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GB" sz="2000" b="1" dirty="0" smtClean="0">
                <a:solidFill>
                  <a:srgbClr val="0000FF"/>
                </a:solidFill>
              </a:rPr>
              <a:t>Orb from few  to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GB" sz="2000" b="1" dirty="0" smtClean="0">
                <a:solidFill>
                  <a:srgbClr val="0000FF"/>
                </a:solidFill>
              </a:rPr>
              <a:t> few hundred days 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3460321" y="5390487"/>
            <a:ext cx="1440" cy="417644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525121" y="5582026"/>
            <a:ext cx="1283040" cy="224664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16654" tIns="16654" rIns="16654" bIns="16654"/>
          <a:lstStyle/>
          <a:p>
            <a:pPr>
              <a:tabLst>
                <a:tab pos="656650" algn="l"/>
              </a:tabLst>
            </a:pPr>
            <a:r>
              <a:rPr lang="en-GB" sz="1400" i="1" dirty="0">
                <a:solidFill>
                  <a:srgbClr val="FF0000"/>
                </a:solidFill>
              </a:rPr>
              <a:t>IGR J17544-2619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3077281" y="5390487"/>
            <a:ext cx="1440" cy="417644"/>
          </a:xfrm>
          <a:prstGeom prst="line">
            <a:avLst/>
          </a:prstGeom>
          <a:noFill/>
          <a:ln w="36720">
            <a:solidFill>
              <a:srgbClr val="00AE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449440" y="5898859"/>
            <a:ext cx="1283040" cy="224664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16654" tIns="16654" rIns="16654" bIns="16654"/>
          <a:lstStyle/>
          <a:p>
            <a:pPr>
              <a:tabLst>
                <a:tab pos="656650" algn="l"/>
              </a:tabLst>
            </a:pPr>
            <a:r>
              <a:rPr lang="en-GB" sz="1400" i="1" dirty="0">
                <a:solidFill>
                  <a:srgbClr val="198533"/>
                </a:solidFill>
              </a:rPr>
              <a:t>IGR J16479-4514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4976640" y="5390487"/>
            <a:ext cx="1440" cy="417644"/>
          </a:xfrm>
          <a:prstGeom prst="line">
            <a:avLst/>
          </a:prstGeom>
          <a:noFill/>
          <a:ln w="36720">
            <a:solidFill>
              <a:srgbClr val="804C19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514401" y="5898859"/>
            <a:ext cx="1291680" cy="224664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16654" tIns="16654" rIns="16654" bIns="16654"/>
          <a:lstStyle/>
          <a:p>
            <a:pPr>
              <a:tabLst>
                <a:tab pos="656650" algn="l"/>
              </a:tabLst>
            </a:pPr>
            <a:r>
              <a:rPr lang="en-GB" sz="1400" i="1" dirty="0">
                <a:solidFill>
                  <a:srgbClr val="804C19"/>
                </a:solidFill>
              </a:rPr>
              <a:t>SAXJ1818.6-1703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07360" y="5599308"/>
            <a:ext cx="1575360" cy="492532"/>
          </a:xfrm>
          <a:prstGeom prst="rect">
            <a:avLst/>
          </a:prstGeom>
          <a:solidFill>
            <a:srgbClr val="FFFFFF"/>
          </a:solidFill>
          <a:ln w="36720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16654" tIns="16654" rIns="16654" bIns="16654"/>
          <a:lstStyle/>
          <a:p>
            <a:pPr>
              <a:tabLst>
                <a:tab pos="656650" algn="l"/>
                <a:tab pos="1313299" algn="l"/>
              </a:tabLst>
              <a:defRPr/>
            </a:pPr>
            <a:r>
              <a:rPr lang="en-GB" sz="1600" i="1" dirty="0">
                <a:solidFill>
                  <a:srgbClr val="000000"/>
                </a:solidFill>
                <a:latin typeface="Times New Roman" pitchFamily="16" charset="0"/>
              </a:rPr>
              <a:t>other </a:t>
            </a:r>
            <a:r>
              <a:rPr lang="en-GB" sz="1600" i="1" dirty="0" err="1">
                <a:solidFill>
                  <a:srgbClr val="000000"/>
                </a:solidFill>
                <a:latin typeface="Times New Roman" pitchFamily="16" charset="0"/>
              </a:rPr>
              <a:t>SFXTs</a:t>
            </a:r>
            <a:endParaRPr lang="en-GB" sz="1600" i="1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656650" algn="l"/>
                <a:tab pos="1313299" algn="l"/>
              </a:tabLst>
              <a:defRPr/>
            </a:pPr>
            <a:r>
              <a:rPr lang="en-GB" sz="1600" i="1" dirty="0">
                <a:solidFill>
                  <a:srgbClr val="000000"/>
                </a:solidFill>
                <a:latin typeface="Times New Roman" pitchFamily="16" charset="0"/>
              </a:rPr>
              <a:t>with known </a:t>
            </a:r>
            <a:r>
              <a:rPr lang="en-GB" sz="1600" i="1" dirty="0" err="1">
                <a:solidFill>
                  <a:srgbClr val="000000"/>
                </a:solidFill>
                <a:latin typeface="Times New Roman" pitchFamily="16" charset="0"/>
              </a:rPr>
              <a:t>Porb</a:t>
            </a:r>
            <a:r>
              <a:rPr lang="en-GB" sz="1600" i="1" dirty="0">
                <a:solidFill>
                  <a:srgbClr val="000000"/>
                </a:solidFill>
                <a:latin typeface="Times New Roman" pitchFamily="16" charset="0"/>
              </a:rPr>
              <a:t>: 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5414400" y="5373205"/>
            <a:ext cx="1440" cy="417644"/>
          </a:xfrm>
          <a:prstGeom prst="line">
            <a:avLst/>
          </a:prstGeom>
          <a:noFill/>
          <a:ln w="3672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pPr>
              <a:defRPr/>
            </a:pPr>
            <a:endParaRPr lang="it-IT"/>
          </a:p>
        </p:txBody>
      </p:sp>
      <p:sp>
        <p:nvSpPr>
          <p:cNvPr id="23568" name="Text Box 13"/>
          <p:cNvSpPr txBox="1">
            <a:spLocks noChangeArrowheads="1"/>
          </p:cNvSpPr>
          <p:nvPr/>
        </p:nvSpPr>
        <p:spPr bwMode="auto">
          <a:xfrm>
            <a:off x="6321600" y="6021272"/>
            <a:ext cx="1291680" cy="224664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16654" tIns="16654" rIns="16654" bIns="16654"/>
          <a:lstStyle/>
          <a:p>
            <a:pPr>
              <a:tabLst>
                <a:tab pos="656650" algn="l"/>
              </a:tabLst>
            </a:pPr>
            <a:endParaRPr lang="it-IT" sz="1400" i="1" dirty="0">
              <a:solidFill>
                <a:srgbClr val="804C19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608801" y="5502818"/>
            <a:ext cx="1291680" cy="224664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  <p:txBody>
          <a:bodyPr wrap="none" lIns="16654" tIns="16654" rIns="16654" bIns="16654"/>
          <a:lstStyle/>
          <a:p>
            <a:pPr>
              <a:tabLst>
                <a:tab pos="656650" algn="l"/>
              </a:tabLst>
              <a:defRPr/>
            </a:pPr>
            <a:r>
              <a:rPr lang="en-GB" sz="1400" i="1" dirty="0">
                <a:solidFill>
                  <a:srgbClr val="804C19"/>
                </a:solidFill>
              </a:rPr>
              <a:t>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XTE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J1739-302</a:t>
            </a:r>
            <a:endParaRPr lang="en-GB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V="1">
            <a:off x="3081600" y="1679217"/>
            <a:ext cx="1440" cy="3735752"/>
          </a:xfrm>
          <a:prstGeom prst="line">
            <a:avLst/>
          </a:prstGeom>
          <a:noFill/>
          <a:ln w="38100">
            <a:solidFill>
              <a:srgbClr val="94BD5E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5121" y="123853"/>
            <a:ext cx="8245440" cy="892894"/>
          </a:xfrm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3300" dirty="0" smtClean="0">
                <a:solidFill>
                  <a:srgbClr val="FF0000"/>
                </a:solidFill>
              </a:rPr>
              <a:t>New </a:t>
            </a:r>
            <a:r>
              <a:rPr lang="en-GB" sz="3300" b="1" dirty="0" smtClean="0">
                <a:solidFill>
                  <a:srgbClr val="FF0000"/>
                </a:solidFill>
              </a:rPr>
              <a:t>Galactic</a:t>
            </a:r>
            <a:r>
              <a:rPr lang="en-GB" sz="3300" dirty="0" smtClean="0">
                <a:solidFill>
                  <a:srgbClr val="FF0000"/>
                </a:solidFill>
              </a:rPr>
              <a:t> IGRs HMXBs </a:t>
            </a: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</a:rPr>
              <a:t>and SFXTs </a:t>
            </a:r>
            <a:r>
              <a:rPr lang="en-GB" sz="2900" dirty="0" smtClean="0"/>
              <a:t>in the </a:t>
            </a:r>
            <a:r>
              <a:rPr lang="en-GB" sz="2900" dirty="0" err="1" smtClean="0"/>
              <a:t>Corbet</a:t>
            </a:r>
            <a:r>
              <a:rPr lang="en-GB" sz="2900" dirty="0" smtClean="0"/>
              <a:t> diagram   </a:t>
            </a:r>
          </a:p>
        </p:txBody>
      </p:sp>
      <p:sp>
        <p:nvSpPr>
          <p:cNvPr id="24" name="Anello 23"/>
          <p:cNvSpPr/>
          <p:nvPr/>
        </p:nvSpPr>
        <p:spPr bwMode="auto">
          <a:xfrm>
            <a:off x="5803200" y="5502818"/>
            <a:ext cx="1555200" cy="712874"/>
          </a:xfrm>
          <a:prstGeom prst="donut">
            <a:avLst>
              <a:gd name="adj" fmla="val 947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  <p:sp>
        <p:nvSpPr>
          <p:cNvPr id="25" name="Anello 24"/>
          <p:cNvSpPr/>
          <p:nvPr/>
        </p:nvSpPr>
        <p:spPr bwMode="auto">
          <a:xfrm>
            <a:off x="2304001" y="5567625"/>
            <a:ext cx="1490400" cy="648068"/>
          </a:xfrm>
          <a:prstGeom prst="donut">
            <a:avLst>
              <a:gd name="adj" fmla="val 9472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>
              <a:buFont typeface="Wingdings" charset="2"/>
              <a:buNone/>
              <a:defRPr/>
            </a:pPr>
            <a:endParaRPr lang="it-IT">
              <a:latin typeface="Times New Roman" pitchFamily="16" charset="0"/>
            </a:endParaRPr>
          </a:p>
        </p:txBody>
      </p:sp>
      <p:sp>
        <p:nvSpPr>
          <p:cNvPr id="23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783360" y="689833"/>
            <a:ext cx="7718400" cy="5849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3300" b="1" dirty="0">
                <a:solidFill>
                  <a:srgbClr val="000000"/>
                </a:solidFill>
              </a:rPr>
              <a:t>The “</a:t>
            </a:r>
            <a:r>
              <a:rPr lang="en-GB" sz="3300" b="1" dirty="0" err="1">
                <a:solidFill>
                  <a:srgbClr val="000000"/>
                </a:solidFill>
              </a:rPr>
              <a:t>mistery</a:t>
            </a:r>
            <a:r>
              <a:rPr lang="en-GB" sz="3300" b="1" dirty="0">
                <a:solidFill>
                  <a:srgbClr val="000000"/>
                </a:solidFill>
              </a:rPr>
              <a:t>” of </a:t>
            </a:r>
            <a:r>
              <a:rPr lang="en-GB" sz="3300" b="1" dirty="0" err="1">
                <a:solidFill>
                  <a:srgbClr val="000000"/>
                </a:solidFill>
              </a:rPr>
              <a:t>SFXTs</a:t>
            </a:r>
            <a:r>
              <a:rPr lang="en-GB" sz="3300" b="1" dirty="0">
                <a:solidFill>
                  <a:srgbClr val="000000"/>
                </a:solidFill>
              </a:rPr>
              <a:t>: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SFXTs</a:t>
            </a:r>
            <a:r>
              <a:rPr lang="en-GB" sz="2400" dirty="0">
                <a:solidFill>
                  <a:srgbClr val="000000"/>
                </a:solidFill>
              </a:rPr>
              <a:t> are </a:t>
            </a:r>
            <a:r>
              <a:rPr lang="en-GB" sz="2400" dirty="0" err="1">
                <a:solidFill>
                  <a:srgbClr val="000000"/>
                </a:solidFill>
              </a:rPr>
              <a:t>HMXBs</a:t>
            </a:r>
            <a:r>
              <a:rPr lang="en-GB" sz="2400" dirty="0">
                <a:solidFill>
                  <a:srgbClr val="000000"/>
                </a:solidFill>
              </a:rPr>
              <a:t> hosting </a:t>
            </a:r>
            <a:r>
              <a:rPr lang="en-GB" sz="2400" b="1" i="1" dirty="0">
                <a:solidFill>
                  <a:srgbClr val="000000"/>
                </a:solidFill>
              </a:rPr>
              <a:t>optical counterparts similar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b="1" dirty="0">
                <a:solidFill>
                  <a:srgbClr val="000000"/>
                </a:solidFill>
              </a:rPr>
              <a:t>to </a:t>
            </a:r>
            <a:r>
              <a:rPr lang="en-GB" sz="2400" b="1" i="1" dirty="0">
                <a:solidFill>
                  <a:srgbClr val="000000"/>
                </a:solidFill>
              </a:rPr>
              <a:t>traditional systems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dirty="0" err="1">
                <a:solidFill>
                  <a:srgbClr val="000000"/>
                </a:solidFill>
              </a:rPr>
              <a:t>SGXBs</a:t>
            </a:r>
            <a:r>
              <a:rPr lang="en-GB" sz="2400" dirty="0">
                <a:solidFill>
                  <a:srgbClr val="000000"/>
                </a:solidFill>
              </a:rPr>
              <a:t> like Vela X-1) with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b="1" dirty="0">
                <a:solidFill>
                  <a:srgbClr val="000000"/>
                </a:solidFill>
              </a:rPr>
              <a:t>persistent </a:t>
            </a:r>
            <a:r>
              <a:rPr lang="en-GB" sz="2400" dirty="0">
                <a:solidFill>
                  <a:srgbClr val="000000"/>
                </a:solidFill>
              </a:rPr>
              <a:t>X-ray emission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b="1" dirty="0">
                <a:solidFill>
                  <a:srgbClr val="000000"/>
                </a:solidFill>
              </a:rPr>
              <a:t>BUT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they display </a:t>
            </a:r>
            <a:r>
              <a:rPr lang="en-GB" sz="2400" b="1" dirty="0">
                <a:solidFill>
                  <a:srgbClr val="000000"/>
                </a:solidFill>
              </a:rPr>
              <a:t>transient</a:t>
            </a:r>
            <a:r>
              <a:rPr lang="en-GB" sz="2400" dirty="0">
                <a:solidFill>
                  <a:srgbClr val="000000"/>
                </a:solidFill>
              </a:rPr>
              <a:t> X-ray emission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with </a:t>
            </a:r>
            <a:r>
              <a:rPr lang="en-GB" sz="2400" b="1" dirty="0">
                <a:solidFill>
                  <a:srgbClr val="000000"/>
                </a:solidFill>
              </a:rPr>
              <a:t>flaring activity on short timescales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and </a:t>
            </a:r>
            <a:r>
              <a:rPr lang="en-GB" sz="2400" b="1" dirty="0">
                <a:solidFill>
                  <a:srgbClr val="000000"/>
                </a:solidFill>
              </a:rPr>
              <a:t>extreme dynamic ranges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500" b="1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800" b="1" dirty="0">
                <a:solidFill>
                  <a:srgbClr val="004A4A"/>
                </a:solidFill>
              </a:rPr>
              <a:t>What is the link between </a:t>
            </a:r>
            <a:r>
              <a:rPr lang="en-GB" sz="2800" b="1" dirty="0" err="1">
                <a:solidFill>
                  <a:srgbClr val="004A4A"/>
                </a:solidFill>
              </a:rPr>
              <a:t>SFXTs</a:t>
            </a:r>
            <a:r>
              <a:rPr lang="en-GB" sz="2800" b="1" dirty="0">
                <a:solidFill>
                  <a:srgbClr val="004A4A"/>
                </a:solidFill>
              </a:rPr>
              <a:t> and Persistent </a:t>
            </a:r>
            <a:r>
              <a:rPr lang="en-GB" sz="2800" b="1" dirty="0" err="1">
                <a:solidFill>
                  <a:srgbClr val="004A4A"/>
                </a:solidFill>
              </a:rPr>
              <a:t>SGXBs</a:t>
            </a:r>
            <a:r>
              <a:rPr lang="en-GB" sz="2800" b="1" dirty="0">
                <a:solidFill>
                  <a:srgbClr val="004A4A"/>
                </a:solidFill>
              </a:rPr>
              <a:t>?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800" b="1" dirty="0">
                <a:solidFill>
                  <a:srgbClr val="666600"/>
                </a:solidFill>
              </a:rPr>
              <a:t>How do they form?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198533"/>
                </a:solidFill>
              </a:rPr>
              <a:t>Are there different paths and evolutionary histories?</a:t>
            </a:r>
          </a:p>
        </p:txBody>
      </p:sp>
      <p:sp>
        <p:nvSpPr>
          <p:cNvPr id="3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356"/>
            <a:ext cx="8229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Lesson learn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56180"/>
            <a:ext cx="8019617" cy="252376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Many interesting features:</a:t>
            </a:r>
          </a:p>
          <a:p>
            <a:endParaRPr lang="en-US" sz="2000" b="1" dirty="0" smtClean="0"/>
          </a:p>
          <a:p>
            <a:pPr marL="180975" indent="-180975">
              <a:buFont typeface="Arial"/>
              <a:buChar char="•"/>
            </a:pPr>
            <a:r>
              <a:rPr lang="en-US" sz="2000" b="1" dirty="0" smtClean="0"/>
              <a:t>Early LMXB discoveries biased by heavy Galactic Bulge exposures</a:t>
            </a:r>
          </a:p>
          <a:p>
            <a:pPr marL="180975" indent="-180975">
              <a:buFont typeface="Arial"/>
              <a:buChar char="•"/>
            </a:pPr>
            <a:r>
              <a:rPr lang="en-US" sz="2000" b="1" dirty="0" smtClean="0"/>
              <a:t>HMXB population climbing faster – are HMXBs intrinsically more obscured?</a:t>
            </a:r>
          </a:p>
          <a:p>
            <a:pPr marL="180975" indent="-180975">
              <a:buFont typeface="Arial"/>
              <a:buChar char="•"/>
            </a:pPr>
            <a:r>
              <a:rPr lang="en-US" sz="2000" b="1" dirty="0" smtClean="0"/>
              <a:t>AGN and CV populations both benefitting from cat3 and cat4 being more ‘all-sky’, now rising fast. </a:t>
            </a:r>
          </a:p>
          <a:p>
            <a:endParaRPr lang="en-US" dirty="0"/>
          </a:p>
        </p:txBody>
      </p:sp>
      <p:pic>
        <p:nvPicPr>
          <p:cNvPr id="5" name="Picture 4" descr="typebars.pd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305975" y="1179356"/>
            <a:ext cx="5010635" cy="3509754"/>
          </a:xfrm>
          <a:prstGeom prst="rect">
            <a:avLst/>
          </a:prstGeom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000" y="447888"/>
            <a:ext cx="7809120" cy="622145"/>
          </a:xfrm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 err="1" smtClean="0">
                <a:solidFill>
                  <a:srgbClr val="002060"/>
                </a:solidFill>
              </a:rPr>
              <a:t>SFXTs</a:t>
            </a:r>
            <a:r>
              <a:rPr lang="en-GB" b="1" dirty="0" smtClean="0">
                <a:solidFill>
                  <a:srgbClr val="002060"/>
                </a:solidFill>
              </a:rPr>
              <a:t>: what do we need ?</a:t>
            </a:r>
          </a:p>
        </p:txBody>
      </p:sp>
      <p:sp>
        <p:nvSpPr>
          <p:cNvPr id="4" name="Segnaposto piè di pagina 5"/>
          <p:cNvSpPr txBox="1">
            <a:spLocks/>
          </p:cNvSpPr>
          <p:nvPr/>
        </p:nvSpPr>
        <p:spPr>
          <a:xfrm>
            <a:off x="857224" y="6448251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999" y="1142984"/>
            <a:ext cx="7959967" cy="5455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500" dirty="0" smtClean="0"/>
              <a:t> </a:t>
            </a:r>
            <a:r>
              <a:rPr lang="en-GB" sz="2500" b="1" dirty="0" smtClean="0">
                <a:solidFill>
                  <a:schemeClr val="bg1">
                    <a:lumMod val="85000"/>
                  </a:schemeClr>
                </a:solidFill>
              </a:rPr>
              <a:t>Census  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</a:rPr>
              <a:t>of the Galactic population</a:t>
            </a:r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25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500" b="1" dirty="0" smtClean="0">
                <a:solidFill>
                  <a:schemeClr val="bg1">
                    <a:lumMod val="85000"/>
                  </a:schemeClr>
                </a:solidFill>
              </a:rPr>
              <a:t> SFXTs 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</a:rPr>
              <a:t>true duty cycle</a:t>
            </a:r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25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500" b="1" dirty="0" smtClean="0">
                <a:solidFill>
                  <a:schemeClr val="bg1">
                    <a:lumMod val="85000"/>
                  </a:schemeClr>
                </a:solidFill>
              </a:rPr>
              <a:t> Survey 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</a:rPr>
              <a:t>their </a:t>
            </a:r>
            <a:r>
              <a:rPr lang="en-GB" sz="2500" b="1" dirty="0" smtClean="0">
                <a:solidFill>
                  <a:schemeClr val="bg1">
                    <a:lumMod val="85000"/>
                  </a:schemeClr>
                </a:solidFill>
              </a:rPr>
              <a:t>behaviour 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</a:rPr>
              <a:t>on all </a:t>
            </a:r>
            <a:r>
              <a:rPr lang="en-GB" sz="2500" b="1" dirty="0" smtClean="0">
                <a:solidFill>
                  <a:schemeClr val="bg1">
                    <a:lumMod val="85000"/>
                  </a:schemeClr>
                </a:solidFill>
              </a:rPr>
              <a:t>timescales..and</a:t>
            </a:r>
            <a:endParaRPr lang="en-GB" sz="25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 Discover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new periodicities: pulse and orbital periods</a:t>
            </a: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 Accurate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modelling of the 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broad band spectra </a:t>
            </a:r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</a:rPr>
              <a:t>on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</a:rPr>
              <a:t>short 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timescale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(~100 s or less) to detect 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variability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of absorbing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column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and spectral hardness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and</a:t>
            </a: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possibly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detect 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cyclotron lines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and measure B field 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( so far only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a hint of </a:t>
            </a:r>
            <a:endParaRPr lang="en-GB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a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line at 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3 </a:t>
            </a:r>
            <a:r>
              <a:rPr lang="en-GB" sz="2000" b="1" dirty="0" err="1">
                <a:solidFill>
                  <a:schemeClr val="bg1">
                    <a:lumMod val="85000"/>
                  </a:schemeClr>
                </a:solidFill>
              </a:rPr>
              <a:t>keV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,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 IGRJ18483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)...</a:t>
            </a:r>
            <a:r>
              <a:rPr lang="en-GB" sz="2500" b="1" dirty="0" smtClean="0">
                <a:solidFill>
                  <a:schemeClr val="bg1">
                    <a:lumMod val="85000"/>
                  </a:schemeClr>
                </a:solidFill>
              </a:rPr>
              <a:t>Are 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</a:rPr>
              <a:t>there </a:t>
            </a:r>
            <a:r>
              <a:rPr lang="en-GB" sz="2500" b="1" dirty="0" err="1">
                <a:solidFill>
                  <a:schemeClr val="bg1">
                    <a:lumMod val="85000"/>
                  </a:schemeClr>
                </a:solidFill>
              </a:rPr>
              <a:t>magnetars</a:t>
            </a:r>
            <a:r>
              <a:rPr lang="en-GB" sz="2500" b="1" dirty="0">
                <a:solidFill>
                  <a:schemeClr val="bg1">
                    <a:lumMod val="85000"/>
                  </a:schemeClr>
                </a:solidFill>
              </a:rPr>
              <a:t> in SFXTs? </a:t>
            </a:r>
            <a:endParaRPr lang="en-GB" sz="2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Spec</a:t>
            </a: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tra </a:t>
            </a:r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of the quiescent state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3999" y="1142984"/>
            <a:ext cx="7959967" cy="5455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500" dirty="0" smtClean="0"/>
              <a:t> </a:t>
            </a:r>
            <a:r>
              <a:rPr lang="en-GB" sz="2500" b="1" dirty="0" smtClean="0"/>
              <a:t>Census  </a:t>
            </a:r>
            <a:r>
              <a:rPr lang="en-GB" sz="2500" b="1" dirty="0"/>
              <a:t>of the Galactic population</a:t>
            </a:r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2500" b="1" dirty="0"/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500" b="1" dirty="0" smtClean="0"/>
              <a:t> SFXTs </a:t>
            </a:r>
            <a:r>
              <a:rPr lang="en-GB" sz="2500" b="1" dirty="0"/>
              <a:t>true duty cycle</a:t>
            </a:r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2500" b="1" dirty="0"/>
          </a:p>
          <a:p>
            <a:pPr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500" b="1" dirty="0" smtClean="0"/>
              <a:t> Survey </a:t>
            </a:r>
            <a:r>
              <a:rPr lang="en-GB" sz="2500" b="1" dirty="0"/>
              <a:t>their </a:t>
            </a:r>
            <a:r>
              <a:rPr lang="en-GB" sz="2500" b="1" dirty="0" smtClean="0"/>
              <a:t>behaviour </a:t>
            </a:r>
            <a:r>
              <a:rPr lang="en-GB" sz="2500" b="1" dirty="0"/>
              <a:t>on all </a:t>
            </a:r>
            <a:r>
              <a:rPr lang="en-GB" sz="2500" b="1" dirty="0" smtClean="0"/>
              <a:t>timescales..and</a:t>
            </a:r>
            <a:endParaRPr lang="en-GB" sz="2500" b="1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Discover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periodicities: pulse and orbital periods</a:t>
            </a: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Accurate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 of the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band spectra </a:t>
            </a: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timescale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(~100 s or less) to detect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variability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absorbing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spectral hardness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possibly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cyclotron lines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measure B field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so far only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hint of </a:t>
            </a:r>
            <a:endParaRPr lang="en-GB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at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GB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IGRJ18483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)...</a:t>
            </a:r>
            <a:r>
              <a:rPr lang="en-GB" sz="2500" b="1" dirty="0" smtClean="0">
                <a:solidFill>
                  <a:srgbClr val="753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GB" sz="2500" b="1" dirty="0">
                <a:solidFill>
                  <a:srgbClr val="753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GB" sz="2500" b="1" dirty="0" err="1">
                <a:solidFill>
                  <a:srgbClr val="753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magnetars</a:t>
            </a:r>
            <a:r>
              <a:rPr lang="en-GB" sz="2500" b="1" dirty="0">
                <a:solidFill>
                  <a:srgbClr val="753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SFXTs? </a:t>
            </a:r>
            <a:endParaRPr lang="en-GB" sz="2500" b="1" dirty="0" smtClean="0">
              <a:solidFill>
                <a:srgbClr val="753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GB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quiescent state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000" y="123853"/>
            <a:ext cx="7809120" cy="1532321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latin typeface="Comic Sans MS" pitchFamily="66" charset="0"/>
              </a:rPr>
              <a:t>Future perspectives: </a:t>
            </a:r>
            <a:br>
              <a:rPr lang="en-GB" dirty="0" smtClean="0">
                <a:latin typeface="Comic Sans MS" pitchFamily="66" charset="0"/>
              </a:rPr>
            </a:br>
            <a:endParaRPr lang="en-GB" sz="2900" b="1" dirty="0" smtClean="0">
              <a:latin typeface="Comic Sans MS" pitchFamily="66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43240" y="1285860"/>
            <a:ext cx="5803200" cy="500066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The </a:t>
            </a:r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>0.3</a:t>
            </a:r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>-10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keV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band, with excellent sensitivity (1.5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mCrab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in 100s) +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IRTis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extremely important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The 2 types of observed flares (E&gt;18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keV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with IBIS) shows 2 different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behaviur</a:t>
            </a:r>
            <a:endParaRPr lang="en-GB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lvl="1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Multiple, consistent  with accretion via a (temporary) disk</a:t>
            </a:r>
          </a:p>
          <a:p>
            <a:pPr lvl="1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lvl="1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FRED (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magnetospheric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 accumulation  + </a:t>
            </a: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</a:rPr>
              <a:t>photoionisation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instability)</a:t>
            </a:r>
          </a:p>
          <a:p>
            <a:pPr lvl="1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lvl="1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In both cases it is essential to measure the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Nh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vs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time, with a large sky coverage and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fast response</a:t>
            </a:r>
          </a:p>
          <a:p>
            <a:pPr lvl="1"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1942"/>
            <a:ext cx="3188689" cy="223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19615"/>
            <a:ext cx="3571868" cy="25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000" y="123853"/>
            <a:ext cx="7809120" cy="1532321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>
                <a:latin typeface="Comic Sans MS" pitchFamily="66" charset="0"/>
              </a:rPr>
              <a:t>Future perspectives: </a:t>
            </a:r>
            <a:br>
              <a:rPr lang="en-GB" dirty="0" smtClean="0">
                <a:latin typeface="Comic Sans MS" pitchFamily="66" charset="0"/>
              </a:rPr>
            </a:br>
            <a:endParaRPr lang="en-GB" sz="2900" b="1" dirty="0" smtClean="0">
              <a:latin typeface="Comic Sans MS" pitchFamily="66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4348" y="1049886"/>
            <a:ext cx="8250140" cy="530807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 lvl="1"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sz="2000" b="1" dirty="0">
              <a:solidFill>
                <a:srgbClr val="000000"/>
              </a:solidFill>
              <a:latin typeface="Comic Sans MS" pitchFamily="66" charset="0"/>
            </a:endParaRPr>
          </a:p>
          <a:p>
            <a:pPr lvl="1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and, in particular:</a:t>
            </a:r>
          </a:p>
          <a:p>
            <a:pPr lvl="2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 err="1">
                <a:solidFill>
                  <a:srgbClr val="7030A0"/>
                </a:solidFill>
                <a:latin typeface="Comic Sans MS" pitchFamily="66" charset="0"/>
              </a:rPr>
              <a:t>Nh</a:t>
            </a: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itchFamily="66" charset="0"/>
              </a:rPr>
              <a:t>vs</a:t>
            </a: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 time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with flare intensity</a:t>
            </a:r>
          </a:p>
          <a:p>
            <a:pPr lvl="2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 err="1">
                <a:solidFill>
                  <a:srgbClr val="7030A0"/>
                </a:solidFill>
                <a:latin typeface="Comic Sans MS" pitchFamily="66" charset="0"/>
              </a:rPr>
              <a:t>Nh</a:t>
            </a: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 variation along the orbital phase</a:t>
            </a:r>
          </a:p>
          <a:p>
            <a:pPr lvl="2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 and the level of ionisation of the wind</a:t>
            </a:r>
          </a:p>
          <a:p>
            <a:pPr lvl="2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  <a:p>
            <a:pPr lvl="2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The hardness ratio during the flare to measure the matter condition, and: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  <a:p>
            <a:pPr lvl="3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Different working (gated) mechanisms</a:t>
            </a:r>
          </a:p>
          <a:p>
            <a:pPr lvl="3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X-ray </a:t>
            </a:r>
            <a:r>
              <a:rPr lang="en-GB" b="1" dirty="0" err="1">
                <a:solidFill>
                  <a:srgbClr val="7030A0"/>
                </a:solidFill>
                <a:latin typeface="Comic Sans MS" pitchFamily="66" charset="0"/>
              </a:rPr>
              <a:t>photoionisation</a:t>
            </a: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 role</a:t>
            </a:r>
          </a:p>
          <a:p>
            <a:pPr lvl="3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NS spin rate</a:t>
            </a:r>
          </a:p>
          <a:p>
            <a:pPr lvl="3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Mass loss rate</a:t>
            </a:r>
          </a:p>
          <a:p>
            <a:pPr lvl="3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 err="1">
                <a:solidFill>
                  <a:srgbClr val="7030A0"/>
                </a:solidFill>
                <a:latin typeface="Comic Sans MS" pitchFamily="66" charset="0"/>
              </a:rPr>
              <a:t>Excentricity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  <a:p>
            <a:pPr lvl="3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Magnetic field role (close/far from SG)</a:t>
            </a:r>
          </a:p>
          <a:p>
            <a:pPr lvl="3">
              <a:buSzPct val="100000"/>
              <a:buFont typeface="Courier New" pitchFamily="49" charset="0"/>
              <a:buChar char="o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  <a:p>
            <a:pPr lvl="3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Cyclotron lines for direct measurement of the magnetic field of the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NS</a:t>
            </a:r>
          </a:p>
          <a:p>
            <a:pPr lvl="3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3">
              <a:buSzPct val="100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r>
              <a:rPr lang="en-GB" b="1" dirty="0" smtClean="0">
                <a:solidFill>
                  <a:srgbClr val="FF00FF"/>
                </a:solidFill>
                <a:latin typeface="Comic Sans MS" pitchFamily="66" charset="0"/>
              </a:rPr>
              <a:t>MAXI can do a lot of </a:t>
            </a:r>
            <a:r>
              <a:rPr lang="en-GB" b="1" smtClean="0">
                <a:solidFill>
                  <a:srgbClr val="FF00FF"/>
                </a:solidFill>
                <a:latin typeface="Comic Sans MS" pitchFamily="66" charset="0"/>
              </a:rPr>
              <a:t>this measurements....</a:t>
            </a:r>
            <a:endParaRPr lang="en-GB" b="1" dirty="0">
              <a:solidFill>
                <a:srgbClr val="FF00FF"/>
              </a:solidFill>
              <a:latin typeface="Comic Sans MS" pitchFamily="66" charset="0"/>
            </a:endParaRPr>
          </a:p>
          <a:p>
            <a:pPr lvl="3">
              <a:buSzPct val="10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  <a:defRPr/>
            </a:pPr>
            <a:endParaRPr lang="en-GB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Segnaposto piè di pagina 5"/>
          <p:cNvSpPr txBox="1">
            <a:spLocks/>
          </p:cNvSpPr>
          <p:nvPr/>
        </p:nvSpPr>
        <p:spPr>
          <a:xfrm>
            <a:off x="857224" y="6520259"/>
            <a:ext cx="80352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14480" y="6356350"/>
            <a:ext cx="5357850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Japan-  2010, December 1st </a:t>
            </a:r>
            <a:endParaRPr lang="it-IT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57232"/>
            <a:ext cx="9144000" cy="4217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 i="1" dirty="0">
                <a:solidFill>
                  <a:srgbClr val="000000"/>
                </a:solidFill>
              </a:rPr>
              <a:t>    Despite the large amount of observational data </a:t>
            </a:r>
            <a:r>
              <a:rPr lang="en-GB" sz="2400" i="1" dirty="0" smtClean="0">
                <a:solidFill>
                  <a:srgbClr val="000000"/>
                </a:solidFill>
              </a:rPr>
              <a:t>of </a:t>
            </a:r>
            <a:r>
              <a:rPr lang="en-GB" sz="2400" i="1" dirty="0">
                <a:solidFill>
                  <a:srgbClr val="000000"/>
                </a:solidFill>
              </a:rPr>
              <a:t>new </a:t>
            </a:r>
            <a:r>
              <a:rPr lang="en-GB" sz="2400" i="1" dirty="0" smtClean="0">
                <a:solidFill>
                  <a:srgbClr val="000000"/>
                </a:solidFill>
              </a:rPr>
              <a:t>INTEGRAL </a:t>
            </a:r>
            <a:r>
              <a:rPr lang="en-GB" sz="2400" b="1" i="1" dirty="0" smtClean="0">
                <a:solidFill>
                  <a:srgbClr val="000000"/>
                </a:solidFill>
              </a:rPr>
              <a:t>IGRs</a:t>
            </a:r>
            <a:r>
              <a:rPr lang="en-GB" sz="2400" i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 i="1" dirty="0" smtClean="0">
                <a:solidFill>
                  <a:srgbClr val="000000"/>
                </a:solidFill>
              </a:rPr>
              <a:t>identified </a:t>
            </a:r>
            <a:r>
              <a:rPr lang="en-GB" sz="2400" i="1" dirty="0">
                <a:solidFill>
                  <a:srgbClr val="000000"/>
                </a:solidFill>
              </a:rPr>
              <a:t>with </a:t>
            </a:r>
            <a:r>
              <a:rPr lang="en-GB" sz="2400" b="1" i="1" dirty="0">
                <a:solidFill>
                  <a:srgbClr val="000000"/>
                </a:solidFill>
              </a:rPr>
              <a:t>Galactic HMXBs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</a:rPr>
              <a:t>there </a:t>
            </a:r>
            <a:r>
              <a:rPr lang="en-GB" sz="2400" i="1" dirty="0">
                <a:solidFill>
                  <a:srgbClr val="000000"/>
                </a:solidFill>
              </a:rPr>
              <a:t>are still </a:t>
            </a:r>
            <a:r>
              <a:rPr lang="en-GB" sz="2400" i="1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 smtClean="0">
                <a:solidFill>
                  <a:srgbClr val="000000"/>
                </a:solidFill>
              </a:rPr>
              <a:t>several </a:t>
            </a:r>
            <a:r>
              <a:rPr lang="en-GB" sz="2400" b="1" i="1" dirty="0">
                <a:solidFill>
                  <a:srgbClr val="000000"/>
                </a:solidFill>
              </a:rPr>
              <a:t>open issues</a:t>
            </a:r>
            <a:r>
              <a:rPr lang="en-GB" sz="2400" i="1" dirty="0">
                <a:solidFill>
                  <a:srgbClr val="000000"/>
                </a:solidFill>
              </a:rPr>
              <a:t>: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- </a:t>
            </a:r>
            <a:r>
              <a:rPr lang="en-GB" sz="3200" dirty="0">
                <a:solidFill>
                  <a:srgbClr val="000000"/>
                </a:solidFill>
              </a:rPr>
              <a:t>SFXTs accretion mechanism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dirty="0">
                <a:solidFill>
                  <a:srgbClr val="000000"/>
                </a:solidFill>
              </a:rPr>
              <a:t>- Link between SFXTs and persistent HMXBs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dirty="0">
                <a:solidFill>
                  <a:srgbClr val="000000"/>
                </a:solidFill>
              </a:rPr>
              <a:t>- SFXTs evolutionary paths and their formation,</a:t>
            </a:r>
          </a:p>
          <a:p>
            <a:pPr algn="ctr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HMXBs </a:t>
            </a:r>
            <a:r>
              <a:rPr lang="en-GB" sz="3200" dirty="0">
                <a:solidFill>
                  <a:srgbClr val="000000"/>
                </a:solidFill>
              </a:rPr>
              <a:t>evolution and population </a:t>
            </a:r>
            <a:r>
              <a:rPr lang="en-GB" sz="3200" dirty="0" smtClean="0">
                <a:solidFill>
                  <a:srgbClr val="000000"/>
                </a:solidFill>
              </a:rPr>
              <a:t>synthesis...</a:t>
            </a:r>
          </a:p>
          <a:p>
            <a:pPr algn="ctr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 can help to solve this puzzle!      </a:t>
            </a:r>
            <a:endParaRPr lang="en-GB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sz="2800" b="1" dirty="0">
              <a:solidFill>
                <a:srgbClr val="2323DC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928662" y="0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071802" y="5357826"/>
            <a:ext cx="300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6000" b="1" dirty="0" err="1"/>
              <a:t>Thanks</a:t>
            </a:r>
            <a:r>
              <a:rPr lang="it-IT" sz="6000" b="1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uild6.pdf"/>
          <p:cNvPicPr>
            <a:picLocks noChangeAspect="1"/>
          </p:cNvPicPr>
          <p:nvPr/>
        </p:nvPicPr>
        <p:blipFill>
          <a:blip r:embed="rId2" cstate="print"/>
          <a:srcRect r="12746"/>
          <a:stretch>
            <a:fillRect/>
          </a:stretch>
        </p:blipFill>
        <p:spPr>
          <a:xfrm>
            <a:off x="889003" y="915390"/>
            <a:ext cx="6342945" cy="58826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246060" y="2187234"/>
            <a:ext cx="962082" cy="14216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3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Cat4 sources in the sky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663601">
            <a:off x="5239335" y="3670848"/>
            <a:ext cx="187682" cy="325288"/>
          </a:xfrm>
          <a:prstGeom prst="downArrow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87029" y="335122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361202" y="2413000"/>
            <a:ext cx="91723" cy="917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7712" y="2317475"/>
            <a:ext cx="7505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HMXB</a:t>
            </a:r>
          </a:p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LMXB</a:t>
            </a:r>
          </a:p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</a:t>
            </a:r>
          </a:p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</a:t>
            </a:r>
          </a:p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Unknown</a:t>
            </a:r>
          </a:p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361202" y="2565400"/>
            <a:ext cx="91723" cy="91723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61201" y="2744611"/>
            <a:ext cx="91723" cy="91723"/>
          </a:xfrm>
          <a:prstGeom prst="ellipse">
            <a:avLst/>
          </a:prstGeom>
          <a:solidFill>
            <a:srgbClr val="46C7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65989" y="2911123"/>
            <a:ext cx="91723" cy="917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65989" y="3093608"/>
            <a:ext cx="91723" cy="91723"/>
          </a:xfrm>
          <a:prstGeom prst="ellipse">
            <a:avLst/>
          </a:prstGeom>
          <a:solidFill>
            <a:srgbClr val="F426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65989" y="3270691"/>
            <a:ext cx="91723" cy="91723"/>
          </a:xfrm>
          <a:prstGeom prst="ellipse">
            <a:avLst/>
          </a:prstGeom>
          <a:solidFill>
            <a:srgbClr val="1DB2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51586" y="6492899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356"/>
            <a:ext cx="8229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IGRs/unknowns through Cats 1-4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typescat1cat4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16" y="1402705"/>
            <a:ext cx="8686800" cy="29295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5</a:t>
            </a:fld>
            <a:endParaRPr lang="it-IT" dirty="0"/>
          </a:p>
        </p:txBody>
      </p:sp>
      <p:sp>
        <p:nvSpPr>
          <p:cNvPr id="19" name="Figura a mano libera 18"/>
          <p:cNvSpPr/>
          <p:nvPr/>
        </p:nvSpPr>
        <p:spPr>
          <a:xfrm>
            <a:off x="740229" y="1315890"/>
            <a:ext cx="3193142" cy="933824"/>
          </a:xfrm>
          <a:custGeom>
            <a:avLst/>
            <a:gdLst>
              <a:gd name="connsiteX0" fmla="*/ 0 w 3193142"/>
              <a:gd name="connsiteY0" fmla="*/ 933824 h 933824"/>
              <a:gd name="connsiteX1" fmla="*/ 72571 w 3193142"/>
              <a:gd name="connsiteY1" fmla="*/ 861253 h 933824"/>
              <a:gd name="connsiteX2" fmla="*/ 101600 w 3193142"/>
              <a:gd name="connsiteY2" fmla="*/ 774167 h 933824"/>
              <a:gd name="connsiteX3" fmla="*/ 246742 w 3193142"/>
              <a:gd name="connsiteY3" fmla="*/ 643539 h 933824"/>
              <a:gd name="connsiteX4" fmla="*/ 333828 w 3193142"/>
              <a:gd name="connsiteY4" fmla="*/ 541939 h 933824"/>
              <a:gd name="connsiteX5" fmla="*/ 377371 w 3193142"/>
              <a:gd name="connsiteY5" fmla="*/ 512910 h 933824"/>
              <a:gd name="connsiteX6" fmla="*/ 493485 w 3193142"/>
              <a:gd name="connsiteY6" fmla="*/ 411310 h 933824"/>
              <a:gd name="connsiteX7" fmla="*/ 551542 w 3193142"/>
              <a:gd name="connsiteY7" fmla="*/ 382281 h 933824"/>
              <a:gd name="connsiteX8" fmla="*/ 638628 w 3193142"/>
              <a:gd name="connsiteY8" fmla="*/ 309710 h 933824"/>
              <a:gd name="connsiteX9" fmla="*/ 725714 w 3193142"/>
              <a:gd name="connsiteY9" fmla="*/ 280681 h 933824"/>
              <a:gd name="connsiteX10" fmla="*/ 783771 w 3193142"/>
              <a:gd name="connsiteY10" fmla="*/ 251653 h 933824"/>
              <a:gd name="connsiteX11" fmla="*/ 827314 w 3193142"/>
              <a:gd name="connsiteY11" fmla="*/ 237139 h 933824"/>
              <a:gd name="connsiteX12" fmla="*/ 899885 w 3193142"/>
              <a:gd name="connsiteY12" fmla="*/ 208110 h 933824"/>
              <a:gd name="connsiteX13" fmla="*/ 943428 w 3193142"/>
              <a:gd name="connsiteY13" fmla="*/ 193596 h 933824"/>
              <a:gd name="connsiteX14" fmla="*/ 1016000 w 3193142"/>
              <a:gd name="connsiteY14" fmla="*/ 164567 h 933824"/>
              <a:gd name="connsiteX15" fmla="*/ 1190171 w 3193142"/>
              <a:gd name="connsiteY15" fmla="*/ 135539 h 933824"/>
              <a:gd name="connsiteX16" fmla="*/ 1306285 w 3193142"/>
              <a:gd name="connsiteY16" fmla="*/ 91996 h 933824"/>
              <a:gd name="connsiteX17" fmla="*/ 1378857 w 3193142"/>
              <a:gd name="connsiteY17" fmla="*/ 77481 h 933824"/>
              <a:gd name="connsiteX18" fmla="*/ 1567542 w 3193142"/>
              <a:gd name="connsiteY18" fmla="*/ 33939 h 933824"/>
              <a:gd name="connsiteX19" fmla="*/ 1785257 w 3193142"/>
              <a:gd name="connsiteY19" fmla="*/ 4910 h 933824"/>
              <a:gd name="connsiteX20" fmla="*/ 2133600 w 3193142"/>
              <a:gd name="connsiteY20" fmla="*/ 19424 h 933824"/>
              <a:gd name="connsiteX21" fmla="*/ 2177142 w 3193142"/>
              <a:gd name="connsiteY21" fmla="*/ 33939 h 933824"/>
              <a:gd name="connsiteX22" fmla="*/ 2423885 w 3193142"/>
              <a:gd name="connsiteY22" fmla="*/ 77481 h 933824"/>
              <a:gd name="connsiteX23" fmla="*/ 2481942 w 3193142"/>
              <a:gd name="connsiteY23" fmla="*/ 91996 h 933824"/>
              <a:gd name="connsiteX24" fmla="*/ 2554514 w 3193142"/>
              <a:gd name="connsiteY24" fmla="*/ 106510 h 933824"/>
              <a:gd name="connsiteX25" fmla="*/ 2641600 w 3193142"/>
              <a:gd name="connsiteY25" fmla="*/ 135539 h 933824"/>
              <a:gd name="connsiteX26" fmla="*/ 2699657 w 3193142"/>
              <a:gd name="connsiteY26" fmla="*/ 150053 h 933824"/>
              <a:gd name="connsiteX27" fmla="*/ 2772228 w 3193142"/>
              <a:gd name="connsiteY27" fmla="*/ 179081 h 933824"/>
              <a:gd name="connsiteX28" fmla="*/ 2859314 w 3193142"/>
              <a:gd name="connsiteY28" fmla="*/ 208110 h 933824"/>
              <a:gd name="connsiteX29" fmla="*/ 2960914 w 3193142"/>
              <a:gd name="connsiteY29" fmla="*/ 266167 h 933824"/>
              <a:gd name="connsiteX30" fmla="*/ 3018971 w 3193142"/>
              <a:gd name="connsiteY30" fmla="*/ 295196 h 933824"/>
              <a:gd name="connsiteX31" fmla="*/ 3091542 w 3193142"/>
              <a:gd name="connsiteY31" fmla="*/ 382281 h 933824"/>
              <a:gd name="connsiteX32" fmla="*/ 3120571 w 3193142"/>
              <a:gd name="connsiteY32" fmla="*/ 454853 h 933824"/>
              <a:gd name="connsiteX33" fmla="*/ 3149600 w 3193142"/>
              <a:gd name="connsiteY33" fmla="*/ 541939 h 933824"/>
              <a:gd name="connsiteX34" fmla="*/ 3164114 w 3193142"/>
              <a:gd name="connsiteY34" fmla="*/ 585481 h 933824"/>
              <a:gd name="connsiteX35" fmla="*/ 3149600 w 3193142"/>
              <a:gd name="connsiteY35" fmla="*/ 643539 h 933824"/>
              <a:gd name="connsiteX36" fmla="*/ 3135085 w 3193142"/>
              <a:gd name="connsiteY36" fmla="*/ 599996 h 933824"/>
              <a:gd name="connsiteX37" fmla="*/ 3193142 w 3193142"/>
              <a:gd name="connsiteY37" fmla="*/ 687081 h 933824"/>
              <a:gd name="connsiteX38" fmla="*/ 3178628 w 3193142"/>
              <a:gd name="connsiteY38" fmla="*/ 599996 h 93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93142" h="933824">
                <a:moveTo>
                  <a:pt x="0" y="933824"/>
                </a:moveTo>
                <a:cubicBezTo>
                  <a:pt x="39723" y="907342"/>
                  <a:pt x="52200" y="907087"/>
                  <a:pt x="72571" y="861253"/>
                </a:cubicBezTo>
                <a:cubicBezTo>
                  <a:pt x="84999" y="833291"/>
                  <a:pt x="76140" y="791140"/>
                  <a:pt x="101600" y="774167"/>
                </a:cubicBezTo>
                <a:cubicBezTo>
                  <a:pt x="184993" y="718572"/>
                  <a:pt x="132807" y="757474"/>
                  <a:pt x="246742" y="643539"/>
                </a:cubicBezTo>
                <a:cubicBezTo>
                  <a:pt x="342851" y="547430"/>
                  <a:pt x="239026" y="620940"/>
                  <a:pt x="333828" y="541939"/>
                </a:cubicBezTo>
                <a:cubicBezTo>
                  <a:pt x="347229" y="530772"/>
                  <a:pt x="364126" y="524263"/>
                  <a:pt x="377371" y="512910"/>
                </a:cubicBezTo>
                <a:cubicBezTo>
                  <a:pt x="450080" y="450587"/>
                  <a:pt x="415701" y="459925"/>
                  <a:pt x="493485" y="411310"/>
                </a:cubicBezTo>
                <a:cubicBezTo>
                  <a:pt x="511833" y="399843"/>
                  <a:pt x="533936" y="394857"/>
                  <a:pt x="551542" y="382281"/>
                </a:cubicBezTo>
                <a:cubicBezTo>
                  <a:pt x="607836" y="342071"/>
                  <a:pt x="577653" y="336810"/>
                  <a:pt x="638628" y="309710"/>
                </a:cubicBezTo>
                <a:cubicBezTo>
                  <a:pt x="666590" y="297282"/>
                  <a:pt x="696685" y="290357"/>
                  <a:pt x="725714" y="280681"/>
                </a:cubicBezTo>
                <a:cubicBezTo>
                  <a:pt x="746240" y="273839"/>
                  <a:pt x="763884" y="260176"/>
                  <a:pt x="783771" y="251653"/>
                </a:cubicBezTo>
                <a:cubicBezTo>
                  <a:pt x="797833" y="245626"/>
                  <a:pt x="812989" y="242511"/>
                  <a:pt x="827314" y="237139"/>
                </a:cubicBezTo>
                <a:cubicBezTo>
                  <a:pt x="851709" y="227991"/>
                  <a:pt x="875490" y="217258"/>
                  <a:pt x="899885" y="208110"/>
                </a:cubicBezTo>
                <a:cubicBezTo>
                  <a:pt x="914210" y="202738"/>
                  <a:pt x="929103" y="198968"/>
                  <a:pt x="943428" y="193596"/>
                </a:cubicBezTo>
                <a:cubicBezTo>
                  <a:pt x="967823" y="184448"/>
                  <a:pt x="991045" y="172054"/>
                  <a:pt x="1016000" y="164567"/>
                </a:cubicBezTo>
                <a:cubicBezTo>
                  <a:pt x="1054587" y="152991"/>
                  <a:pt x="1157797" y="140164"/>
                  <a:pt x="1190171" y="135539"/>
                </a:cubicBezTo>
                <a:cubicBezTo>
                  <a:pt x="1212378" y="126656"/>
                  <a:pt x="1275941" y="99582"/>
                  <a:pt x="1306285" y="91996"/>
                </a:cubicBezTo>
                <a:cubicBezTo>
                  <a:pt x="1330218" y="86013"/>
                  <a:pt x="1354819" y="83028"/>
                  <a:pt x="1378857" y="77481"/>
                </a:cubicBezTo>
                <a:cubicBezTo>
                  <a:pt x="1422956" y="67304"/>
                  <a:pt x="1515179" y="40921"/>
                  <a:pt x="1567542" y="33939"/>
                </a:cubicBezTo>
                <a:cubicBezTo>
                  <a:pt x="1822080" y="0"/>
                  <a:pt x="1621957" y="37569"/>
                  <a:pt x="1785257" y="4910"/>
                </a:cubicBezTo>
                <a:cubicBezTo>
                  <a:pt x="1901371" y="9748"/>
                  <a:pt x="2017702" y="10839"/>
                  <a:pt x="2133600" y="19424"/>
                </a:cubicBezTo>
                <a:cubicBezTo>
                  <a:pt x="2148857" y="20554"/>
                  <a:pt x="2162300" y="30228"/>
                  <a:pt x="2177142" y="33939"/>
                </a:cubicBezTo>
                <a:cubicBezTo>
                  <a:pt x="2308350" y="66741"/>
                  <a:pt x="2296301" y="61533"/>
                  <a:pt x="2423885" y="77481"/>
                </a:cubicBezTo>
                <a:cubicBezTo>
                  <a:pt x="2443237" y="82319"/>
                  <a:pt x="2462469" y="87669"/>
                  <a:pt x="2481942" y="91996"/>
                </a:cubicBezTo>
                <a:cubicBezTo>
                  <a:pt x="2506024" y="97348"/>
                  <a:pt x="2530714" y="100019"/>
                  <a:pt x="2554514" y="106510"/>
                </a:cubicBezTo>
                <a:cubicBezTo>
                  <a:pt x="2584035" y="114561"/>
                  <a:pt x="2611915" y="128118"/>
                  <a:pt x="2641600" y="135539"/>
                </a:cubicBezTo>
                <a:cubicBezTo>
                  <a:pt x="2660952" y="140377"/>
                  <a:pt x="2680733" y="143745"/>
                  <a:pt x="2699657" y="150053"/>
                </a:cubicBezTo>
                <a:cubicBezTo>
                  <a:pt x="2724374" y="158292"/>
                  <a:pt x="2747743" y="170177"/>
                  <a:pt x="2772228" y="179081"/>
                </a:cubicBezTo>
                <a:cubicBezTo>
                  <a:pt x="2800985" y="189538"/>
                  <a:pt x="2830285" y="198434"/>
                  <a:pt x="2859314" y="208110"/>
                </a:cubicBezTo>
                <a:cubicBezTo>
                  <a:pt x="2911941" y="225652"/>
                  <a:pt x="2916325" y="240688"/>
                  <a:pt x="2960914" y="266167"/>
                </a:cubicBezTo>
                <a:cubicBezTo>
                  <a:pt x="2979700" y="276902"/>
                  <a:pt x="3001365" y="282620"/>
                  <a:pt x="3018971" y="295196"/>
                </a:cubicBezTo>
                <a:cubicBezTo>
                  <a:pt x="3043937" y="313029"/>
                  <a:pt x="3077397" y="353991"/>
                  <a:pt x="3091542" y="382281"/>
                </a:cubicBezTo>
                <a:cubicBezTo>
                  <a:pt x="3103194" y="405585"/>
                  <a:pt x="3111667" y="430367"/>
                  <a:pt x="3120571" y="454853"/>
                </a:cubicBezTo>
                <a:cubicBezTo>
                  <a:pt x="3131028" y="483610"/>
                  <a:pt x="3139924" y="512910"/>
                  <a:pt x="3149600" y="541939"/>
                </a:cubicBezTo>
                <a:lnTo>
                  <a:pt x="3164114" y="585481"/>
                </a:lnTo>
                <a:cubicBezTo>
                  <a:pt x="3159276" y="604834"/>
                  <a:pt x="3167442" y="634618"/>
                  <a:pt x="3149600" y="643539"/>
                </a:cubicBezTo>
                <a:cubicBezTo>
                  <a:pt x="3135916" y="650381"/>
                  <a:pt x="3135085" y="584696"/>
                  <a:pt x="3135085" y="599996"/>
                </a:cubicBezTo>
                <a:cubicBezTo>
                  <a:pt x="3135085" y="681730"/>
                  <a:pt x="3137059" y="668387"/>
                  <a:pt x="3193142" y="687081"/>
                </a:cubicBezTo>
                <a:cubicBezTo>
                  <a:pt x="3174038" y="629769"/>
                  <a:pt x="3178628" y="658838"/>
                  <a:pt x="3178628" y="59999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 19"/>
          <p:cNvSpPr/>
          <p:nvPr/>
        </p:nvSpPr>
        <p:spPr>
          <a:xfrm>
            <a:off x="722298" y="2248494"/>
            <a:ext cx="2110809" cy="2134820"/>
          </a:xfrm>
          <a:custGeom>
            <a:avLst/>
            <a:gdLst>
              <a:gd name="connsiteX0" fmla="*/ 3416 w 2110809"/>
              <a:gd name="connsiteY0" fmla="*/ 15735 h 2134820"/>
              <a:gd name="connsiteX1" fmla="*/ 3416 w 2110809"/>
              <a:gd name="connsiteY1" fmla="*/ 291506 h 2134820"/>
              <a:gd name="connsiteX2" fmla="*/ 17931 w 2110809"/>
              <a:gd name="connsiteY2" fmla="*/ 814020 h 2134820"/>
              <a:gd name="connsiteX3" fmla="*/ 32445 w 2110809"/>
              <a:gd name="connsiteY3" fmla="*/ 872077 h 2134820"/>
              <a:gd name="connsiteX4" fmla="*/ 46959 w 2110809"/>
              <a:gd name="connsiteY4" fmla="*/ 944649 h 2134820"/>
              <a:gd name="connsiteX5" fmla="*/ 90502 w 2110809"/>
              <a:gd name="connsiteY5" fmla="*/ 1423620 h 2134820"/>
              <a:gd name="connsiteX6" fmla="*/ 148559 w 2110809"/>
              <a:gd name="connsiteY6" fmla="*/ 1525220 h 2134820"/>
              <a:gd name="connsiteX7" fmla="*/ 221131 w 2110809"/>
              <a:gd name="connsiteY7" fmla="*/ 1597792 h 2134820"/>
              <a:gd name="connsiteX8" fmla="*/ 264673 w 2110809"/>
              <a:gd name="connsiteY8" fmla="*/ 1655849 h 2134820"/>
              <a:gd name="connsiteX9" fmla="*/ 366273 w 2110809"/>
              <a:gd name="connsiteY9" fmla="*/ 1786477 h 2134820"/>
              <a:gd name="connsiteX10" fmla="*/ 409816 w 2110809"/>
              <a:gd name="connsiteY10" fmla="*/ 1844535 h 2134820"/>
              <a:gd name="connsiteX11" fmla="*/ 525931 w 2110809"/>
              <a:gd name="connsiteY11" fmla="*/ 1931620 h 2134820"/>
              <a:gd name="connsiteX12" fmla="*/ 569473 w 2110809"/>
              <a:gd name="connsiteY12" fmla="*/ 1975163 h 2134820"/>
              <a:gd name="connsiteX13" fmla="*/ 729131 w 2110809"/>
              <a:gd name="connsiteY13" fmla="*/ 2062249 h 2134820"/>
              <a:gd name="connsiteX14" fmla="*/ 816216 w 2110809"/>
              <a:gd name="connsiteY14" fmla="*/ 2105792 h 2134820"/>
              <a:gd name="connsiteX15" fmla="*/ 975873 w 2110809"/>
              <a:gd name="connsiteY15" fmla="*/ 2134820 h 2134820"/>
              <a:gd name="connsiteX16" fmla="*/ 1106502 w 2110809"/>
              <a:gd name="connsiteY16" fmla="*/ 2120306 h 2134820"/>
              <a:gd name="connsiteX17" fmla="*/ 1164559 w 2110809"/>
              <a:gd name="connsiteY17" fmla="*/ 2076763 h 2134820"/>
              <a:gd name="connsiteX18" fmla="*/ 1222616 w 2110809"/>
              <a:gd name="connsiteY18" fmla="*/ 2062249 h 2134820"/>
              <a:gd name="connsiteX19" fmla="*/ 1353245 w 2110809"/>
              <a:gd name="connsiteY19" fmla="*/ 1975163 h 2134820"/>
              <a:gd name="connsiteX20" fmla="*/ 1469359 w 2110809"/>
              <a:gd name="connsiteY20" fmla="*/ 1859049 h 2134820"/>
              <a:gd name="connsiteX21" fmla="*/ 1556445 w 2110809"/>
              <a:gd name="connsiteY21" fmla="*/ 1800992 h 2134820"/>
              <a:gd name="connsiteX22" fmla="*/ 1658045 w 2110809"/>
              <a:gd name="connsiteY22" fmla="*/ 1728420 h 2134820"/>
              <a:gd name="connsiteX23" fmla="*/ 1716102 w 2110809"/>
              <a:gd name="connsiteY23" fmla="*/ 1713906 h 2134820"/>
              <a:gd name="connsiteX24" fmla="*/ 1759645 w 2110809"/>
              <a:gd name="connsiteY24" fmla="*/ 1670363 h 2134820"/>
              <a:gd name="connsiteX25" fmla="*/ 1846731 w 2110809"/>
              <a:gd name="connsiteY25" fmla="*/ 1612306 h 2134820"/>
              <a:gd name="connsiteX26" fmla="*/ 1890273 w 2110809"/>
              <a:gd name="connsiteY26" fmla="*/ 1568763 h 2134820"/>
              <a:gd name="connsiteX27" fmla="*/ 1977359 w 2110809"/>
              <a:gd name="connsiteY27" fmla="*/ 1510706 h 2134820"/>
              <a:gd name="connsiteX28" fmla="*/ 2020902 w 2110809"/>
              <a:gd name="connsiteY28" fmla="*/ 1380077 h 2134820"/>
              <a:gd name="connsiteX29" fmla="*/ 2035416 w 2110809"/>
              <a:gd name="connsiteY29" fmla="*/ 1336535 h 2134820"/>
              <a:gd name="connsiteX30" fmla="*/ 1948331 w 2110809"/>
              <a:gd name="connsiteY30" fmla="*/ 1351049 h 2134820"/>
              <a:gd name="connsiteX31" fmla="*/ 2006388 w 2110809"/>
              <a:gd name="connsiteY31" fmla="*/ 1336535 h 2134820"/>
              <a:gd name="connsiteX32" fmla="*/ 2107988 w 2110809"/>
              <a:gd name="connsiteY32" fmla="*/ 1394592 h 2134820"/>
              <a:gd name="connsiteX33" fmla="*/ 2093473 w 2110809"/>
              <a:gd name="connsiteY33" fmla="*/ 1452649 h 2134820"/>
              <a:gd name="connsiteX34" fmla="*/ 2078959 w 2110809"/>
              <a:gd name="connsiteY34" fmla="*/ 1394592 h 213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10809" h="2134820">
                <a:moveTo>
                  <a:pt x="3416" y="15735"/>
                </a:moveTo>
                <a:cubicBezTo>
                  <a:pt x="72922" y="154745"/>
                  <a:pt x="9132" y="0"/>
                  <a:pt x="3416" y="291506"/>
                </a:cubicBezTo>
                <a:cubicBezTo>
                  <a:pt x="0" y="465711"/>
                  <a:pt x="9230" y="639999"/>
                  <a:pt x="17931" y="814020"/>
                </a:cubicBezTo>
                <a:cubicBezTo>
                  <a:pt x="18927" y="833943"/>
                  <a:pt x="28118" y="852604"/>
                  <a:pt x="32445" y="872077"/>
                </a:cubicBezTo>
                <a:cubicBezTo>
                  <a:pt x="37796" y="896159"/>
                  <a:pt x="42121" y="920458"/>
                  <a:pt x="46959" y="944649"/>
                </a:cubicBezTo>
                <a:cubicBezTo>
                  <a:pt x="55015" y="1146060"/>
                  <a:pt x="34768" y="1256420"/>
                  <a:pt x="90502" y="1423620"/>
                </a:cubicBezTo>
                <a:cubicBezTo>
                  <a:pt x="97712" y="1445251"/>
                  <a:pt x="131409" y="1505620"/>
                  <a:pt x="148559" y="1525220"/>
                </a:cubicBezTo>
                <a:cubicBezTo>
                  <a:pt x="171087" y="1550966"/>
                  <a:pt x="198403" y="1572222"/>
                  <a:pt x="221131" y="1597792"/>
                </a:cubicBezTo>
                <a:cubicBezTo>
                  <a:pt x="237202" y="1615872"/>
                  <a:pt x="250801" y="1636032"/>
                  <a:pt x="264673" y="1655849"/>
                </a:cubicBezTo>
                <a:cubicBezTo>
                  <a:pt x="426839" y="1887514"/>
                  <a:pt x="243510" y="1643252"/>
                  <a:pt x="366273" y="1786477"/>
                </a:cubicBezTo>
                <a:cubicBezTo>
                  <a:pt x="382016" y="1804844"/>
                  <a:pt x="391916" y="1828263"/>
                  <a:pt x="409816" y="1844535"/>
                </a:cubicBezTo>
                <a:cubicBezTo>
                  <a:pt x="445615" y="1877080"/>
                  <a:pt x="491721" y="1897409"/>
                  <a:pt x="525931" y="1931620"/>
                </a:cubicBezTo>
                <a:cubicBezTo>
                  <a:pt x="540445" y="1946134"/>
                  <a:pt x="553704" y="1962022"/>
                  <a:pt x="569473" y="1975163"/>
                </a:cubicBezTo>
                <a:cubicBezTo>
                  <a:pt x="609248" y="2008310"/>
                  <a:pt x="696079" y="2045723"/>
                  <a:pt x="729131" y="2062249"/>
                </a:cubicBezTo>
                <a:cubicBezTo>
                  <a:pt x="758159" y="2076763"/>
                  <a:pt x="784087" y="2101202"/>
                  <a:pt x="816216" y="2105792"/>
                </a:cubicBezTo>
                <a:cubicBezTo>
                  <a:pt x="937563" y="2123127"/>
                  <a:pt x="884627" y="2112009"/>
                  <a:pt x="975873" y="2134820"/>
                </a:cubicBezTo>
                <a:cubicBezTo>
                  <a:pt x="1019416" y="2129982"/>
                  <a:pt x="1064628" y="2133190"/>
                  <a:pt x="1106502" y="2120306"/>
                </a:cubicBezTo>
                <a:cubicBezTo>
                  <a:pt x="1129623" y="2113192"/>
                  <a:pt x="1142922" y="2087581"/>
                  <a:pt x="1164559" y="2076763"/>
                </a:cubicBezTo>
                <a:cubicBezTo>
                  <a:pt x="1182401" y="2067842"/>
                  <a:pt x="1203264" y="2067087"/>
                  <a:pt x="1222616" y="2062249"/>
                </a:cubicBezTo>
                <a:cubicBezTo>
                  <a:pt x="1266159" y="2033220"/>
                  <a:pt x="1312848" y="2008431"/>
                  <a:pt x="1353245" y="1975163"/>
                </a:cubicBezTo>
                <a:cubicBezTo>
                  <a:pt x="1395498" y="1940367"/>
                  <a:pt x="1423815" y="1889411"/>
                  <a:pt x="1469359" y="1859049"/>
                </a:cubicBezTo>
                <a:cubicBezTo>
                  <a:pt x="1498388" y="1839697"/>
                  <a:pt x="1527864" y="1820999"/>
                  <a:pt x="1556445" y="1800992"/>
                </a:cubicBezTo>
                <a:cubicBezTo>
                  <a:pt x="1564270" y="1795514"/>
                  <a:pt x="1640661" y="1735870"/>
                  <a:pt x="1658045" y="1728420"/>
                </a:cubicBezTo>
                <a:cubicBezTo>
                  <a:pt x="1676380" y="1720562"/>
                  <a:pt x="1696750" y="1718744"/>
                  <a:pt x="1716102" y="1713906"/>
                </a:cubicBezTo>
                <a:cubicBezTo>
                  <a:pt x="1730616" y="1699392"/>
                  <a:pt x="1743442" y="1682965"/>
                  <a:pt x="1759645" y="1670363"/>
                </a:cubicBezTo>
                <a:cubicBezTo>
                  <a:pt x="1787184" y="1648944"/>
                  <a:pt x="1822062" y="1636976"/>
                  <a:pt x="1846731" y="1612306"/>
                </a:cubicBezTo>
                <a:cubicBezTo>
                  <a:pt x="1861245" y="1597792"/>
                  <a:pt x="1874071" y="1581365"/>
                  <a:pt x="1890273" y="1568763"/>
                </a:cubicBezTo>
                <a:cubicBezTo>
                  <a:pt x="1917812" y="1547344"/>
                  <a:pt x="1977359" y="1510706"/>
                  <a:pt x="1977359" y="1510706"/>
                </a:cubicBezTo>
                <a:lnTo>
                  <a:pt x="2020902" y="1380077"/>
                </a:lnTo>
                <a:cubicBezTo>
                  <a:pt x="2025740" y="1365563"/>
                  <a:pt x="2050507" y="1334020"/>
                  <a:pt x="2035416" y="1336535"/>
                </a:cubicBezTo>
                <a:cubicBezTo>
                  <a:pt x="2006388" y="1341373"/>
                  <a:pt x="1977760" y="1351049"/>
                  <a:pt x="1948331" y="1351049"/>
                </a:cubicBezTo>
                <a:cubicBezTo>
                  <a:pt x="1928383" y="1351049"/>
                  <a:pt x="1987036" y="1341373"/>
                  <a:pt x="2006388" y="1336535"/>
                </a:cubicBezTo>
                <a:cubicBezTo>
                  <a:pt x="2047207" y="1344699"/>
                  <a:pt x="2099822" y="1337432"/>
                  <a:pt x="2107988" y="1394592"/>
                </a:cubicBezTo>
                <a:cubicBezTo>
                  <a:pt x="2110809" y="1414340"/>
                  <a:pt x="2098311" y="1433297"/>
                  <a:pt x="2093473" y="1452649"/>
                </a:cubicBezTo>
                <a:cubicBezTo>
                  <a:pt x="2077429" y="1404516"/>
                  <a:pt x="2078959" y="1424405"/>
                  <a:pt x="2078959" y="1394592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/>
          <p:cNvSpPr/>
          <p:nvPr/>
        </p:nvSpPr>
        <p:spPr>
          <a:xfrm>
            <a:off x="740229" y="2276228"/>
            <a:ext cx="3149600" cy="1120115"/>
          </a:xfrm>
          <a:custGeom>
            <a:avLst/>
            <a:gdLst>
              <a:gd name="connsiteX0" fmla="*/ 0 w 3149600"/>
              <a:gd name="connsiteY0" fmla="*/ 17029 h 1120115"/>
              <a:gd name="connsiteX1" fmla="*/ 43542 w 3149600"/>
              <a:gd name="connsiteY1" fmla="*/ 2515 h 1120115"/>
              <a:gd name="connsiteX2" fmla="*/ 87085 w 3149600"/>
              <a:gd name="connsiteY2" fmla="*/ 31543 h 1120115"/>
              <a:gd name="connsiteX3" fmla="*/ 174171 w 3149600"/>
              <a:gd name="connsiteY3" fmla="*/ 75086 h 1120115"/>
              <a:gd name="connsiteX4" fmla="*/ 348342 w 3149600"/>
              <a:gd name="connsiteY4" fmla="*/ 162172 h 1120115"/>
              <a:gd name="connsiteX5" fmla="*/ 391885 w 3149600"/>
              <a:gd name="connsiteY5" fmla="*/ 191201 h 1120115"/>
              <a:gd name="connsiteX6" fmla="*/ 478971 w 3149600"/>
              <a:gd name="connsiteY6" fmla="*/ 278286 h 1120115"/>
              <a:gd name="connsiteX7" fmla="*/ 508000 w 3149600"/>
              <a:gd name="connsiteY7" fmla="*/ 321829 h 1120115"/>
              <a:gd name="connsiteX8" fmla="*/ 609600 w 3149600"/>
              <a:gd name="connsiteY8" fmla="*/ 379886 h 1120115"/>
              <a:gd name="connsiteX9" fmla="*/ 696685 w 3149600"/>
              <a:gd name="connsiteY9" fmla="*/ 452458 h 1120115"/>
              <a:gd name="connsiteX10" fmla="*/ 798285 w 3149600"/>
              <a:gd name="connsiteY10" fmla="*/ 539543 h 1120115"/>
              <a:gd name="connsiteX11" fmla="*/ 870857 w 3149600"/>
              <a:gd name="connsiteY11" fmla="*/ 641143 h 1120115"/>
              <a:gd name="connsiteX12" fmla="*/ 914400 w 3149600"/>
              <a:gd name="connsiteY12" fmla="*/ 655658 h 1120115"/>
              <a:gd name="connsiteX13" fmla="*/ 957942 w 3149600"/>
              <a:gd name="connsiteY13" fmla="*/ 699201 h 1120115"/>
              <a:gd name="connsiteX14" fmla="*/ 1117600 w 3149600"/>
              <a:gd name="connsiteY14" fmla="*/ 771772 h 1120115"/>
              <a:gd name="connsiteX15" fmla="*/ 1175657 w 3149600"/>
              <a:gd name="connsiteY15" fmla="*/ 800801 h 1120115"/>
              <a:gd name="connsiteX16" fmla="*/ 1233714 w 3149600"/>
              <a:gd name="connsiteY16" fmla="*/ 815315 h 1120115"/>
              <a:gd name="connsiteX17" fmla="*/ 1277257 w 3149600"/>
              <a:gd name="connsiteY17" fmla="*/ 829829 h 1120115"/>
              <a:gd name="connsiteX18" fmla="*/ 1378857 w 3149600"/>
              <a:gd name="connsiteY18" fmla="*/ 858858 h 1120115"/>
              <a:gd name="connsiteX19" fmla="*/ 1436914 w 3149600"/>
              <a:gd name="connsiteY19" fmla="*/ 887886 h 1120115"/>
              <a:gd name="connsiteX20" fmla="*/ 1509485 w 3149600"/>
              <a:gd name="connsiteY20" fmla="*/ 916915 h 1120115"/>
              <a:gd name="connsiteX21" fmla="*/ 1553028 w 3149600"/>
              <a:gd name="connsiteY21" fmla="*/ 931429 h 1120115"/>
              <a:gd name="connsiteX22" fmla="*/ 1654628 w 3149600"/>
              <a:gd name="connsiteY22" fmla="*/ 974972 h 1120115"/>
              <a:gd name="connsiteX23" fmla="*/ 1727200 w 3149600"/>
              <a:gd name="connsiteY23" fmla="*/ 989486 h 1120115"/>
              <a:gd name="connsiteX24" fmla="*/ 1799771 w 3149600"/>
              <a:gd name="connsiteY24" fmla="*/ 1018515 h 1120115"/>
              <a:gd name="connsiteX25" fmla="*/ 1857828 w 3149600"/>
              <a:gd name="connsiteY25" fmla="*/ 1047543 h 1120115"/>
              <a:gd name="connsiteX26" fmla="*/ 1944914 w 3149600"/>
              <a:gd name="connsiteY26" fmla="*/ 1076572 h 1120115"/>
              <a:gd name="connsiteX27" fmla="*/ 2090057 w 3149600"/>
              <a:gd name="connsiteY27" fmla="*/ 1105601 h 1120115"/>
              <a:gd name="connsiteX28" fmla="*/ 2583542 w 3149600"/>
              <a:gd name="connsiteY28" fmla="*/ 1120115 h 1120115"/>
              <a:gd name="connsiteX29" fmla="*/ 2714171 w 3149600"/>
              <a:gd name="connsiteY29" fmla="*/ 1105601 h 1120115"/>
              <a:gd name="connsiteX30" fmla="*/ 2888342 w 3149600"/>
              <a:gd name="connsiteY30" fmla="*/ 1091086 h 1120115"/>
              <a:gd name="connsiteX31" fmla="*/ 2975428 w 3149600"/>
              <a:gd name="connsiteY31" fmla="*/ 1033029 h 1120115"/>
              <a:gd name="connsiteX32" fmla="*/ 3033485 w 3149600"/>
              <a:gd name="connsiteY32" fmla="*/ 960458 h 1120115"/>
              <a:gd name="connsiteX33" fmla="*/ 3106057 w 3149600"/>
              <a:gd name="connsiteY33" fmla="*/ 902401 h 1120115"/>
              <a:gd name="connsiteX34" fmla="*/ 3149600 w 3149600"/>
              <a:gd name="connsiteY34" fmla="*/ 786286 h 112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149600" h="1120115">
                <a:moveTo>
                  <a:pt x="0" y="17029"/>
                </a:moveTo>
                <a:cubicBezTo>
                  <a:pt x="14514" y="12191"/>
                  <a:pt x="28451" y="0"/>
                  <a:pt x="43542" y="2515"/>
                </a:cubicBezTo>
                <a:cubicBezTo>
                  <a:pt x="60749" y="5383"/>
                  <a:pt x="71836" y="23072"/>
                  <a:pt x="87085" y="31543"/>
                </a:cubicBezTo>
                <a:cubicBezTo>
                  <a:pt x="115456" y="47304"/>
                  <a:pt x="144213" y="62603"/>
                  <a:pt x="174171" y="75086"/>
                </a:cubicBezTo>
                <a:cubicBezTo>
                  <a:pt x="334414" y="141854"/>
                  <a:pt x="190123" y="56692"/>
                  <a:pt x="348342" y="162172"/>
                </a:cubicBezTo>
                <a:cubicBezTo>
                  <a:pt x="362856" y="171848"/>
                  <a:pt x="379550" y="178866"/>
                  <a:pt x="391885" y="191201"/>
                </a:cubicBezTo>
                <a:cubicBezTo>
                  <a:pt x="420914" y="220229"/>
                  <a:pt x="456199" y="244128"/>
                  <a:pt x="478971" y="278286"/>
                </a:cubicBezTo>
                <a:cubicBezTo>
                  <a:pt x="488647" y="292800"/>
                  <a:pt x="495665" y="309494"/>
                  <a:pt x="508000" y="321829"/>
                </a:cubicBezTo>
                <a:cubicBezTo>
                  <a:pt x="531579" y="345408"/>
                  <a:pt x="583031" y="364704"/>
                  <a:pt x="609600" y="379886"/>
                </a:cubicBezTo>
                <a:cubicBezTo>
                  <a:pt x="673751" y="416544"/>
                  <a:pt x="636653" y="401002"/>
                  <a:pt x="696685" y="452458"/>
                </a:cubicBezTo>
                <a:cubicBezTo>
                  <a:pt x="827031" y="564183"/>
                  <a:pt x="690232" y="431492"/>
                  <a:pt x="798285" y="539543"/>
                </a:cubicBezTo>
                <a:cubicBezTo>
                  <a:pt x="820988" y="584948"/>
                  <a:pt x="826724" y="611721"/>
                  <a:pt x="870857" y="641143"/>
                </a:cubicBezTo>
                <a:cubicBezTo>
                  <a:pt x="883587" y="649630"/>
                  <a:pt x="899886" y="650820"/>
                  <a:pt x="914400" y="655658"/>
                </a:cubicBezTo>
                <a:cubicBezTo>
                  <a:pt x="928914" y="670172"/>
                  <a:pt x="940625" y="688181"/>
                  <a:pt x="957942" y="699201"/>
                </a:cubicBezTo>
                <a:cubicBezTo>
                  <a:pt x="1112235" y="797388"/>
                  <a:pt x="1024344" y="731805"/>
                  <a:pt x="1117600" y="771772"/>
                </a:cubicBezTo>
                <a:cubicBezTo>
                  <a:pt x="1137487" y="780295"/>
                  <a:pt x="1155398" y="793204"/>
                  <a:pt x="1175657" y="800801"/>
                </a:cubicBezTo>
                <a:cubicBezTo>
                  <a:pt x="1194335" y="807805"/>
                  <a:pt x="1214534" y="809835"/>
                  <a:pt x="1233714" y="815315"/>
                </a:cubicBezTo>
                <a:cubicBezTo>
                  <a:pt x="1248425" y="819518"/>
                  <a:pt x="1262546" y="825626"/>
                  <a:pt x="1277257" y="829829"/>
                </a:cubicBezTo>
                <a:cubicBezTo>
                  <a:pt x="1314093" y="840353"/>
                  <a:pt x="1344050" y="843941"/>
                  <a:pt x="1378857" y="858858"/>
                </a:cubicBezTo>
                <a:cubicBezTo>
                  <a:pt x="1398744" y="867381"/>
                  <a:pt x="1417142" y="879099"/>
                  <a:pt x="1436914" y="887886"/>
                </a:cubicBezTo>
                <a:cubicBezTo>
                  <a:pt x="1460722" y="898467"/>
                  <a:pt x="1485090" y="907767"/>
                  <a:pt x="1509485" y="916915"/>
                </a:cubicBezTo>
                <a:cubicBezTo>
                  <a:pt x="1523810" y="922287"/>
                  <a:pt x="1538966" y="925402"/>
                  <a:pt x="1553028" y="931429"/>
                </a:cubicBezTo>
                <a:cubicBezTo>
                  <a:pt x="1611186" y="956354"/>
                  <a:pt x="1600163" y="961356"/>
                  <a:pt x="1654628" y="974972"/>
                </a:cubicBezTo>
                <a:cubicBezTo>
                  <a:pt x="1678561" y="980955"/>
                  <a:pt x="1703009" y="984648"/>
                  <a:pt x="1727200" y="989486"/>
                </a:cubicBezTo>
                <a:cubicBezTo>
                  <a:pt x="1751390" y="999162"/>
                  <a:pt x="1775963" y="1007934"/>
                  <a:pt x="1799771" y="1018515"/>
                </a:cubicBezTo>
                <a:cubicBezTo>
                  <a:pt x="1819543" y="1027302"/>
                  <a:pt x="1837739" y="1039507"/>
                  <a:pt x="1857828" y="1047543"/>
                </a:cubicBezTo>
                <a:cubicBezTo>
                  <a:pt x="1886238" y="1058907"/>
                  <a:pt x="1915885" y="1066896"/>
                  <a:pt x="1944914" y="1076572"/>
                </a:cubicBezTo>
                <a:cubicBezTo>
                  <a:pt x="2003647" y="1096150"/>
                  <a:pt x="2011916" y="1101789"/>
                  <a:pt x="2090057" y="1105601"/>
                </a:cubicBezTo>
                <a:cubicBezTo>
                  <a:pt x="2254428" y="1113619"/>
                  <a:pt x="2419047" y="1115277"/>
                  <a:pt x="2583542" y="1120115"/>
                </a:cubicBezTo>
                <a:lnTo>
                  <a:pt x="2714171" y="1105601"/>
                </a:lnTo>
                <a:cubicBezTo>
                  <a:pt x="2772167" y="1100078"/>
                  <a:pt x="2832209" y="1106679"/>
                  <a:pt x="2888342" y="1091086"/>
                </a:cubicBezTo>
                <a:cubicBezTo>
                  <a:pt x="2921957" y="1081748"/>
                  <a:pt x="2975428" y="1033029"/>
                  <a:pt x="2975428" y="1033029"/>
                </a:cubicBezTo>
                <a:cubicBezTo>
                  <a:pt x="3003684" y="948260"/>
                  <a:pt x="2967834" y="1026109"/>
                  <a:pt x="3033485" y="960458"/>
                </a:cubicBezTo>
                <a:cubicBezTo>
                  <a:pt x="3099137" y="894806"/>
                  <a:pt x="3021288" y="930657"/>
                  <a:pt x="3106057" y="902401"/>
                </a:cubicBezTo>
                <a:cubicBezTo>
                  <a:pt x="3138506" y="805052"/>
                  <a:pt x="3121400" y="842683"/>
                  <a:pt x="3149600" y="78628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igura a mano libera 22"/>
          <p:cNvSpPr/>
          <p:nvPr/>
        </p:nvSpPr>
        <p:spPr>
          <a:xfrm>
            <a:off x="3904343" y="3033486"/>
            <a:ext cx="2947185" cy="885371"/>
          </a:xfrm>
          <a:custGeom>
            <a:avLst/>
            <a:gdLst>
              <a:gd name="connsiteX0" fmla="*/ 0 w 2947185"/>
              <a:gd name="connsiteY0" fmla="*/ 0 h 885371"/>
              <a:gd name="connsiteX1" fmla="*/ 159657 w 2947185"/>
              <a:gd name="connsiteY1" fmla="*/ 101600 h 885371"/>
              <a:gd name="connsiteX2" fmla="*/ 217714 w 2947185"/>
              <a:gd name="connsiteY2" fmla="*/ 130628 h 885371"/>
              <a:gd name="connsiteX3" fmla="*/ 261257 w 2947185"/>
              <a:gd name="connsiteY3" fmla="*/ 145143 h 885371"/>
              <a:gd name="connsiteX4" fmla="*/ 362857 w 2947185"/>
              <a:gd name="connsiteY4" fmla="*/ 188685 h 885371"/>
              <a:gd name="connsiteX5" fmla="*/ 406400 w 2947185"/>
              <a:gd name="connsiteY5" fmla="*/ 232228 h 885371"/>
              <a:gd name="connsiteX6" fmla="*/ 449943 w 2947185"/>
              <a:gd name="connsiteY6" fmla="*/ 246743 h 885371"/>
              <a:gd name="connsiteX7" fmla="*/ 493486 w 2947185"/>
              <a:gd name="connsiteY7" fmla="*/ 275771 h 885371"/>
              <a:gd name="connsiteX8" fmla="*/ 551543 w 2947185"/>
              <a:gd name="connsiteY8" fmla="*/ 290285 h 885371"/>
              <a:gd name="connsiteX9" fmla="*/ 653143 w 2947185"/>
              <a:gd name="connsiteY9" fmla="*/ 319314 h 885371"/>
              <a:gd name="connsiteX10" fmla="*/ 754743 w 2947185"/>
              <a:gd name="connsiteY10" fmla="*/ 391885 h 885371"/>
              <a:gd name="connsiteX11" fmla="*/ 827314 w 2947185"/>
              <a:gd name="connsiteY11" fmla="*/ 420914 h 885371"/>
              <a:gd name="connsiteX12" fmla="*/ 870857 w 2947185"/>
              <a:gd name="connsiteY12" fmla="*/ 449943 h 885371"/>
              <a:gd name="connsiteX13" fmla="*/ 914400 w 2947185"/>
              <a:gd name="connsiteY13" fmla="*/ 464457 h 885371"/>
              <a:gd name="connsiteX14" fmla="*/ 1001486 w 2947185"/>
              <a:gd name="connsiteY14" fmla="*/ 522514 h 885371"/>
              <a:gd name="connsiteX15" fmla="*/ 1088571 w 2947185"/>
              <a:gd name="connsiteY15" fmla="*/ 551543 h 885371"/>
              <a:gd name="connsiteX16" fmla="*/ 1248228 w 2947185"/>
              <a:gd name="connsiteY16" fmla="*/ 595085 h 885371"/>
              <a:gd name="connsiteX17" fmla="*/ 1393371 w 2947185"/>
              <a:gd name="connsiteY17" fmla="*/ 667657 h 885371"/>
              <a:gd name="connsiteX18" fmla="*/ 1509486 w 2947185"/>
              <a:gd name="connsiteY18" fmla="*/ 711200 h 885371"/>
              <a:gd name="connsiteX19" fmla="*/ 1567543 w 2947185"/>
              <a:gd name="connsiteY19" fmla="*/ 740228 h 885371"/>
              <a:gd name="connsiteX20" fmla="*/ 1683657 w 2947185"/>
              <a:gd name="connsiteY20" fmla="*/ 754743 h 885371"/>
              <a:gd name="connsiteX21" fmla="*/ 1814286 w 2947185"/>
              <a:gd name="connsiteY21" fmla="*/ 798285 h 885371"/>
              <a:gd name="connsiteX22" fmla="*/ 1901371 w 2947185"/>
              <a:gd name="connsiteY22" fmla="*/ 827314 h 885371"/>
              <a:gd name="connsiteX23" fmla="*/ 2061028 w 2947185"/>
              <a:gd name="connsiteY23" fmla="*/ 841828 h 885371"/>
              <a:gd name="connsiteX24" fmla="*/ 2206171 w 2947185"/>
              <a:gd name="connsiteY24" fmla="*/ 870857 h 885371"/>
              <a:gd name="connsiteX25" fmla="*/ 2278743 w 2947185"/>
              <a:gd name="connsiteY25" fmla="*/ 885371 h 885371"/>
              <a:gd name="connsiteX26" fmla="*/ 2423886 w 2947185"/>
              <a:gd name="connsiteY26" fmla="*/ 870857 h 885371"/>
              <a:gd name="connsiteX27" fmla="*/ 2467428 w 2947185"/>
              <a:gd name="connsiteY27" fmla="*/ 856343 h 885371"/>
              <a:gd name="connsiteX28" fmla="*/ 2583543 w 2947185"/>
              <a:gd name="connsiteY28" fmla="*/ 827314 h 885371"/>
              <a:gd name="connsiteX29" fmla="*/ 2656114 w 2947185"/>
              <a:gd name="connsiteY29" fmla="*/ 754743 h 885371"/>
              <a:gd name="connsiteX30" fmla="*/ 2743200 w 2947185"/>
              <a:gd name="connsiteY30" fmla="*/ 682171 h 885371"/>
              <a:gd name="connsiteX31" fmla="*/ 2786743 w 2947185"/>
              <a:gd name="connsiteY31" fmla="*/ 609600 h 885371"/>
              <a:gd name="connsiteX32" fmla="*/ 2830286 w 2947185"/>
              <a:gd name="connsiteY32" fmla="*/ 508000 h 885371"/>
              <a:gd name="connsiteX33" fmla="*/ 2873828 w 2947185"/>
              <a:gd name="connsiteY33" fmla="*/ 449943 h 885371"/>
              <a:gd name="connsiteX34" fmla="*/ 2902857 w 2947185"/>
              <a:gd name="connsiteY34" fmla="*/ 406400 h 885371"/>
              <a:gd name="connsiteX35" fmla="*/ 2917371 w 2947185"/>
              <a:gd name="connsiteY35" fmla="*/ 333828 h 885371"/>
              <a:gd name="connsiteX36" fmla="*/ 2946400 w 2947185"/>
              <a:gd name="connsiteY36" fmla="*/ 217714 h 885371"/>
              <a:gd name="connsiteX37" fmla="*/ 2917371 w 2947185"/>
              <a:gd name="connsiteY37" fmla="*/ 174171 h 88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47185" h="885371">
                <a:moveTo>
                  <a:pt x="0" y="0"/>
                </a:moveTo>
                <a:cubicBezTo>
                  <a:pt x="56342" y="84515"/>
                  <a:pt x="10675" y="32840"/>
                  <a:pt x="159657" y="101600"/>
                </a:cubicBezTo>
                <a:cubicBezTo>
                  <a:pt x="179302" y="110667"/>
                  <a:pt x="197827" y="122105"/>
                  <a:pt x="217714" y="130628"/>
                </a:cubicBezTo>
                <a:cubicBezTo>
                  <a:pt x="231776" y="136655"/>
                  <a:pt x="247573" y="138301"/>
                  <a:pt x="261257" y="145143"/>
                </a:cubicBezTo>
                <a:cubicBezTo>
                  <a:pt x="361487" y="195258"/>
                  <a:pt x="242033" y="158479"/>
                  <a:pt x="362857" y="188685"/>
                </a:cubicBezTo>
                <a:cubicBezTo>
                  <a:pt x="377371" y="203199"/>
                  <a:pt x="389321" y="220842"/>
                  <a:pt x="406400" y="232228"/>
                </a:cubicBezTo>
                <a:cubicBezTo>
                  <a:pt x="419130" y="240715"/>
                  <a:pt x="436259" y="239901"/>
                  <a:pt x="449943" y="246743"/>
                </a:cubicBezTo>
                <a:cubicBezTo>
                  <a:pt x="465545" y="254544"/>
                  <a:pt x="477452" y="268900"/>
                  <a:pt x="493486" y="275771"/>
                </a:cubicBezTo>
                <a:cubicBezTo>
                  <a:pt x="511821" y="283629"/>
                  <a:pt x="532363" y="284805"/>
                  <a:pt x="551543" y="290285"/>
                </a:cubicBezTo>
                <a:cubicBezTo>
                  <a:pt x="697299" y="331930"/>
                  <a:pt x="471649" y="273941"/>
                  <a:pt x="653143" y="319314"/>
                </a:cubicBezTo>
                <a:cubicBezTo>
                  <a:pt x="666298" y="329180"/>
                  <a:pt x="733515" y="381271"/>
                  <a:pt x="754743" y="391885"/>
                </a:cubicBezTo>
                <a:cubicBezTo>
                  <a:pt x="778046" y="403537"/>
                  <a:pt x="804011" y="409262"/>
                  <a:pt x="827314" y="420914"/>
                </a:cubicBezTo>
                <a:cubicBezTo>
                  <a:pt x="842916" y="428715"/>
                  <a:pt x="855255" y="442142"/>
                  <a:pt x="870857" y="449943"/>
                </a:cubicBezTo>
                <a:cubicBezTo>
                  <a:pt x="884541" y="456785"/>
                  <a:pt x="901026" y="457027"/>
                  <a:pt x="914400" y="464457"/>
                </a:cubicBezTo>
                <a:cubicBezTo>
                  <a:pt x="944898" y="481400"/>
                  <a:pt x="968388" y="511481"/>
                  <a:pt x="1001486" y="522514"/>
                </a:cubicBezTo>
                <a:cubicBezTo>
                  <a:pt x="1030514" y="532190"/>
                  <a:pt x="1058567" y="545542"/>
                  <a:pt x="1088571" y="551543"/>
                </a:cubicBezTo>
                <a:cubicBezTo>
                  <a:pt x="1141658" y="562160"/>
                  <a:pt x="1199123" y="570532"/>
                  <a:pt x="1248228" y="595085"/>
                </a:cubicBezTo>
                <a:cubicBezTo>
                  <a:pt x="1296609" y="619276"/>
                  <a:pt x="1342055" y="650552"/>
                  <a:pt x="1393371" y="667657"/>
                </a:cubicBezTo>
                <a:cubicBezTo>
                  <a:pt x="1441252" y="683617"/>
                  <a:pt x="1457414" y="688057"/>
                  <a:pt x="1509486" y="711200"/>
                </a:cubicBezTo>
                <a:cubicBezTo>
                  <a:pt x="1529258" y="719987"/>
                  <a:pt x="1546553" y="734980"/>
                  <a:pt x="1567543" y="740228"/>
                </a:cubicBezTo>
                <a:cubicBezTo>
                  <a:pt x="1605384" y="749688"/>
                  <a:pt x="1644952" y="749905"/>
                  <a:pt x="1683657" y="754743"/>
                </a:cubicBezTo>
                <a:cubicBezTo>
                  <a:pt x="1829183" y="812953"/>
                  <a:pt x="1689275" y="760782"/>
                  <a:pt x="1814286" y="798285"/>
                </a:cubicBezTo>
                <a:cubicBezTo>
                  <a:pt x="1843594" y="807077"/>
                  <a:pt x="1870898" y="824544"/>
                  <a:pt x="1901371" y="827314"/>
                </a:cubicBezTo>
                <a:lnTo>
                  <a:pt x="2061028" y="841828"/>
                </a:lnTo>
                <a:lnTo>
                  <a:pt x="2206171" y="870857"/>
                </a:lnTo>
                <a:lnTo>
                  <a:pt x="2278743" y="885371"/>
                </a:lnTo>
                <a:cubicBezTo>
                  <a:pt x="2327124" y="880533"/>
                  <a:pt x="2375829" y="878250"/>
                  <a:pt x="2423886" y="870857"/>
                </a:cubicBezTo>
                <a:cubicBezTo>
                  <a:pt x="2439007" y="868531"/>
                  <a:pt x="2452586" y="860054"/>
                  <a:pt x="2467428" y="856343"/>
                </a:cubicBezTo>
                <a:lnTo>
                  <a:pt x="2583543" y="827314"/>
                </a:lnTo>
                <a:cubicBezTo>
                  <a:pt x="2663372" y="774094"/>
                  <a:pt x="2595638" y="827314"/>
                  <a:pt x="2656114" y="754743"/>
                </a:cubicBezTo>
                <a:cubicBezTo>
                  <a:pt x="2691038" y="712835"/>
                  <a:pt x="2700386" y="710714"/>
                  <a:pt x="2743200" y="682171"/>
                </a:cubicBezTo>
                <a:cubicBezTo>
                  <a:pt x="2757714" y="657981"/>
                  <a:pt x="2774127" y="634832"/>
                  <a:pt x="2786743" y="609600"/>
                </a:cubicBezTo>
                <a:cubicBezTo>
                  <a:pt x="2836131" y="510825"/>
                  <a:pt x="2754772" y="628823"/>
                  <a:pt x="2830286" y="508000"/>
                </a:cubicBezTo>
                <a:cubicBezTo>
                  <a:pt x="2843107" y="487487"/>
                  <a:pt x="2859768" y="469627"/>
                  <a:pt x="2873828" y="449943"/>
                </a:cubicBezTo>
                <a:cubicBezTo>
                  <a:pt x="2883967" y="435748"/>
                  <a:pt x="2893181" y="420914"/>
                  <a:pt x="2902857" y="406400"/>
                </a:cubicBezTo>
                <a:cubicBezTo>
                  <a:pt x="2907695" y="382209"/>
                  <a:pt x="2911824" y="357866"/>
                  <a:pt x="2917371" y="333828"/>
                </a:cubicBezTo>
                <a:cubicBezTo>
                  <a:pt x="2926342" y="294954"/>
                  <a:pt x="2946400" y="217714"/>
                  <a:pt x="2946400" y="217714"/>
                </a:cubicBezTo>
                <a:cubicBezTo>
                  <a:pt x="2930356" y="169581"/>
                  <a:pt x="2947185" y="174171"/>
                  <a:pt x="2917371" y="174171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3"/>
          <p:cNvSpPr txBox="1"/>
          <p:nvPr/>
        </p:nvSpPr>
        <p:spPr>
          <a:xfrm>
            <a:off x="285720" y="4429132"/>
            <a:ext cx="8643998" cy="230832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Unknown sources are at 20-30%, but sources move in (new discoveries) and out (source identifications/classifications) of this category all the time</a:t>
            </a:r>
          </a:p>
          <a:p>
            <a:endParaRPr lang="en-US" sz="2400" dirty="0" smtClean="0"/>
          </a:p>
          <a:p>
            <a:r>
              <a:rPr lang="en-US" sz="2400" b="1" dirty="0" smtClean="0"/>
              <a:t>Note the an IGR tag means that INTEGRAL was the first to observe and recognize the source as an X-ray emitter.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Evolution of `IGR’ numbers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78712" y="1201061"/>
          <a:ext cx="4406870" cy="273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85583" y="1201062"/>
          <a:ext cx="4338565" cy="273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57424" y="3671672"/>
          <a:ext cx="4328157" cy="293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85581" y="3671672"/>
          <a:ext cx="4201219" cy="293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9080" y="1799899"/>
            <a:ext cx="793808" cy="5847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27/123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(22%)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8265" y="1799899"/>
            <a:ext cx="793808" cy="5847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56/209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(27%)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200" y="4500336"/>
            <a:ext cx="898003" cy="5847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168/421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(40%)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155" y="4877789"/>
            <a:ext cx="898003" cy="5847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378/723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(52%)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520259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6</a:t>
            </a:fld>
            <a:endParaRPr lang="it-IT" dirty="0"/>
          </a:p>
        </p:txBody>
      </p:sp>
      <p:sp>
        <p:nvSpPr>
          <p:cNvPr id="16" name="TextBox 8"/>
          <p:cNvSpPr txBox="1"/>
          <p:nvPr/>
        </p:nvSpPr>
        <p:spPr>
          <a:xfrm>
            <a:off x="214282" y="1285860"/>
            <a:ext cx="871543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By cat4, more than half the sources are IGRs: INTEGRAL discoveries at hard X-ray </a:t>
            </a: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energies</a:t>
            </a:r>
            <a:endParaRPr lang="en-US" sz="36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en-US" sz="3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2250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source identification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1000108"/>
            <a:ext cx="8523682" cy="456445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2400" b="1" dirty="0" smtClean="0"/>
              <a:t>Hard X-ray characteristics</a:t>
            </a:r>
          </a:p>
          <a:p>
            <a:r>
              <a:rPr lang="en-US" sz="2400" b="1" dirty="0" smtClean="0"/>
              <a:t>Global properties</a:t>
            </a:r>
          </a:p>
          <a:p>
            <a:r>
              <a:rPr lang="en-US" sz="2400" b="1" dirty="0" smtClean="0"/>
              <a:t>Correlation with other catalogs</a:t>
            </a:r>
          </a:p>
          <a:p>
            <a:r>
              <a:rPr lang="en-US" sz="2400" b="1" dirty="0" smtClean="0"/>
              <a:t>Archival soft X-ray data</a:t>
            </a:r>
          </a:p>
          <a:p>
            <a:r>
              <a:rPr lang="en-US" sz="2400" b="1" dirty="0" smtClean="0"/>
              <a:t>Targeted soft X-ray observations</a:t>
            </a:r>
          </a:p>
          <a:p>
            <a:r>
              <a:rPr lang="en-US" sz="2400" b="1" dirty="0" smtClean="0"/>
              <a:t>Optical spectroscopy</a:t>
            </a:r>
          </a:p>
          <a:p>
            <a:r>
              <a:rPr lang="en-US" sz="2400" b="1" dirty="0" smtClean="0"/>
              <a:t>FIR/NIR spectroscopy</a:t>
            </a:r>
            <a:endParaRPr lang="en-US" sz="2400" b="1" dirty="0"/>
          </a:p>
        </p:txBody>
      </p:sp>
      <p:pic>
        <p:nvPicPr>
          <p:cNvPr id="5" name="Picture 5" descr="f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16280"/>
            <a:ext cx="4068987" cy="297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6" descr="fg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478" y="4252936"/>
            <a:ext cx="36718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55640" y="5367913"/>
            <a:ext cx="58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XMM</a:t>
            </a:r>
          </a:p>
          <a:p>
            <a:r>
              <a:rPr lang="en-US" sz="1400" dirty="0" smtClean="0"/>
              <a:t>circle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142381" y="5570551"/>
            <a:ext cx="18265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5458" y="3587336"/>
            <a:ext cx="2110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NTT/</a:t>
            </a:r>
            <a:r>
              <a:rPr lang="en-US" sz="1400" dirty="0" err="1" smtClean="0"/>
              <a:t>SofI</a:t>
            </a:r>
            <a:r>
              <a:rPr lang="en-US" sz="1400" dirty="0" smtClean="0"/>
              <a:t> NIR spectrum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7641" y="3120094"/>
            <a:ext cx="4068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C3000"/>
                </a:solidFill>
              </a:rPr>
              <a:t>IGR J16318-4848</a:t>
            </a:r>
            <a:r>
              <a:rPr lang="en-US" sz="1400" b="1" dirty="0" smtClean="0"/>
              <a:t>: an X-ray binary with </a:t>
            </a:r>
            <a:r>
              <a:rPr lang="en-US" sz="1400" b="1" dirty="0" err="1" smtClean="0"/>
              <a:t>Sg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B[e</a:t>
            </a:r>
            <a:r>
              <a:rPr lang="en-US" sz="1400" b="1" dirty="0" smtClean="0"/>
              <a:t>] star in the Norma arm of the Galaxy </a:t>
            </a:r>
            <a:r>
              <a:rPr lang="en-US" sz="1400" b="1" dirty="0" smtClean="0">
                <a:solidFill>
                  <a:srgbClr val="0000FF"/>
                </a:solidFill>
              </a:rPr>
              <a:t>(</a:t>
            </a:r>
            <a:r>
              <a:rPr lang="en-US" sz="1400" b="1" dirty="0" err="1" smtClean="0">
                <a:solidFill>
                  <a:srgbClr val="0000FF"/>
                </a:solidFill>
              </a:rPr>
              <a:t>Filliatre</a:t>
            </a:r>
            <a:r>
              <a:rPr lang="en-US" sz="1400" b="1" dirty="0" smtClean="0">
                <a:solidFill>
                  <a:srgbClr val="0000FF"/>
                </a:solidFill>
              </a:rPr>
              <a:t> &amp; </a:t>
            </a:r>
            <a:r>
              <a:rPr lang="en-US" sz="1400" b="1" dirty="0" err="1" smtClean="0">
                <a:solidFill>
                  <a:srgbClr val="0000FF"/>
                </a:solidFill>
              </a:rPr>
              <a:t>Chaty</a:t>
            </a:r>
            <a:r>
              <a:rPr lang="en-US" sz="1400" b="1" dirty="0" smtClean="0">
                <a:solidFill>
                  <a:srgbClr val="0000FF"/>
                </a:solidFill>
              </a:rPr>
              <a:t> 2004)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520259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4258"/>
            <a:ext cx="8229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 of IR/Opt IDs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42984"/>
            <a:ext cx="8972056" cy="67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Up to August the optically (+NIR) identified nature of INTEGRAL sources are the following:</a:t>
            </a:r>
            <a:endParaRPr lang="en-US" sz="1800" b="1" dirty="0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357158" y="1857364"/>
            <a:ext cx="7998564" cy="352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11 </a:t>
            </a:r>
            <a:r>
              <a:rPr lang="en-US" b="1" dirty="0" err="1">
                <a:solidFill>
                  <a:schemeClr val="tx1"/>
                </a:solidFill>
              </a:rPr>
              <a:t>LMXBs</a:t>
            </a:r>
            <a:r>
              <a:rPr lang="en-US" b="1" dirty="0">
                <a:solidFill>
                  <a:schemeClr val="tx1"/>
                </a:solidFill>
              </a:rPr>
              <a:t> (among which 3 </a:t>
            </a:r>
            <a:r>
              <a:rPr lang="en-US" b="1" dirty="0" err="1">
                <a:solidFill>
                  <a:schemeClr val="tx1"/>
                </a:solidFill>
              </a:rPr>
              <a:t>SyXBs</a:t>
            </a:r>
            <a:r>
              <a:rPr lang="en-US" b="1" dirty="0">
                <a:solidFill>
                  <a:schemeClr val="tx1"/>
                </a:solidFill>
              </a:rPr>
              <a:t> and 1 MXP);</a:t>
            </a:r>
          </a:p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21 Be/X HMXBs (often obscured);</a:t>
            </a:r>
          </a:p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17 HMXBs with supergiant companion (often fast transients);</a:t>
            </a:r>
          </a:p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96 ‘nearby’ (</a:t>
            </a:r>
            <a:r>
              <a:rPr lang="en-US" b="1" i="1" dirty="0" err="1">
                <a:solidFill>
                  <a:schemeClr val="tx1"/>
                </a:solidFill>
              </a:rPr>
              <a:t>z</a:t>
            </a:r>
            <a:r>
              <a:rPr lang="en-US" b="1" dirty="0">
                <a:solidFill>
                  <a:schemeClr val="tx1"/>
                </a:solidFill>
              </a:rPr>
              <a:t> ~ 0.006 – 0.422) </a:t>
            </a:r>
            <a:r>
              <a:rPr lang="en-US" b="1" dirty="0" err="1">
                <a:solidFill>
                  <a:schemeClr val="tx1"/>
                </a:solidFill>
              </a:rPr>
              <a:t>AGNs</a:t>
            </a:r>
            <a:r>
              <a:rPr lang="en-US" b="1" dirty="0">
                <a:solidFill>
                  <a:schemeClr val="tx1"/>
                </a:solidFill>
              </a:rPr>
              <a:t> (53 Sy1, 41 Sy2, 2 </a:t>
            </a:r>
            <a:r>
              <a:rPr lang="en-US" b="1" dirty="0" err="1">
                <a:solidFill>
                  <a:schemeClr val="tx1"/>
                </a:solidFill>
              </a:rPr>
              <a:t>LINERs</a:t>
            </a:r>
            <a:r>
              <a:rPr lang="en-US" b="1" dirty="0">
                <a:solidFill>
                  <a:schemeClr val="tx1"/>
                </a:solidFill>
              </a:rPr>
              <a:t>); </a:t>
            </a:r>
          </a:p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4 </a:t>
            </a:r>
            <a:r>
              <a:rPr lang="en-US" b="1" dirty="0" err="1">
                <a:solidFill>
                  <a:schemeClr val="tx1"/>
                </a:solidFill>
              </a:rPr>
              <a:t>XBONGs</a:t>
            </a:r>
            <a:endParaRPr lang="en-US" b="1" dirty="0">
              <a:solidFill>
                <a:schemeClr val="tx1"/>
              </a:solidFill>
            </a:endParaRPr>
          </a:p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4 high-</a:t>
            </a:r>
            <a:r>
              <a:rPr lang="en-US" b="1" i="1" dirty="0" err="1">
                <a:solidFill>
                  <a:schemeClr val="tx1"/>
                </a:solidFill>
              </a:rPr>
              <a:t>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blazars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i="1" dirty="0" err="1">
                <a:solidFill>
                  <a:schemeClr val="tx1"/>
                </a:solidFill>
              </a:rPr>
              <a:t>z</a:t>
            </a:r>
            <a:r>
              <a:rPr lang="en-US" b="1" dirty="0">
                <a:solidFill>
                  <a:schemeClr val="tx1"/>
                </a:solidFill>
              </a:rPr>
              <a:t> &gt; 0.5)</a:t>
            </a:r>
          </a:p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3 BL </a:t>
            </a:r>
            <a:r>
              <a:rPr lang="en-US" b="1" dirty="0" err="1">
                <a:solidFill>
                  <a:schemeClr val="tx1"/>
                </a:solidFill>
              </a:rPr>
              <a:t>Lacs</a:t>
            </a:r>
            <a:endParaRPr lang="en-US" b="1" dirty="0">
              <a:solidFill>
                <a:schemeClr val="tx1"/>
              </a:solidFill>
            </a:endParaRPr>
          </a:p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19 CVs (of which, 17</a:t>
            </a:r>
            <a:r>
              <a:rPr lang="en-US" b="1" dirty="0" smtClean="0">
                <a:solidFill>
                  <a:schemeClr val="tx1"/>
                </a:solidFill>
              </a:rPr>
              <a:t> are definitely </a:t>
            </a:r>
            <a:r>
              <a:rPr lang="en-US" b="1" dirty="0">
                <a:solidFill>
                  <a:schemeClr val="tx1"/>
                </a:solidFill>
              </a:rPr>
              <a:t>or likely of magnetic type)</a:t>
            </a:r>
          </a:p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4 Symbiotic stars</a:t>
            </a:r>
          </a:p>
          <a:p>
            <a:pPr marL="190500" indent="-190500" algn="l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1 active star (possibly a RS </a:t>
            </a:r>
            <a:r>
              <a:rPr lang="en-US" b="1" dirty="0" err="1">
                <a:solidFill>
                  <a:schemeClr val="tx1"/>
                </a:solidFill>
              </a:rPr>
              <a:t>CVn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180268" y="5429264"/>
            <a:ext cx="86868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So,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156 sources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the four IBIS surveys and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 other sources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detected with INTEGRAL</a:t>
            </a:r>
            <a:r>
              <a:rPr lang="en-US" sz="2400" dirty="0" smtClean="0">
                <a:solidFill>
                  <a:schemeClr val="tx1"/>
                </a:solidFill>
              </a:rPr>
              <a:t> have been optically identified….with a long difficult work..!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35256" cy="365125"/>
          </a:xfrm>
        </p:spPr>
        <p:txBody>
          <a:bodyPr/>
          <a:lstStyle/>
          <a:p>
            <a:r>
              <a:rPr lang="en-US" dirty="0" smtClean="0"/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lang="en-US" smtClean="0"/>
              <a:pPr/>
              <a:t>8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5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5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5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5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5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5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5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5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5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5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5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5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5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5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5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5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5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 autoUpdateAnimBg="0" advAuto="0"/>
      <p:bldP spid="285700" grpId="0" build="p" autoUpdateAnimBg="0" advAuto="0"/>
      <p:bldP spid="285701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940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28662" y="428604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Some more  </a:t>
            </a:r>
            <a:r>
              <a:rPr lang="en-US" sz="4400" dirty="0" err="1" smtClean="0">
                <a:solidFill>
                  <a:srgbClr val="0000FF"/>
                </a:solidFill>
              </a:rPr>
              <a:t>infos</a:t>
            </a:r>
            <a:endParaRPr lang="it-IT" sz="4400" dirty="0">
              <a:solidFill>
                <a:srgbClr val="0000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54526"/>
            <a:ext cx="3971627" cy="31683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IBIS/INTEGRAL survey: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smtClean="0"/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442 known objects: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209 AGNs (47%);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174 X-ray Binaries (39%);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these, 52% are LMXBs 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48% are HMXBs;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CVs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(8%);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(6%).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1346314"/>
            <a:ext cx="4392612" cy="3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Opt-NIR identified IGR sources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 objects: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106 </a:t>
            </a:r>
            <a:r>
              <a:rPr lang="en-US" b="1" dirty="0" err="1">
                <a:solidFill>
                  <a:schemeClr val="tx1"/>
                </a:solidFill>
              </a:rPr>
              <a:t>AGNs</a:t>
            </a:r>
            <a:r>
              <a:rPr lang="en-US" b="1" dirty="0">
                <a:solidFill>
                  <a:schemeClr val="tx1"/>
                </a:solidFill>
              </a:rPr>
              <a:t> (59.2%);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49 X-ray Binaries (27.4%);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of these, 22% are LMXBs </a:t>
            </a:r>
            <a:r>
              <a:rPr lang="en-US" b="1" dirty="0" smtClean="0">
                <a:solidFill>
                  <a:schemeClr val="tx1"/>
                </a:solidFill>
              </a:rPr>
              <a:t>and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78% are HMXBs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 dirty="0"/>
              <a:t>23 </a:t>
            </a:r>
            <a:r>
              <a:rPr lang="it-IT" b="1" dirty="0" err="1"/>
              <a:t>CVs</a:t>
            </a:r>
            <a:r>
              <a:rPr lang="it-IT" b="1" dirty="0"/>
              <a:t> (12.8%)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b="1" dirty="0" err="1"/>
              <a:t>1</a:t>
            </a:r>
            <a:r>
              <a:rPr lang="it-IT" b="1" dirty="0"/>
              <a:t> </a:t>
            </a:r>
            <a:r>
              <a:rPr lang="it-IT" b="1" dirty="0" err="1"/>
              <a:t>active</a:t>
            </a:r>
            <a:r>
              <a:rPr lang="it-IT" b="1" dirty="0"/>
              <a:t> star (0.6%).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8596" y="5072074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HMXBs are over-represented in the opt/NIR sources –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obscured populat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piè di pagina 5"/>
          <p:cNvSpPr txBox="1">
            <a:spLocks/>
          </p:cNvSpPr>
          <p:nvPr/>
        </p:nvSpPr>
        <p:spPr>
          <a:xfrm>
            <a:off x="899592" y="6453336"/>
            <a:ext cx="8035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International MAXI Workshop, Aoyama, Tokyo, Japan  -  2010, December 1                                                                N. </a:t>
            </a:r>
            <a:fld id="{CAE06DA5-9159-47DC-949D-655F532A45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  <p:bldP spid="7" grpId="0" build="p" autoUpdateAnimBg="0" advAuto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2343</Words>
  <Application>Microsoft Office PowerPoint</Application>
  <PresentationFormat>Presentazione su schermo (4:3)</PresentationFormat>
  <Paragraphs>396</Paragraphs>
  <Slides>33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INTEGRAL  review of HMXBs: SFXTs</vt:lpstr>
      <vt:lpstr>IBIS Survey Catalogs</vt:lpstr>
      <vt:lpstr>Lesson learn</vt:lpstr>
      <vt:lpstr>The Cat4 sources in the sky</vt:lpstr>
      <vt:lpstr>IGRs/unknowns through Cats 1-4</vt:lpstr>
      <vt:lpstr>Evolution of `IGR’ numbers</vt:lpstr>
      <vt:lpstr>The source identification process</vt:lpstr>
      <vt:lpstr>Summary of IR/Opt IDs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Galactic HMXBs in the Corbet diagram from Liu et al. 2001, pre-INTEGRAL version </vt:lpstr>
      <vt:lpstr>New Galactic IGRs HMXBs in the Corbet diagram</vt:lpstr>
      <vt:lpstr>New Galactic IGRs HMXBs and SFXTs in the Corbet diagram   </vt:lpstr>
      <vt:lpstr>New Galactic IGRs HMXBs and SFXTs in the Corbet diagram   </vt:lpstr>
      <vt:lpstr>Diapositiva 29</vt:lpstr>
      <vt:lpstr>SFXTs: what do we need ?</vt:lpstr>
      <vt:lpstr>Future perspectives:  </vt:lpstr>
      <vt:lpstr>Future perspectives:  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  review of HMXBs: SFXT</dc:title>
  <cp:lastModifiedBy>Pietro_Ubertini</cp:lastModifiedBy>
  <cp:revision>80</cp:revision>
  <dcterms:modified xsi:type="dcterms:W3CDTF">2010-12-01T05:24:59Z</dcterms:modified>
</cp:coreProperties>
</file>