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68" r:id="rId4"/>
    <p:sldId id="269" r:id="rId5"/>
    <p:sldId id="270" r:id="rId6"/>
    <p:sldId id="272" r:id="rId7"/>
    <p:sldId id="283" r:id="rId8"/>
    <p:sldId id="271" r:id="rId9"/>
    <p:sldId id="297" r:id="rId10"/>
    <p:sldId id="298" r:id="rId11"/>
    <p:sldId id="296" r:id="rId12"/>
    <p:sldId id="281" r:id="rId13"/>
    <p:sldId id="280" r:id="rId14"/>
    <p:sldId id="276" r:id="rId15"/>
    <p:sldId id="289" r:id="rId16"/>
    <p:sldId id="292" r:id="rId17"/>
    <p:sldId id="291" r:id="rId18"/>
    <p:sldId id="275" r:id="rId19"/>
    <p:sldId id="282" r:id="rId20"/>
    <p:sldId id="286" r:id="rId21"/>
    <p:sldId id="287" r:id="rId22"/>
    <p:sldId id="294" r:id="rId2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6600"/>
    <a:srgbClr val="3306A2"/>
    <a:srgbClr val="FFCC00"/>
    <a:srgbClr val="FFC9C9"/>
    <a:srgbClr val="D8E8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40" autoAdjust="0"/>
  </p:normalViewPr>
  <p:slideViewPr>
    <p:cSldViewPr>
      <p:cViewPr>
        <p:scale>
          <a:sx n="71" d="100"/>
          <a:sy n="71" d="100"/>
        </p:scale>
        <p:origin x="-48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2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5" Type="http://schemas.openxmlformats.org/officeDocument/2006/relationships/slide" Target="slides/slide14.xml"/><Relationship Id="rId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3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5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系列 6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系列 7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165664640"/>
        <c:axId val="165666176"/>
      </c:barChart>
      <c:catAx>
        <c:axId val="165664640"/>
        <c:scaling>
          <c:orientation val="minMax"/>
        </c:scaling>
        <c:delete val="1"/>
        <c:axPos val="b"/>
        <c:tickLblPos val="none"/>
        <c:crossAx val="165666176"/>
        <c:crosses val="autoZero"/>
        <c:auto val="1"/>
        <c:lblAlgn val="ctr"/>
        <c:lblOffset val="100"/>
      </c:catAx>
      <c:valAx>
        <c:axId val="165666176"/>
        <c:scaling>
          <c:orientation val="minMax"/>
        </c:scaling>
        <c:axPos val="l"/>
        <c:majorGridlines/>
        <c:numFmt formatCode="General" sourceLinked="1"/>
        <c:tickLblPos val="nextTo"/>
        <c:crossAx val="1656646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4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系列 4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分類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axId val="75404032"/>
        <c:axId val="75405568"/>
      </c:barChart>
      <c:catAx>
        <c:axId val="75404032"/>
        <c:scaling>
          <c:orientation val="minMax"/>
        </c:scaling>
        <c:delete val="1"/>
        <c:axPos val="b"/>
        <c:tickLblPos val="none"/>
        <c:crossAx val="75405568"/>
        <c:crosses val="autoZero"/>
        <c:auto val="1"/>
        <c:lblAlgn val="ctr"/>
        <c:lblOffset val="100"/>
      </c:catAx>
      <c:valAx>
        <c:axId val="75405568"/>
        <c:scaling>
          <c:orientation val="minMax"/>
        </c:scaling>
        <c:axPos val="l"/>
        <c:majorGridlines/>
        <c:numFmt formatCode="General" sourceLinked="1"/>
        <c:tickLblPos val="nextTo"/>
        <c:crossAx val="75404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8F56-097B-4604-BCA8-67865191EE7B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53AE-9A04-4A5D-8CD7-1C10930161B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4B231-4DFC-4AC9-A4AB-195EE8D5C0EF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0777F-D866-456D-ADD8-51C36564BAF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9789A-D79F-4D68-AB9A-207F0412B747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56DA4-4629-4969-8357-E8AF71AF51A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99C9-9BA2-4739-B168-78F8E2257A79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132B-C4EB-44DD-8C9A-79DAD5562D3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88719-559D-489F-97A7-5F3756461D09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61F3B-E44A-4FA9-AA47-25A864DB922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F66BD-F76A-4897-AD96-3E3F4123CD62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A9C1-5D04-4552-9199-12737EDB60B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DBE16-F82A-45D9-8B0B-A176BCB9DA82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BC08-8F5F-4028-8655-2A37527C787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0CA5E-0D3D-483E-B52D-4A720B2BC943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16C0-ED5E-4274-97AD-EE678020A38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6210-D72E-4BDD-829D-8C3ECD8E0AE5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FBEE-EA18-44C9-82F8-AA99FEFAF88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1783-35D8-458D-82C0-55774C1D8443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EE559-3614-4174-AFAE-11F178E664D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55CC-E2D7-4232-BB10-CFA825D0819E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0B61-DB3B-48B7-92E5-3947053694A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F3B8F8-717E-4F85-82BB-72BCB4618392}" type="datetimeFigureOut">
              <a:rPr lang="ja-JP" altLang="en-US"/>
              <a:pPr>
                <a:defRPr/>
              </a:pPr>
              <a:t>2010/12/3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533B21B-D84E-4DA8-9419-B91396EAC74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axi.riken.j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axi.riken.jp/top/index.php?cid=1&amp;lc_star_dir_id=00000000237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http://maxi.riken.jp/top/index.php?cid=1&amp;lc_star_dir_id=00000000287" TargetMode="External"/><Relationship Id="rId26" Type="http://schemas.openxmlformats.org/officeDocument/2006/relationships/hyperlink" Target="http://maxi.riken.jp/top/index.php?cid=1&amp;lc_star_dir_id=00000000063" TargetMode="External"/><Relationship Id="rId39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34" Type="http://schemas.openxmlformats.org/officeDocument/2006/relationships/hyperlink" Target="http://maxi.riken.jp/top/index.php?cid=1&amp;lc_star_dir_id=00000000106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://maxi.riken.jp/top/index.php?cid=1&amp;lc_star_dir_id=00000000134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://maxi.riken.jp/top/index.php?cid=1&amp;lc_star_dir_id=00000000402" TargetMode="External"/><Relationship Id="rId2" Type="http://schemas.openxmlformats.org/officeDocument/2006/relationships/hyperlink" Target="http://maxi.riken.jp/top/index.php?cid=1&amp;lc_star_dir_id=00000000192" TargetMode="External"/><Relationship Id="rId16" Type="http://schemas.openxmlformats.org/officeDocument/2006/relationships/hyperlink" Target="http://maxi.riken.jp/top/index.php?cid=1&amp;lc_star_dir_id=00000000120" TargetMode="External"/><Relationship Id="rId20" Type="http://schemas.openxmlformats.org/officeDocument/2006/relationships/hyperlink" Target="http://maxi.riken.jp/top/index.php?cid=1&amp;lc_star_dir_id=00000000156" TargetMode="External"/><Relationship Id="rId29" Type="http://schemas.openxmlformats.org/officeDocument/2006/relationships/image" Target="../media/image18.png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xi.riken.jp/top/index.php?cid=1&amp;lc_star_dir_id=00000000210" TargetMode="External"/><Relationship Id="rId11" Type="http://schemas.openxmlformats.org/officeDocument/2006/relationships/image" Target="../media/image9.png"/><Relationship Id="rId24" Type="http://schemas.openxmlformats.org/officeDocument/2006/relationships/hyperlink" Target="http://maxi.riken.jp/top/index.php?cid=1&amp;lc_star_dir_id=00000000253" TargetMode="External"/><Relationship Id="rId32" Type="http://schemas.openxmlformats.org/officeDocument/2006/relationships/hyperlink" Target="http://maxi.riken.jp/top/index.php?cid=1&amp;lc_star_dir_id=00000000014" TargetMode="External"/><Relationship Id="rId37" Type="http://schemas.openxmlformats.org/officeDocument/2006/relationships/image" Target="../media/image22.png"/><Relationship Id="rId40" Type="http://schemas.openxmlformats.org/officeDocument/2006/relationships/hyperlink" Target="http://maxi.riken.jp/top/index.php?cid=1&amp;lc_star_dir_id=00000000033" TargetMode="External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://maxi.riken.jp/top/index.php?cid=1&amp;lc_star_dir_id=00000000048" TargetMode="External"/><Relationship Id="rId36" Type="http://schemas.openxmlformats.org/officeDocument/2006/relationships/hyperlink" Target="http://maxi.riken.jp/top/index.php?cid=1&amp;lc_star_dir_id=00000000038" TargetMode="External"/><Relationship Id="rId10" Type="http://schemas.openxmlformats.org/officeDocument/2006/relationships/hyperlink" Target="http://maxi.riken.jp/top/index.php?cid=1&amp;lc_star_dir_id=00000000068" TargetMode="External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" Type="http://schemas.openxmlformats.org/officeDocument/2006/relationships/hyperlink" Target="http://maxi.riken.jp/top/index.php?cid=1&amp;lc_star_dir_id=00000000144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maxi.riken.jp/top/index.php?cid=1&amp;lc_star_dir_id=00000000414" TargetMode="External"/><Relationship Id="rId22" Type="http://schemas.openxmlformats.org/officeDocument/2006/relationships/hyperlink" Target="http://maxi.riken.jp/top/index.php?cid=1&amp;lc_star_dir_id=00000000170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://maxi.riken.jp/top/index.php?cid=1&amp;lc_star_dir_id=00000000256" TargetMode="External"/><Relationship Id="rId35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maxi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3" y="-27385"/>
            <a:ext cx="10433328" cy="6910883"/>
          </a:xfrm>
          <a:prstGeom prst="rect">
            <a:avLst/>
          </a:prstGeom>
        </p:spPr>
      </p:pic>
      <p:sp>
        <p:nvSpPr>
          <p:cNvPr id="7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715272" y="6357958"/>
            <a:ext cx="1142976" cy="436539"/>
          </a:xfrm>
        </p:spPr>
        <p:txBody>
          <a:bodyPr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©NASA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685800" y="806847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3306A2"/>
                </a:solidFill>
              </a:rPr>
              <a:t>Binary pulsars observed with MAXI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3568" y="3481536"/>
            <a:ext cx="7696200" cy="2971800"/>
          </a:xfrm>
        </p:spPr>
        <p:txBody>
          <a:bodyPr/>
          <a:lstStyle/>
          <a:p>
            <a:pPr eaLnBrk="1" hangingPunct="1"/>
            <a:r>
              <a:rPr lang="en-US" altLang="ja-JP" dirty="0" err="1" smtClean="0">
                <a:solidFill>
                  <a:srgbClr val="3306A2"/>
                </a:solidFill>
              </a:rPr>
              <a:t>T.Mihara</a:t>
            </a:r>
            <a:r>
              <a:rPr lang="en-US" altLang="ja-JP" dirty="0" smtClean="0">
                <a:solidFill>
                  <a:srgbClr val="3306A2"/>
                </a:solidFill>
              </a:rPr>
              <a:t>, T. Yamamoto, M. </a:t>
            </a:r>
            <a:r>
              <a:rPr lang="en-US" altLang="ja-JP" dirty="0" err="1" smtClean="0">
                <a:solidFill>
                  <a:srgbClr val="3306A2"/>
                </a:solidFill>
              </a:rPr>
              <a:t>Sugizaki</a:t>
            </a:r>
            <a:r>
              <a:rPr lang="en-US" altLang="ja-JP" dirty="0" smtClean="0">
                <a:solidFill>
                  <a:srgbClr val="3306A2"/>
                </a:solidFill>
              </a:rPr>
              <a:t> (RIKEN) </a:t>
            </a:r>
          </a:p>
          <a:p>
            <a:pPr eaLnBrk="1" hangingPunct="1"/>
            <a:r>
              <a:rPr lang="en-US" altLang="ja-JP" dirty="0" smtClean="0">
                <a:solidFill>
                  <a:srgbClr val="3306A2"/>
                </a:solidFill>
              </a:rPr>
              <a:t>M. Nakajima (Nihon-u)</a:t>
            </a:r>
          </a:p>
          <a:p>
            <a:pPr eaLnBrk="1" hangingPunct="1"/>
            <a:r>
              <a:rPr lang="en-US" altLang="ja-JP" dirty="0" smtClean="0">
                <a:solidFill>
                  <a:srgbClr val="3306A2"/>
                </a:solidFill>
              </a:rPr>
              <a:t>M. </a:t>
            </a:r>
            <a:r>
              <a:rPr lang="en-US" altLang="ja-JP" dirty="0" err="1" smtClean="0">
                <a:solidFill>
                  <a:srgbClr val="3306A2"/>
                </a:solidFill>
              </a:rPr>
              <a:t>Morii</a:t>
            </a:r>
            <a:r>
              <a:rPr lang="en-US" altLang="ja-JP" dirty="0" smtClean="0">
                <a:solidFill>
                  <a:srgbClr val="3306A2"/>
                </a:solidFill>
              </a:rPr>
              <a:t>, R. </a:t>
            </a:r>
            <a:r>
              <a:rPr lang="en-US" altLang="ja-JP" dirty="0" err="1" smtClean="0">
                <a:solidFill>
                  <a:srgbClr val="3306A2"/>
                </a:solidFill>
              </a:rPr>
              <a:t>Usui</a:t>
            </a:r>
            <a:r>
              <a:rPr lang="en-US" altLang="ja-JP" dirty="0" smtClean="0">
                <a:solidFill>
                  <a:srgbClr val="3306A2"/>
                </a:solidFill>
              </a:rPr>
              <a:t>, N. Kawai (Tokyo Tech)</a:t>
            </a:r>
          </a:p>
          <a:p>
            <a:pPr eaLnBrk="1" hangingPunct="1"/>
            <a:r>
              <a:rPr lang="en-US" altLang="ja-JP" dirty="0" smtClean="0">
                <a:solidFill>
                  <a:srgbClr val="3306A2"/>
                </a:solidFill>
              </a:rPr>
              <a:t>and the MAXI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/>
          <a:lstStyle/>
          <a:p>
            <a:r>
              <a:rPr kumimoji="1" lang="en-US" altLang="ja-JP" sz="4000" dirty="0" smtClean="0"/>
              <a:t>Folded light curves of A0535+262 </a:t>
            </a:r>
            <a:endParaRPr kumimoji="1" lang="ja-JP" altLang="en-US" sz="4000" dirty="0"/>
          </a:p>
        </p:txBody>
      </p:sp>
      <p:sp>
        <p:nvSpPr>
          <p:cNvPr id="4" name="正方形/長方形 3"/>
          <p:cNvSpPr/>
          <p:nvPr/>
        </p:nvSpPr>
        <p:spPr bwMode="auto">
          <a:xfrm>
            <a:off x="4932040" y="710114"/>
            <a:ext cx="3589013" cy="2808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14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6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0409" y="590104"/>
            <a:ext cx="2316659" cy="327733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74999" y="1130174"/>
            <a:ext cx="142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MAXI/GSC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76" y="3334340"/>
            <a:ext cx="1730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Orbital Phase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500942" y="1925907"/>
            <a:ext cx="1231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Crab Unit.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90377" y="1871169"/>
            <a:ext cx="1942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err="1" smtClean="0"/>
              <a:t>Porbit</a:t>
            </a:r>
            <a:r>
              <a:rPr kumimoji="1" lang="en-US" altLang="ja-JP" sz="1400" dirty="0" smtClean="0"/>
              <a:t> = </a:t>
            </a:r>
            <a:r>
              <a:rPr kumimoji="1" lang="en-US" altLang="ja-JP" sz="1400" dirty="0" smtClean="0">
                <a:solidFill>
                  <a:srgbClr val="0066FF"/>
                </a:solidFill>
              </a:rPr>
              <a:t>110.2</a:t>
            </a:r>
            <a:r>
              <a:rPr kumimoji="1" lang="en-US" altLang="ja-JP" sz="1400" dirty="0" smtClean="0"/>
              <a:t> day</a:t>
            </a:r>
          </a:p>
          <a:p>
            <a:r>
              <a:rPr lang="en-US" altLang="ja-JP" sz="1400" dirty="0" smtClean="0"/>
              <a:t>Epoch = 53397.9(MJD)</a:t>
            </a:r>
            <a:endParaRPr kumimoji="1" lang="ja-JP" altLang="en-US" sz="14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61921" y="854131"/>
            <a:ext cx="3462007" cy="2713288"/>
            <a:chOff x="462993" y="332656"/>
            <a:chExt cx="3479402" cy="3248428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43289" y="368703"/>
              <a:ext cx="2512060" cy="3049218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1028392" y="709283"/>
              <a:ext cx="1444083" cy="40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Swift/BAT</a:t>
              </a:r>
              <a:endParaRPr lang="ja-JP" altLang="en-US" sz="20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546796" y="3177588"/>
              <a:ext cx="1889010" cy="40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Orbital Phase</a:t>
              </a:r>
              <a:endParaRPr kumimoji="1" lang="ja-JP" altLang="en-US" sz="20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-27649" y="1669055"/>
              <a:ext cx="1383403" cy="40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Crab Unit</a:t>
              </a:r>
              <a:r>
                <a:rPr kumimoji="1" lang="en-US" altLang="ja-JP" sz="2000" dirty="0" smtClean="0"/>
                <a:t>.</a:t>
              </a:r>
              <a:endParaRPr kumimoji="1" lang="ja-JP" altLang="en-US" sz="20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532104" y="332656"/>
              <a:ext cx="2410291" cy="479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 </a:t>
              </a:r>
              <a:endParaRPr kumimoji="1" lang="ja-JP" altLang="en-US" sz="20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74775" y="1030085"/>
              <a:ext cx="2119378" cy="527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err="1" smtClean="0"/>
                <a:t>Porbit</a:t>
              </a:r>
              <a:r>
                <a:rPr kumimoji="1" lang="en-US" altLang="ja-JP" sz="1400" dirty="0" smtClean="0"/>
                <a:t> = </a:t>
              </a:r>
              <a:r>
                <a:rPr kumimoji="1" lang="en-US" altLang="ja-JP" sz="1400" dirty="0" smtClean="0">
                  <a:solidFill>
                    <a:srgbClr val="0066FF"/>
                  </a:solidFill>
                </a:rPr>
                <a:t>110.2</a:t>
              </a:r>
              <a:r>
                <a:rPr kumimoji="1" lang="en-US" altLang="ja-JP" sz="1400" dirty="0" smtClean="0"/>
                <a:t> day</a:t>
              </a:r>
            </a:p>
            <a:p>
              <a:r>
                <a:rPr lang="en-US" altLang="ja-JP" sz="1400" dirty="0" smtClean="0"/>
                <a:t>Epoch = 53397.9(MJD)</a:t>
              </a:r>
              <a:endParaRPr kumimoji="1" lang="ja-JP" altLang="en-US" sz="1400" dirty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251520" y="3845947"/>
            <a:ext cx="41764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sz="2000" dirty="0" smtClean="0">
                <a:solidFill>
                  <a:schemeClr val="bg1">
                    <a:lumMod val="50000"/>
                  </a:schemeClr>
                </a:solidFill>
              </a:rPr>
              <a:t>・</a:t>
            </a:r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 The 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current activity has started since Sep. 2008 .</a:t>
            </a:r>
          </a:p>
          <a:p>
            <a:pPr>
              <a:spcAft>
                <a:spcPts val="1200"/>
              </a:spcAft>
            </a:pPr>
            <a:r>
              <a:rPr lang="ja-JP" altLang="en-US" sz="2000" dirty="0" smtClean="0">
                <a:solidFill>
                  <a:schemeClr val="bg1">
                    <a:lumMod val="50000"/>
                  </a:schemeClr>
                </a:solidFill>
              </a:rPr>
              <a:t>・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 Prior to MJD=55051, the periodic normal outburst at </a:t>
            </a:r>
            <a:r>
              <a:rPr lang="en-US" altLang="ja-JP" sz="2000" dirty="0" err="1" smtClean="0">
                <a:solidFill>
                  <a:schemeClr val="bg1">
                    <a:lumMod val="50000"/>
                  </a:schemeClr>
                </a:solidFill>
              </a:rPr>
              <a:t>periastron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 passage.</a:t>
            </a:r>
          </a:p>
          <a:p>
            <a:pPr>
              <a:spcAft>
                <a:spcPts val="1200"/>
              </a:spcAft>
            </a:pPr>
            <a:r>
              <a:rPr lang="ja-JP" altLang="en-US" sz="2000" dirty="0" smtClean="0">
                <a:solidFill>
                  <a:schemeClr val="bg1">
                    <a:lumMod val="50000"/>
                  </a:schemeClr>
                </a:solidFill>
              </a:rPr>
              <a:t>・</a:t>
            </a:r>
            <a:r>
              <a:rPr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 At MJD=55051, the source exhibited the double peaked outburst. </a:t>
            </a:r>
          </a:p>
          <a:p>
            <a:endParaRPr kumimoji="1" lang="ja-JP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99992" y="3789040"/>
            <a:ext cx="46440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000" dirty="0" smtClean="0"/>
              <a:t>After MJD=55051, </a:t>
            </a:r>
          </a:p>
          <a:p>
            <a:pPr>
              <a:spcAft>
                <a:spcPts val="1200"/>
              </a:spcAft>
            </a:pPr>
            <a:r>
              <a:rPr lang="ja-JP" altLang="en-US" sz="2000" dirty="0" smtClean="0"/>
              <a:t>・ </a:t>
            </a:r>
            <a:r>
              <a:rPr lang="en-US" altLang="ja-JP" sz="2000" dirty="0" smtClean="0"/>
              <a:t>the giant/normal outburst after the </a:t>
            </a:r>
            <a:r>
              <a:rPr lang="en-US" altLang="ja-JP" sz="2000" dirty="0" err="1" smtClean="0"/>
              <a:t>periastron</a:t>
            </a:r>
            <a:r>
              <a:rPr lang="en-US" altLang="ja-JP" sz="2000" dirty="0" smtClean="0"/>
              <a:t> passage.</a:t>
            </a:r>
          </a:p>
          <a:p>
            <a:pPr>
              <a:spcAft>
                <a:spcPts val="1200"/>
              </a:spcAft>
            </a:pPr>
            <a:r>
              <a:rPr lang="ja-JP" altLang="en-US" sz="2000" dirty="0" smtClean="0"/>
              <a:t>・ </a:t>
            </a:r>
            <a:r>
              <a:rPr lang="en-US" altLang="ja-JP" sz="2000" dirty="0" smtClean="0"/>
              <a:t>The periodicity has changed.</a:t>
            </a:r>
            <a:r>
              <a:rPr lang="ja-JP" altLang="en-US" sz="2000" dirty="0" smtClean="0"/>
              <a:t>　　　　　　</a:t>
            </a:r>
            <a:r>
              <a:rPr lang="en-US" altLang="ja-JP" sz="2000" dirty="0" smtClean="0"/>
              <a:t>110 </a:t>
            </a:r>
            <a:r>
              <a:rPr lang="ja-JP" altLang="en-US" sz="2000" dirty="0" smtClean="0"/>
              <a:t>→</a:t>
            </a:r>
            <a:r>
              <a:rPr lang="en-US" altLang="ja-JP" sz="2000" dirty="0" smtClean="0"/>
              <a:t> 115 d.</a:t>
            </a:r>
          </a:p>
          <a:p>
            <a:pPr>
              <a:spcAft>
                <a:spcPts val="1200"/>
              </a:spcAft>
            </a:pPr>
            <a:r>
              <a:rPr lang="ja-JP" altLang="en-US" sz="2000" dirty="0" smtClean="0"/>
              <a:t>・ </a:t>
            </a:r>
            <a:r>
              <a:rPr lang="en-US" altLang="ja-JP" sz="2000" dirty="0" smtClean="0"/>
              <a:t>Precursor events appeared before the main outbursts.</a:t>
            </a:r>
          </a:p>
          <a:p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am0535maxi96dp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572417"/>
            <a:ext cx="9144000" cy="645698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555776" y="908720"/>
            <a:ext cx="41044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6348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Giant/normal </a:t>
            </a:r>
            <a:r>
              <a:rPr kumimoji="1" lang="en-US" altLang="ja-JP" dirty="0" err="1" smtClean="0"/>
              <a:t>outburts</a:t>
            </a:r>
            <a:r>
              <a:rPr lang="en-US" altLang="ja-JP" dirty="0" smtClean="0"/>
              <a:t>, precursors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 rot="5400000">
            <a:off x="107504" y="3933056"/>
            <a:ext cx="48965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5400000">
            <a:off x="1619671" y="3933057"/>
            <a:ext cx="48965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3108960" y="3933056"/>
            <a:ext cx="48965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4644007" y="3933056"/>
            <a:ext cx="48965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2520566" y="1231962"/>
            <a:ext cx="64807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4069080" y="2024050"/>
            <a:ext cx="64807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>
            <a:off x="5616910" y="2888146"/>
            <a:ext cx="64807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7201086" y="3392202"/>
            <a:ext cx="648072" cy="1588"/>
          </a:xfrm>
          <a:prstGeom prst="straightConnector1">
            <a:avLst/>
          </a:prstGeom>
          <a:ln w="38100">
            <a:solidFill>
              <a:srgbClr val="FFC9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106065" y="116632"/>
            <a:ext cx="6426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Giant</a:t>
            </a:r>
            <a:r>
              <a:rPr kumimoji="1" lang="en-US" altLang="ja-JP" sz="2400" dirty="0" smtClean="0"/>
              <a:t> peak lags 11d, 20d, 29d </a:t>
            </a:r>
            <a:r>
              <a:rPr lang="en-US" altLang="ja-JP" sz="2400" dirty="0" smtClean="0"/>
              <a:t>after </a:t>
            </a:r>
            <a:r>
              <a:rPr lang="en-US" altLang="ja-JP" sz="2400" dirty="0" err="1" smtClean="0"/>
              <a:t>periastron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  and become smaller.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86879" y="1599183"/>
            <a:ext cx="3640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Back to </a:t>
            </a:r>
            <a:r>
              <a:rPr lang="en-US" altLang="ja-JP" sz="2400" dirty="0" smtClean="0">
                <a:solidFill>
                  <a:srgbClr val="0000FF"/>
                </a:solidFill>
              </a:rPr>
              <a:t>Normal </a:t>
            </a:r>
            <a:r>
              <a:rPr lang="en-US" altLang="ja-JP" sz="2400" dirty="0" smtClean="0"/>
              <a:t>outbursts</a:t>
            </a:r>
          </a:p>
          <a:p>
            <a:r>
              <a:rPr lang="en-US" altLang="ja-JP" sz="2400" dirty="0" smtClean="0"/>
              <a:t>s</a:t>
            </a:r>
            <a:r>
              <a:rPr kumimoji="1" lang="en-US" altLang="ja-JP" sz="2400" dirty="0" smtClean="0"/>
              <a:t>ince 55375.</a:t>
            </a:r>
            <a:endParaRPr kumimoji="1" lang="ja-JP" altLang="en-US" sz="2400" dirty="0"/>
          </a:p>
        </p:txBody>
      </p:sp>
      <p:cxnSp>
        <p:nvCxnSpPr>
          <p:cNvPr id="19" name="直線矢印コネクタ 18"/>
          <p:cNvCxnSpPr/>
          <p:nvPr/>
        </p:nvCxnSpPr>
        <p:spPr>
          <a:xfrm rot="5400000">
            <a:off x="4967250" y="2960154"/>
            <a:ext cx="1224136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6479418" y="2960154"/>
            <a:ext cx="1224136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>
            <a:off x="-1332657" y="3717032"/>
            <a:ext cx="489654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67544" y="908720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periastron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59698" y="6372036"/>
            <a:ext cx="65966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55100            55200            55300           55400           55500    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84853" y="65973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MJD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872" y="908720"/>
            <a:ext cx="569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C6600"/>
                </a:solidFill>
              </a:rPr>
              <a:t>Pre-cursors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30 d before the giant peak.</a:t>
            </a:r>
            <a:endParaRPr kumimoji="1" lang="ja-JP" altLang="en-US" sz="2400" dirty="0"/>
          </a:p>
        </p:txBody>
      </p:sp>
      <p:cxnSp>
        <p:nvCxnSpPr>
          <p:cNvPr id="30" name="直線矢印コネクタ 29"/>
          <p:cNvCxnSpPr/>
          <p:nvPr/>
        </p:nvCxnSpPr>
        <p:spPr>
          <a:xfrm rot="5400000">
            <a:off x="2016510" y="3680234"/>
            <a:ext cx="648072" cy="1588"/>
          </a:xfrm>
          <a:prstGeom prst="straightConnector1">
            <a:avLst/>
          </a:prstGeom>
          <a:ln w="381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5400000">
            <a:off x="3671105" y="3752242"/>
            <a:ext cx="648072" cy="1588"/>
          </a:xfrm>
          <a:prstGeom prst="straightConnector1">
            <a:avLst/>
          </a:prstGeom>
          <a:ln w="381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5400000">
            <a:off x="1870906" y="4256298"/>
            <a:ext cx="648072" cy="1588"/>
          </a:xfrm>
          <a:prstGeom prst="straightConnector1">
            <a:avLst/>
          </a:prstGeom>
          <a:ln w="381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8106" y="591071"/>
            <a:ext cx="218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P</a:t>
            </a:r>
            <a:r>
              <a:rPr kumimoji="1" lang="en-US" altLang="ja-JP" sz="2000" dirty="0" err="1" smtClean="0"/>
              <a:t>orb</a:t>
            </a:r>
            <a:r>
              <a:rPr kumimoji="1" lang="en-US" altLang="ja-JP" sz="2400" dirty="0" smtClean="0"/>
              <a:t> = 110.2 d</a:t>
            </a:r>
            <a:endParaRPr kumimoji="1" lang="ja-JP" altLang="en-US" sz="2400" dirty="0"/>
          </a:p>
        </p:txBody>
      </p:sp>
      <p:cxnSp>
        <p:nvCxnSpPr>
          <p:cNvPr id="35" name="直線コネクタ 34"/>
          <p:cNvCxnSpPr/>
          <p:nvPr/>
        </p:nvCxnSpPr>
        <p:spPr>
          <a:xfrm>
            <a:off x="2411760" y="1412776"/>
            <a:ext cx="5328592" cy="30243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364088" y="3789040"/>
            <a:ext cx="3024336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740352" y="443711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τ=144 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Hardness change</a:t>
            </a:r>
            <a:br>
              <a:rPr lang="en-US" altLang="ja-JP" dirty="0" smtClean="0"/>
            </a:br>
            <a:r>
              <a:rPr lang="en-US" altLang="ja-JP" dirty="0" smtClean="0"/>
              <a:t>in the giant flare of A0535+262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6792"/>
            <a:ext cx="6858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線コネクタ 5"/>
          <p:cNvCxnSpPr/>
          <p:nvPr/>
        </p:nvCxnSpPr>
        <p:spPr>
          <a:xfrm rot="5400000" flipH="1" flipV="1">
            <a:off x="1476440" y="4033664"/>
            <a:ext cx="3600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5400000" flipH="1" flipV="1">
            <a:off x="-995809" y="4033664"/>
            <a:ext cx="3600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6752" y="177281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periastron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56304" y="2050970"/>
            <a:ext cx="33522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Pre-cursors have hard spectra.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Giant burst starts hard.</a:t>
            </a:r>
          </a:p>
          <a:p>
            <a:r>
              <a:rPr lang="en-US" altLang="ja-JP" dirty="0" smtClean="0"/>
              <a:t> or</a:t>
            </a:r>
          </a:p>
          <a:p>
            <a:r>
              <a:rPr lang="en-US" altLang="ja-JP" dirty="0" smtClean="0"/>
              <a:t>N</a:t>
            </a:r>
            <a:r>
              <a:rPr kumimoji="1" lang="en-US" altLang="ja-JP" dirty="0" smtClean="0"/>
              <a:t>ormal burst is hard.</a:t>
            </a:r>
          </a:p>
          <a:p>
            <a:r>
              <a:rPr lang="en-US" altLang="ja-JP" dirty="0" smtClean="0"/>
              <a:t>and giant burst starts in soft.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Then it becomes harder.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At the</a:t>
            </a:r>
            <a:r>
              <a:rPr kumimoji="1" lang="en-US" altLang="ja-JP" dirty="0" smtClean="0"/>
              <a:t> end of giant burst,</a:t>
            </a:r>
          </a:p>
          <a:p>
            <a:r>
              <a:rPr lang="en-US" altLang="ja-JP" dirty="0" smtClean="0"/>
              <a:t>it jumps up to soft.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Hardness change means</a:t>
            </a:r>
          </a:p>
          <a:p>
            <a:r>
              <a:rPr lang="en-US" altLang="ja-JP" dirty="0" smtClean="0"/>
              <a:t>changes of </a:t>
            </a:r>
            <a:r>
              <a:rPr lang="en-US" altLang="ja-JP" dirty="0" err="1" smtClean="0"/>
              <a:t>powerlaw</a:t>
            </a:r>
            <a:r>
              <a:rPr lang="en-US" altLang="ja-JP" dirty="0" smtClean="0"/>
              <a:t> index.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32253" y="22048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Flux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32856" y="350100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Hardness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16832" y="471585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Powerlaw</a:t>
            </a:r>
            <a:r>
              <a:rPr lang="en-US" altLang="ja-JP" dirty="0" smtClean="0"/>
              <a:t> index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xtej194fla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7176" y="3388196"/>
            <a:ext cx="1565531" cy="2201044"/>
          </a:xfrm>
          <a:prstGeom prst="rect">
            <a:avLst/>
          </a:prstGeom>
        </p:spPr>
      </p:pic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214064" y="26064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Flare period and orbital period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214064" y="1600200"/>
            <a:ext cx="8929936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sz="2800" dirty="0" smtClean="0"/>
              <a:t>                         MAXI  flare [day]     orbit [day]   difference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[d]</a:t>
            </a:r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A0535+262             115                110.2                5   </a:t>
            </a:r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GX304-1                  136                132.5               3.5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sz="2800" dirty="0" smtClean="0"/>
              <a:t>    </a:t>
            </a:r>
            <a:r>
              <a:rPr lang="en-US" altLang="ja-JP" sz="2400" dirty="0" smtClean="0">
                <a:solidFill>
                  <a:srgbClr val="0070C0"/>
                </a:solidFill>
              </a:rPr>
              <a:t>P13  Yamamoto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sz="2800" dirty="0" smtClean="0"/>
              <a:t>Previous examples</a:t>
            </a:r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XTE J1946+274     </a:t>
            </a:r>
            <a:r>
              <a:rPr lang="en-US" altLang="ja-JP" sz="2800" dirty="0" err="1" smtClean="0"/>
              <a:t>incri</a:t>
            </a:r>
            <a:r>
              <a:rPr lang="en-US" altLang="ja-JP" sz="2800" dirty="0" smtClean="0"/>
              <a:t>. is small      </a:t>
            </a:r>
            <a:r>
              <a:rPr lang="en-US" altLang="ja-JP" sz="2000" dirty="0" smtClean="0"/>
              <a:t>Wilson+2003</a:t>
            </a:r>
            <a:r>
              <a:rPr lang="en-US" altLang="ja-JP" sz="2800" dirty="0" smtClean="0"/>
              <a:t>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sz="2800" dirty="0" smtClean="0"/>
              <a:t>                                  random            169.2    </a:t>
            </a:r>
            <a:endParaRPr lang="en-US" altLang="ja-JP" sz="2000" dirty="0" smtClean="0"/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EXO 2030+375   </a:t>
            </a:r>
            <a:r>
              <a:rPr lang="en-US" altLang="ja-JP" sz="2000" dirty="0" smtClean="0"/>
              <a:t>Wilson+2002                </a:t>
            </a:r>
            <a:r>
              <a:rPr lang="en-US" altLang="ja-JP" sz="2000" dirty="0" err="1" smtClean="0"/>
              <a:t>peri</a:t>
            </a:r>
            <a:r>
              <a:rPr lang="en-US" altLang="ja-JP" sz="2000" dirty="0" smtClean="0"/>
              <a:t>. pass= flare time</a:t>
            </a:r>
            <a:endParaRPr lang="en-US" altLang="ja-JP" sz="2800" dirty="0" smtClean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altLang="ja-JP" sz="2400" dirty="0" smtClean="0"/>
              <a:t>                    shorter by 2.5 day   (6 day after </a:t>
            </a:r>
            <a:r>
              <a:rPr lang="en-US" altLang="ja-JP" sz="2400" dirty="0" err="1" smtClean="0"/>
              <a:t>peri</a:t>
            </a:r>
            <a:r>
              <a:rPr lang="en-US" altLang="ja-JP" sz="2400" dirty="0" smtClean="0"/>
              <a:t>. -&gt; before </a:t>
            </a:r>
            <a:r>
              <a:rPr lang="en-US" altLang="ja-JP" sz="2400" dirty="0" err="1" smtClean="0"/>
              <a:t>peri</a:t>
            </a:r>
            <a:r>
              <a:rPr lang="en-US" altLang="ja-JP" sz="2400" dirty="0" smtClean="0"/>
              <a:t> )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altLang="ja-JP" sz="2400" dirty="0" smtClean="0"/>
              <a:t>                    m=1 </a:t>
            </a:r>
            <a:r>
              <a:rPr lang="en-US" altLang="ja-JP" sz="2400" dirty="0" smtClean="0">
                <a:solidFill>
                  <a:srgbClr val="FF0000"/>
                </a:solidFill>
              </a:rPr>
              <a:t>dense wave of Be disk </a:t>
            </a:r>
            <a:r>
              <a:rPr lang="en-US" altLang="ja-JP" sz="2400" dirty="0" smtClean="0"/>
              <a:t>with period of 900 days </a:t>
            </a:r>
          </a:p>
        </p:txBody>
      </p:sp>
      <p:pic>
        <p:nvPicPr>
          <p:cNvPr id="6" name="図 5" descr="250px-Angular_Parameters_of_Elliptical_Orb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1" y="3284984"/>
            <a:ext cx="3384375" cy="338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LMC X-4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806896" y="908720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Ps = 13.5 sec, </a:t>
            </a:r>
            <a:r>
              <a:rPr lang="en-US" altLang="ja-JP" dirty="0" err="1" smtClean="0"/>
              <a:t>Porb</a:t>
            </a:r>
            <a:r>
              <a:rPr lang="en-US" altLang="ja-JP" dirty="0" smtClean="0"/>
              <a:t> = 1.4 day</a:t>
            </a:r>
          </a:p>
          <a:p>
            <a:r>
              <a:rPr lang="en-US" altLang="ja-JP" dirty="0" smtClean="0"/>
              <a:t>Super orbital period = 30.27 day</a:t>
            </a:r>
          </a:p>
          <a:p>
            <a:r>
              <a:rPr lang="en-US" altLang="ja-JP" dirty="0" smtClean="0"/>
              <a:t>Flares (10Ledd) lasting ~1000s : once in several days </a:t>
            </a:r>
          </a:p>
          <a:p>
            <a:pPr>
              <a:buNone/>
            </a:pPr>
            <a:endParaRPr lang="en-US" altLang="ja-JP" dirty="0" smtClean="0"/>
          </a:p>
        </p:txBody>
      </p:sp>
      <p:pic>
        <p:nvPicPr>
          <p:cNvPr id="4" name="図 3" descr="LMCx4LCpanel_pi80_200_bin24.0h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724" y="3335982"/>
            <a:ext cx="7505700" cy="3477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on_im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4581128"/>
            <a:ext cx="2458104" cy="1800200"/>
          </a:xfrm>
          <a:prstGeom prst="rect">
            <a:avLst/>
          </a:prstGeom>
        </p:spPr>
      </p:pic>
      <p:pic>
        <p:nvPicPr>
          <p:cNvPr id="10" name="図 9" descr="off_img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8099" y="1916832"/>
            <a:ext cx="2556429" cy="18722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Super orbital folded Light curve 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5" name="図 4" descr="pls_lmc_x-4_3band_inc_o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412776"/>
            <a:ext cx="6624736" cy="530120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452320" y="1268760"/>
            <a:ext cx="1368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OFF </a:t>
            </a:r>
            <a:endParaRPr kumimoji="1" lang="ja-JP" altLang="en-US" sz="3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68344" y="3934797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ON </a:t>
            </a:r>
            <a:endParaRPr kumimoji="1" lang="ja-JP" altLang="en-US" sz="3600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7020272" y="5373216"/>
            <a:ext cx="792088" cy="1588"/>
          </a:xfrm>
          <a:prstGeom prst="straightConnector1">
            <a:avLst/>
          </a:prstGeom>
          <a:ln w="762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259632" y="1700808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2-4 </a:t>
            </a:r>
            <a:r>
              <a:rPr kumimoji="1" lang="en-US" altLang="ja-JP" sz="2000" dirty="0" err="1" smtClean="0"/>
              <a:t>keV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87624" y="317290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4</a:t>
            </a:r>
            <a:r>
              <a:rPr kumimoji="1" lang="en-US" altLang="ja-JP" sz="2000" dirty="0" smtClean="0"/>
              <a:t>-10 </a:t>
            </a:r>
            <a:r>
              <a:rPr kumimoji="1" lang="en-US" altLang="ja-JP" sz="2000" dirty="0" err="1" smtClean="0"/>
              <a:t>keV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87624" y="4757082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10</a:t>
            </a:r>
            <a:r>
              <a:rPr kumimoji="1" lang="en-US" altLang="ja-JP" sz="2000" dirty="0" smtClean="0"/>
              <a:t>-20 </a:t>
            </a:r>
            <a:r>
              <a:rPr kumimoji="1" lang="en-US" altLang="ja-JP" sz="2000" dirty="0" err="1" smtClean="0"/>
              <a:t>keV</a:t>
            </a:r>
            <a:endParaRPr kumimoji="1"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635896" y="371877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OFF </a:t>
            </a:r>
            <a:endParaRPr kumimoji="1" lang="ja-JP" altLang="en-US" sz="3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95736" y="364502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ON 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/>
        </p:nvGrpSpPr>
        <p:grpSpPr>
          <a:xfrm>
            <a:off x="3379927" y="764704"/>
            <a:ext cx="7096729" cy="6192688"/>
            <a:chOff x="-1260648" y="665312"/>
            <a:chExt cx="7096729" cy="6192688"/>
          </a:xfrm>
        </p:grpSpPr>
        <p:pic>
          <p:nvPicPr>
            <p:cNvPr id="14" name="コンテンツ プレースホルダ 4" descr="pls_par_inc_noabspl_3+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-1260648" y="665312"/>
              <a:ext cx="7096729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図 14" descr="a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55776" y="670520"/>
              <a:ext cx="228600" cy="5638800"/>
            </a:xfrm>
            <a:prstGeom prst="rect">
              <a:avLst/>
            </a:prstGeom>
          </p:spPr>
        </p:pic>
      </p:grpSp>
      <p:sp>
        <p:nvSpPr>
          <p:cNvPr id="30" name="正方形/長方形 29"/>
          <p:cNvSpPr/>
          <p:nvPr/>
        </p:nvSpPr>
        <p:spPr>
          <a:xfrm>
            <a:off x="7380312" y="620688"/>
            <a:ext cx="3024336" cy="6048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Phase resolved spectra</a:t>
            </a:r>
            <a:endParaRPr kumimoji="1" lang="ja-JP" altLang="en-US" dirty="0"/>
          </a:p>
        </p:txBody>
      </p:sp>
      <p:pic>
        <p:nvPicPr>
          <p:cNvPr id="4" name="図 3" descr="fitspec_00_noabsp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90" y="260648"/>
            <a:ext cx="1405890" cy="1072515"/>
          </a:xfrm>
          <a:prstGeom prst="rect">
            <a:avLst/>
          </a:prstGeom>
        </p:spPr>
      </p:pic>
      <p:pic>
        <p:nvPicPr>
          <p:cNvPr id="5" name="図 4" descr="fitspec_01_noabsp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052" y="1340768"/>
            <a:ext cx="1405890" cy="1072515"/>
          </a:xfrm>
          <a:prstGeom prst="rect">
            <a:avLst/>
          </a:prstGeom>
        </p:spPr>
      </p:pic>
      <p:pic>
        <p:nvPicPr>
          <p:cNvPr id="6" name="図 5" descr="fitspec_02_noabsp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782" y="2420888"/>
            <a:ext cx="1405890" cy="1072515"/>
          </a:xfrm>
          <a:prstGeom prst="rect">
            <a:avLst/>
          </a:prstGeom>
        </p:spPr>
      </p:pic>
      <p:pic>
        <p:nvPicPr>
          <p:cNvPr id="7" name="図 6" descr="fitspec_03_noabsp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782" y="3501008"/>
            <a:ext cx="1405890" cy="1072515"/>
          </a:xfrm>
          <a:prstGeom prst="rect">
            <a:avLst/>
          </a:prstGeom>
        </p:spPr>
      </p:pic>
      <p:pic>
        <p:nvPicPr>
          <p:cNvPr id="8" name="図 7" descr="fitspec_0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3782" y="4581128"/>
            <a:ext cx="1405890" cy="1072515"/>
          </a:xfrm>
          <a:prstGeom prst="rect">
            <a:avLst/>
          </a:prstGeom>
        </p:spPr>
      </p:pic>
      <p:pic>
        <p:nvPicPr>
          <p:cNvPr id="9" name="図 8" descr="fitspec_0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25950" y="1420381"/>
            <a:ext cx="1405890" cy="1072515"/>
          </a:xfrm>
          <a:prstGeom prst="rect">
            <a:avLst/>
          </a:prstGeom>
        </p:spPr>
      </p:pic>
      <p:pic>
        <p:nvPicPr>
          <p:cNvPr id="10" name="図 9" descr="fitspec_0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88212" y="2500501"/>
            <a:ext cx="1405890" cy="1072515"/>
          </a:xfrm>
          <a:prstGeom prst="rect">
            <a:avLst/>
          </a:prstGeom>
        </p:spPr>
      </p:pic>
      <p:pic>
        <p:nvPicPr>
          <p:cNvPr id="11" name="図 10" descr="fitspec_07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88212" y="3724637"/>
            <a:ext cx="1405890" cy="1072515"/>
          </a:xfrm>
          <a:prstGeom prst="rect">
            <a:avLst/>
          </a:prstGeom>
        </p:spPr>
      </p:pic>
      <p:pic>
        <p:nvPicPr>
          <p:cNvPr id="12" name="図 11" descr="fitspec_08_noabsp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88212" y="4876765"/>
            <a:ext cx="1405890" cy="1072515"/>
          </a:xfrm>
          <a:prstGeom prst="rect">
            <a:avLst/>
          </a:prstGeom>
        </p:spPr>
      </p:pic>
      <p:sp>
        <p:nvSpPr>
          <p:cNvPr id="17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841232" y="6428358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5148064" y="2461538"/>
            <a:ext cx="1224136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112568" y="5733256"/>
            <a:ext cx="1691680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7524328" y="1340768"/>
            <a:ext cx="648072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N</a:t>
            </a:r>
            <a:r>
              <a:rPr lang="en-US" altLang="ja-JP" sz="2800" baseline="-25000" dirty="0" smtClean="0"/>
              <a:t>H</a:t>
            </a:r>
            <a:endParaRPr kumimoji="1" lang="ja-JP" altLang="en-US" sz="2800" baseline="-25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596336" y="2401724"/>
            <a:ext cx="486054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Γ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80313" y="3369186"/>
            <a:ext cx="1404156" cy="5232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F(</a:t>
            </a:r>
            <a:r>
              <a:rPr lang="en-US" altLang="ja-JP" sz="2800" dirty="0" smtClean="0"/>
              <a:t>abs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380313" y="4377298"/>
            <a:ext cx="1404156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F(</a:t>
            </a:r>
            <a:r>
              <a:rPr lang="en-US" altLang="ja-JP" sz="2800" dirty="0" smtClean="0"/>
              <a:t>dire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524329" y="5457418"/>
            <a:ext cx="1430778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F(</a:t>
            </a:r>
            <a:r>
              <a:rPr lang="en-US" altLang="ja-JP" sz="2800" dirty="0" smtClean="0"/>
              <a:t>sum</a:t>
            </a:r>
            <a:r>
              <a:rPr kumimoji="1" lang="en-US" altLang="ja-JP" sz="2800" dirty="0" smtClean="0"/>
              <a:t>)</a:t>
            </a:r>
            <a:endParaRPr kumimoji="1" lang="ja-JP" altLang="en-US" sz="2800" dirty="0"/>
          </a:p>
        </p:txBody>
      </p:sp>
      <p:cxnSp>
        <p:nvCxnSpPr>
          <p:cNvPr id="26" name="直線コネクタ 25"/>
          <p:cNvCxnSpPr/>
          <p:nvPr/>
        </p:nvCxnSpPr>
        <p:spPr>
          <a:xfrm rot="5400000">
            <a:off x="3167844" y="3753036"/>
            <a:ext cx="511256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107504" y="260648"/>
            <a:ext cx="31290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2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3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4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5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29068" y="1258882"/>
            <a:ext cx="3129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7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8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9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5940152" y="836712"/>
            <a:ext cx="151216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156176" y="980728"/>
            <a:ext cx="720080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7020272" y="0"/>
            <a:ext cx="2384873" cy="908720"/>
            <a:chOff x="1054046" y="4581128"/>
            <a:chExt cx="6614298" cy="2520280"/>
          </a:xfrm>
        </p:grpSpPr>
        <p:grpSp>
          <p:nvGrpSpPr>
            <p:cNvPr id="32" name="グループ化 25"/>
            <p:cNvGrpSpPr/>
            <p:nvPr/>
          </p:nvGrpSpPr>
          <p:grpSpPr>
            <a:xfrm>
              <a:off x="1054046" y="4581128"/>
              <a:ext cx="6614299" cy="2520280"/>
              <a:chOff x="81445" y="4797152"/>
              <a:chExt cx="4346539" cy="1656184"/>
            </a:xfrm>
          </p:grpSpPr>
          <p:sp>
            <p:nvSpPr>
              <p:cNvPr id="34" name="スマイル 33"/>
              <p:cNvSpPr/>
              <p:nvPr/>
            </p:nvSpPr>
            <p:spPr>
              <a:xfrm>
                <a:off x="4067944" y="4797152"/>
                <a:ext cx="360040" cy="360040"/>
              </a:xfrm>
              <a:prstGeom prst="smileyFac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5" name="グループ化 29"/>
              <p:cNvGrpSpPr/>
              <p:nvPr/>
            </p:nvGrpSpPr>
            <p:grpSpPr>
              <a:xfrm rot="20803252" flipH="1">
                <a:off x="81445" y="5787449"/>
                <a:ext cx="3329438" cy="665887"/>
                <a:chOff x="827584" y="3933056"/>
                <a:chExt cx="4680520" cy="936104"/>
              </a:xfrm>
            </p:grpSpPr>
            <p:grpSp>
              <p:nvGrpSpPr>
                <p:cNvPr id="39" name="グループ化 22"/>
                <p:cNvGrpSpPr/>
                <p:nvPr/>
              </p:nvGrpSpPr>
              <p:grpSpPr>
                <a:xfrm>
                  <a:off x="3285145" y="3933056"/>
                  <a:ext cx="2222959" cy="936104"/>
                  <a:chOff x="755576" y="3683393"/>
                  <a:chExt cx="3303079" cy="936104"/>
                </a:xfrm>
              </p:grpSpPr>
              <p:sp>
                <p:nvSpPr>
                  <p:cNvPr id="46" name="二等辺三角形 4"/>
                  <p:cNvSpPr/>
                  <p:nvPr/>
                </p:nvSpPr>
                <p:spPr>
                  <a:xfrm rot="16200000">
                    <a:off x="2060721" y="2699919"/>
                    <a:ext cx="288032" cy="2898322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円/楕円 46"/>
                  <p:cNvSpPr/>
                  <p:nvPr/>
                </p:nvSpPr>
                <p:spPr>
                  <a:xfrm>
                    <a:off x="3410583" y="3683393"/>
                    <a:ext cx="648072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0" name="グループ化 22"/>
                <p:cNvGrpSpPr/>
                <p:nvPr/>
              </p:nvGrpSpPr>
              <p:grpSpPr>
                <a:xfrm flipH="1">
                  <a:off x="827584" y="3933056"/>
                  <a:ext cx="2222959" cy="936104"/>
                  <a:chOff x="755576" y="3683393"/>
                  <a:chExt cx="3303079" cy="936104"/>
                </a:xfrm>
              </p:grpSpPr>
              <p:sp>
                <p:nvSpPr>
                  <p:cNvPr id="44" name="二等辺三角形 43"/>
                  <p:cNvSpPr/>
                  <p:nvPr/>
                </p:nvSpPr>
                <p:spPr>
                  <a:xfrm rot="16200000">
                    <a:off x="2060721" y="2699919"/>
                    <a:ext cx="288032" cy="2898322"/>
                  </a:xfrm>
                  <a:prstGeom prst="triangl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円/楕円 44"/>
                  <p:cNvSpPr/>
                  <p:nvPr/>
                </p:nvSpPr>
                <p:spPr>
                  <a:xfrm>
                    <a:off x="3410583" y="3683393"/>
                    <a:ext cx="648072" cy="936104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41" name="グループ化 24"/>
                <p:cNvGrpSpPr/>
                <p:nvPr/>
              </p:nvGrpSpPr>
              <p:grpSpPr>
                <a:xfrm>
                  <a:off x="2915816" y="4149080"/>
                  <a:ext cx="504056" cy="504056"/>
                  <a:chOff x="2915816" y="4149080"/>
                  <a:chExt cx="504056" cy="504056"/>
                </a:xfrm>
              </p:grpSpPr>
              <p:sp>
                <p:nvSpPr>
                  <p:cNvPr id="42" name="円/楕円 41"/>
                  <p:cNvSpPr/>
                  <p:nvPr/>
                </p:nvSpPr>
                <p:spPr>
                  <a:xfrm>
                    <a:off x="2915816" y="4149080"/>
                    <a:ext cx="504056" cy="504056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円/楕円 42"/>
                  <p:cNvSpPr/>
                  <p:nvPr/>
                </p:nvSpPr>
                <p:spPr>
                  <a:xfrm>
                    <a:off x="3131840" y="4365104"/>
                    <a:ext cx="72008" cy="7200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36" name="グループ化 22"/>
              <p:cNvGrpSpPr/>
              <p:nvPr/>
            </p:nvGrpSpPr>
            <p:grpSpPr>
              <a:xfrm>
                <a:off x="1708915" y="5010354"/>
                <a:ext cx="2287021" cy="942360"/>
                <a:chOff x="1708915" y="5010354"/>
                <a:chExt cx="2287021" cy="942360"/>
              </a:xfrm>
            </p:grpSpPr>
            <p:cxnSp>
              <p:nvCxnSpPr>
                <p:cNvPr id="37" name="直線矢印コネクタ 5"/>
                <p:cNvCxnSpPr/>
                <p:nvPr/>
              </p:nvCxnSpPr>
              <p:spPr>
                <a:xfrm flipV="1">
                  <a:off x="3196361" y="5157192"/>
                  <a:ext cx="799575" cy="338455"/>
                </a:xfrm>
                <a:prstGeom prst="straightConnector1">
                  <a:avLst/>
                </a:prstGeom>
                <a:ln w="5715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矢印コネクタ 37"/>
                <p:cNvCxnSpPr/>
                <p:nvPr/>
              </p:nvCxnSpPr>
              <p:spPr>
                <a:xfrm flipV="1">
                  <a:off x="1708915" y="5010354"/>
                  <a:ext cx="2226256" cy="942360"/>
                </a:xfrm>
                <a:prstGeom prst="straightConnector1">
                  <a:avLst/>
                </a:prstGeom>
                <a:ln w="57150">
                  <a:solidFill>
                    <a:srgbClr val="CC33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直線矢印コネクタ 5"/>
            <p:cNvCxnSpPr/>
            <p:nvPr/>
          </p:nvCxnSpPr>
          <p:spPr>
            <a:xfrm flipV="1">
              <a:off x="3635896" y="5604794"/>
              <a:ext cx="2160240" cy="914416"/>
            </a:xfrm>
            <a:prstGeom prst="straightConnector1">
              <a:avLst/>
            </a:prstGeom>
            <a:ln w="57150">
              <a:solidFill>
                <a:srgbClr val="CC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テキスト ボックス 48"/>
          <p:cNvSpPr txBox="1"/>
          <p:nvPr/>
        </p:nvSpPr>
        <p:spPr>
          <a:xfrm>
            <a:off x="4691042" y="645333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Super orbital phase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95536" y="616530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Partial covering model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80528" y="58614"/>
            <a:ext cx="8424936" cy="70609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Two flares were detected in one-year</a:t>
            </a:r>
            <a:endParaRPr kumimoji="1" lang="ja-JP" altLang="en-US" sz="36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337176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grpSp>
        <p:nvGrpSpPr>
          <p:cNvPr id="3" name="グループ化 17"/>
          <p:cNvGrpSpPr/>
          <p:nvPr/>
        </p:nvGrpSpPr>
        <p:grpSpPr>
          <a:xfrm>
            <a:off x="251520" y="854546"/>
            <a:ext cx="6705600" cy="5238750"/>
            <a:chOff x="467544" y="1124744"/>
            <a:chExt cx="6705600" cy="5238750"/>
          </a:xfrm>
        </p:grpSpPr>
        <p:pic>
          <p:nvPicPr>
            <p:cNvPr id="8" name="図 7" descr="lmc_x-4_scan_eclmark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1124744"/>
              <a:ext cx="6705600" cy="5238750"/>
            </a:xfrm>
            <a:prstGeom prst="rect">
              <a:avLst/>
            </a:prstGeom>
          </p:spPr>
        </p:pic>
        <p:cxnSp>
          <p:nvCxnSpPr>
            <p:cNvPr id="11" name="直線矢印コネクタ 10"/>
            <p:cNvCxnSpPr/>
            <p:nvPr/>
          </p:nvCxnSpPr>
          <p:spPr>
            <a:xfrm>
              <a:off x="2987824" y="1988840"/>
              <a:ext cx="1126976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1115616" y="2115022"/>
              <a:ext cx="2088232" cy="95410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800" dirty="0" smtClean="0"/>
                <a:t>Lasted for </a:t>
              </a:r>
            </a:p>
            <a:p>
              <a:r>
                <a:rPr lang="en-US" altLang="ja-JP" sz="2800" dirty="0" smtClean="0"/>
                <a:t>about 1 day</a:t>
              </a:r>
              <a:endParaRPr kumimoji="1" lang="ja-JP" altLang="en-US" sz="2800" dirty="0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35496" y="6093296"/>
            <a:ext cx="2016224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/>
              <a:t>Eclipses</a:t>
            </a:r>
            <a:endParaRPr kumimoji="1" lang="ja-JP" altLang="en-US" sz="3600" dirty="0"/>
          </a:p>
        </p:txBody>
      </p:sp>
      <p:cxnSp>
        <p:nvCxnSpPr>
          <p:cNvPr id="23" name="直線矢印コネクタ 22"/>
          <p:cNvCxnSpPr/>
          <p:nvPr/>
        </p:nvCxnSpPr>
        <p:spPr>
          <a:xfrm rot="5400000">
            <a:off x="3096630" y="6272522"/>
            <a:ext cx="360040" cy="1588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1726890" y="6272522"/>
            <a:ext cx="360040" cy="1588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5400000">
            <a:off x="4392774" y="6272522"/>
            <a:ext cx="360040" cy="1588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>
            <a:off x="5760926" y="6272522"/>
            <a:ext cx="360040" cy="1588"/>
          </a:xfrm>
          <a:prstGeom prst="straightConnector1">
            <a:avLst/>
          </a:prstGeom>
          <a:ln w="571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 descr="camall_00010_smooth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0760" y="3429000"/>
            <a:ext cx="2220050" cy="2232248"/>
          </a:xfrm>
          <a:prstGeom prst="rect">
            <a:avLst/>
          </a:prstGeom>
        </p:spPr>
      </p:pic>
      <p:pic>
        <p:nvPicPr>
          <p:cNvPr id="16" name="図 15" descr="camall_00018_smooth_cr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124744"/>
            <a:ext cx="2232248" cy="223224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483768" y="131115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2009-12-03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63888" y="1971997"/>
            <a:ext cx="2736304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Flat spectrum</a:t>
            </a:r>
          </a:p>
          <a:p>
            <a:r>
              <a:rPr lang="en-US" altLang="ja-JP" sz="2800" dirty="0" smtClean="0"/>
              <a:t>Γ=1.2 </a:t>
            </a:r>
          </a:p>
          <a:p>
            <a:r>
              <a:rPr lang="en-US" altLang="ja-JP" sz="2800" dirty="0" smtClean="0"/>
              <a:t>(Normally Γ</a:t>
            </a:r>
            <a:r>
              <a:rPr lang="ja-JP" altLang="en-US" sz="2800" dirty="0" smtClean="0"/>
              <a:t>～２</a:t>
            </a:r>
            <a:r>
              <a:rPr lang="en-US" altLang="ja-JP" sz="2800" dirty="0" smtClean="0"/>
              <a:t>)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58406" y="764704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~10Ledd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MAXI trigger and Follow up observations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435280" cy="4525963"/>
          </a:xfrm>
        </p:spPr>
        <p:txBody>
          <a:bodyPr/>
          <a:lstStyle/>
          <a:p>
            <a:r>
              <a:rPr lang="en-US" altLang="ja-JP" sz="2800" dirty="0" smtClean="0">
                <a:solidFill>
                  <a:schemeClr val="hlink"/>
                </a:solidFill>
                <a:latin typeface="Franklin Gothic Book" pitchFamily="34" charset="0"/>
                <a:ea typeface="ヒラギノ角ゴ Pro W6"/>
                <a:cs typeface="ヒラギノ角ゴ Pro W6"/>
              </a:rPr>
              <a:t>LS V +44 17</a:t>
            </a:r>
            <a:r>
              <a:rPr lang="en-US" altLang="ja-JP" sz="28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    2010/3/31  </a:t>
            </a:r>
            <a:r>
              <a:rPr lang="en-US" altLang="ja-JP" sz="2800" dirty="0" err="1" smtClean="0">
                <a:latin typeface="Franklin Gothic Book" pitchFamily="34" charset="0"/>
                <a:ea typeface="ヒラギノ角ゴ Pro W6"/>
                <a:cs typeface="ヒラギノ角ゴ Pro W6"/>
              </a:rPr>
              <a:t>ATel</a:t>
            </a:r>
            <a:r>
              <a:rPr lang="en-US" altLang="ja-JP" sz="28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 #</a:t>
            </a:r>
            <a:r>
              <a:rPr lang="en-US" altLang="ja-JP" sz="28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2527</a:t>
            </a:r>
            <a:r>
              <a:rPr lang="ja-JP" altLang="en-US" sz="28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　    </a:t>
            </a:r>
            <a:r>
              <a:rPr lang="en-US" altLang="ja-JP" sz="2800" dirty="0" smtClean="0">
                <a:solidFill>
                  <a:srgbClr val="0000FF"/>
                </a:solidFill>
                <a:latin typeface="Franklin Gothic Book" pitchFamily="34" charset="0"/>
                <a:ea typeface="ヒラギノ角ゴ Pro W6"/>
                <a:cs typeface="ヒラギノ角ゴ Pro W6"/>
              </a:rPr>
              <a:t>P18 </a:t>
            </a:r>
            <a:r>
              <a:rPr lang="en-US" altLang="ja-JP" sz="2800" dirty="0" err="1" smtClean="0">
                <a:solidFill>
                  <a:srgbClr val="0000FF"/>
                </a:solidFill>
                <a:latin typeface="Franklin Gothic Book" pitchFamily="34" charset="0"/>
                <a:ea typeface="ヒラギノ角ゴ Pro W6"/>
                <a:cs typeface="ヒラギノ角ゴ Pro W6"/>
              </a:rPr>
              <a:t>Usui</a:t>
            </a:r>
            <a:endParaRPr lang="en-US" altLang="ja-JP" sz="2800" dirty="0" smtClean="0">
              <a:solidFill>
                <a:srgbClr val="0000FF"/>
              </a:solidFill>
              <a:latin typeface="Franklin Gothic Book" pitchFamily="34" charset="0"/>
              <a:ea typeface="ヒラギノ角ゴ Pro W6"/>
              <a:cs typeface="ヒラギノ角ゴ Pro W6"/>
            </a:endParaRPr>
          </a:p>
          <a:p>
            <a:pPr lvl="1"/>
            <a:r>
              <a:rPr lang="en-US" altLang="ja-JP" sz="24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RXTE    </a:t>
            </a:r>
            <a:r>
              <a:rPr lang="ja-JP" altLang="en-US" sz="2400" dirty="0" smtClean="0">
                <a:latin typeface="Franklin Gothic Book" pitchFamily="34" charset="0"/>
              </a:rPr>
              <a:t>→　</a:t>
            </a:r>
            <a:r>
              <a:rPr lang="en-US" altLang="ja-JP" sz="2400" dirty="0" smtClean="0">
                <a:latin typeface="Franklin Gothic Book" pitchFamily="34" charset="0"/>
              </a:rPr>
              <a:t>absorption dip in the pulse profile</a:t>
            </a:r>
          </a:p>
          <a:p>
            <a:r>
              <a:rPr lang="en-US" altLang="ja-JP" sz="28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V0332+53        2010/2/10 </a:t>
            </a:r>
            <a:r>
              <a:rPr lang="en-US" altLang="ja-JP" sz="2800" dirty="0" err="1" smtClean="0">
                <a:latin typeface="Franklin Gothic Book" pitchFamily="34" charset="0"/>
                <a:ea typeface="ヒラギノ角ゴ Pro W6"/>
                <a:cs typeface="ヒラギノ角ゴ Pro W6"/>
              </a:rPr>
              <a:t>Atel</a:t>
            </a:r>
            <a:r>
              <a:rPr lang="en-US" altLang="ja-JP" sz="28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 #2427        </a:t>
            </a:r>
          </a:p>
          <a:p>
            <a:pPr lvl="1"/>
            <a:r>
              <a:rPr lang="en-US" altLang="ja-JP" sz="2400" dirty="0" err="1" smtClean="0">
                <a:latin typeface="Franklin Gothic Book" pitchFamily="34" charset="0"/>
                <a:ea typeface="ヒラギノ角ゴ Pro W6"/>
                <a:cs typeface="ヒラギノ角ゴ Pro W6"/>
              </a:rPr>
              <a:t>Suzaku</a:t>
            </a:r>
            <a:r>
              <a:rPr lang="en-US" altLang="ja-JP" sz="24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 </a:t>
            </a:r>
            <a:r>
              <a:rPr lang="en-US" altLang="ja-JP" sz="2400" dirty="0" smtClean="0">
                <a:latin typeface="Franklin Gothic Book" pitchFamily="34" charset="0"/>
              </a:rPr>
              <a:t>　</a:t>
            </a:r>
            <a:r>
              <a:rPr lang="ja-JP" altLang="en-US" sz="2400" dirty="0" smtClean="0">
                <a:latin typeface="Franklin Gothic Book" pitchFamily="34" charset="0"/>
              </a:rPr>
              <a:t>→　</a:t>
            </a:r>
            <a:r>
              <a:rPr lang="en-US" altLang="ja-JP" sz="24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no detection with PIN, no pulsation with XIS</a:t>
            </a:r>
          </a:p>
          <a:p>
            <a:r>
              <a:rPr lang="en-US" altLang="ja-JP" sz="2800" dirty="0" smtClean="0">
                <a:solidFill>
                  <a:schemeClr val="hlink"/>
                </a:solidFill>
                <a:latin typeface="Franklin Gothic Book" pitchFamily="34" charset="0"/>
                <a:ea typeface="ヒラギノ角ゴ Pro W6"/>
                <a:cs typeface="ヒラギノ角ゴ Pro W6"/>
              </a:rPr>
              <a:t>GX 304-1</a:t>
            </a:r>
            <a:r>
              <a:rPr lang="en-US" altLang="ja-JP" sz="28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         2010/8/7  </a:t>
            </a:r>
            <a:r>
              <a:rPr lang="en-US" altLang="ja-JP" sz="2800" dirty="0" err="1" smtClean="0">
                <a:latin typeface="Franklin Gothic Book" pitchFamily="34" charset="0"/>
                <a:ea typeface="ヒラギノ角ゴ Pro W6"/>
                <a:cs typeface="ヒラギノ角ゴ Pro W6"/>
              </a:rPr>
              <a:t>ATel</a:t>
            </a:r>
            <a:r>
              <a:rPr lang="en-US" altLang="ja-JP" sz="28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 #2779</a:t>
            </a:r>
          </a:p>
          <a:p>
            <a:pPr lvl="1"/>
            <a:r>
              <a:rPr lang="en-US" altLang="ja-JP" sz="2400" dirty="0" err="1" smtClean="0">
                <a:latin typeface="Franklin Gothic Book" pitchFamily="34" charset="0"/>
                <a:ea typeface="ヒラギノ角ゴ Pro W6"/>
                <a:cs typeface="ヒラギノ角ゴ Pro W6"/>
              </a:rPr>
              <a:t>Suzaku</a:t>
            </a:r>
            <a:r>
              <a:rPr lang="en-US" altLang="ja-JP" sz="2400" dirty="0" smtClean="0">
                <a:latin typeface="Franklin Gothic Book" pitchFamily="34" charset="0"/>
                <a:ea typeface="ヒラギノ角ゴ Pro W6"/>
                <a:cs typeface="ヒラギノ角ゴ Pro W6"/>
              </a:rPr>
              <a:t>, RXTE  </a:t>
            </a:r>
            <a:r>
              <a:rPr lang="ja-JP" altLang="en-US" sz="2400" dirty="0" smtClean="0">
                <a:latin typeface="Franklin Gothic Book" pitchFamily="34" charset="0"/>
              </a:rPr>
              <a:t>→ </a:t>
            </a:r>
            <a:r>
              <a:rPr lang="en-US" altLang="ja-JP" sz="2400" dirty="0" smtClean="0">
                <a:latin typeface="Franklin Gothic Book" pitchFamily="34" charset="0"/>
              </a:rPr>
              <a:t>cyclotron detection at 54 </a:t>
            </a:r>
            <a:r>
              <a:rPr lang="en-US" altLang="ja-JP" sz="2400" dirty="0" err="1" smtClean="0">
                <a:latin typeface="Franklin Gothic Book" pitchFamily="34" charset="0"/>
              </a:rPr>
              <a:t>keV</a:t>
            </a:r>
            <a:endParaRPr lang="en-US" altLang="ja-JP" sz="2400" dirty="0" smtClean="0">
              <a:latin typeface="Franklin Gothic Book" pitchFamily="34" charset="0"/>
            </a:endParaRPr>
          </a:p>
          <a:p>
            <a:r>
              <a:rPr lang="en-US" altLang="ja-JP" sz="2800" dirty="0" smtClean="0">
                <a:latin typeface="Franklin Gothic Book" pitchFamily="34" charset="0"/>
              </a:rPr>
              <a:t>A0535+262      2010/3</a:t>
            </a:r>
          </a:p>
          <a:p>
            <a:pPr lvl="1"/>
            <a:r>
              <a:rPr lang="en-US" altLang="ja-JP" sz="2400" dirty="0" err="1" smtClean="0">
                <a:latin typeface="Franklin Gothic Book" pitchFamily="34" charset="0"/>
              </a:rPr>
              <a:t>Suzaku</a:t>
            </a:r>
            <a:r>
              <a:rPr lang="en-US" altLang="ja-JP" sz="2400" dirty="0" smtClean="0">
                <a:latin typeface="Franklin Gothic Book" pitchFamily="34" charset="0"/>
              </a:rPr>
              <a:t>, RXTE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矢印コネクタ 8"/>
          <p:cNvCxnSpPr/>
          <p:nvPr/>
        </p:nvCxnSpPr>
        <p:spPr>
          <a:xfrm rot="10800000" flipV="1">
            <a:off x="179512" y="2341760"/>
            <a:ext cx="8964488" cy="1663304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図 15" descr="x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6737" y="2852936"/>
            <a:ext cx="5743575" cy="1647825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Historical light curve of GX 304-1</a:t>
            </a:r>
            <a:endParaRPr kumimoji="1" lang="ja-JP" altLang="en-US" dirty="0"/>
          </a:p>
        </p:txBody>
      </p:sp>
      <p:pic>
        <p:nvPicPr>
          <p:cNvPr id="7" name="図 21" descr="test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3624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直線矢印コネクタ 7"/>
          <p:cNvCxnSpPr/>
          <p:nvPr/>
        </p:nvCxnSpPr>
        <p:spPr>
          <a:xfrm>
            <a:off x="0" y="4139753"/>
            <a:ext cx="9144000" cy="14288"/>
          </a:xfrm>
          <a:prstGeom prst="straightConnector1">
            <a:avLst/>
          </a:prstGeom>
          <a:ln w="57150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0" y="2329061"/>
            <a:ext cx="9144000" cy="1588"/>
          </a:xfrm>
          <a:prstGeom prst="line">
            <a:avLst/>
          </a:prstGeom>
          <a:ln w="571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49"/>
          <p:cNvSpPr txBox="1">
            <a:spLocks noChangeArrowheads="1"/>
          </p:cNvSpPr>
          <p:nvPr/>
        </p:nvSpPr>
        <p:spPr bwMode="auto">
          <a:xfrm>
            <a:off x="0" y="2368749"/>
            <a:ext cx="1081088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latin typeface="Times New Roman" pitchFamily="18" charset="0"/>
                <a:cs typeface="Times New Roman" pitchFamily="18" charset="0"/>
              </a:rPr>
              <a:t>Time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コンテンツ プレースホルダ 14" descr="maxi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38312" y="5069160"/>
            <a:ext cx="5667375" cy="1600200"/>
          </a:xfrm>
        </p:spPr>
      </p:pic>
      <p:cxnSp>
        <p:nvCxnSpPr>
          <p:cNvPr id="19" name="直線コネクタ 18"/>
          <p:cNvCxnSpPr/>
          <p:nvPr/>
        </p:nvCxnSpPr>
        <p:spPr bwMode="auto">
          <a:xfrm flipV="1">
            <a:off x="2339752" y="4125417"/>
            <a:ext cx="4318223" cy="1103783"/>
          </a:xfrm>
          <a:prstGeom prst="line">
            <a:avLst/>
          </a:prstGeom>
          <a:ln w="57150" cmpd="sng">
            <a:solidFill>
              <a:srgbClr val="008000"/>
            </a:solidFill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 bwMode="auto">
          <a:xfrm rot="16200000" flipH="1">
            <a:off x="6552221" y="4689140"/>
            <a:ext cx="1080119" cy="1"/>
          </a:xfrm>
          <a:prstGeom prst="line">
            <a:avLst/>
          </a:prstGeom>
          <a:ln w="57150" cmpd="sng">
            <a:solidFill>
              <a:srgbClr val="008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>
            <a:spLocks noChangeArrowheads="1"/>
          </p:cNvSpPr>
          <p:nvPr/>
        </p:nvSpPr>
        <p:spPr bwMode="auto">
          <a:xfrm>
            <a:off x="6657521" y="2945054"/>
            <a:ext cx="465527" cy="1180990"/>
          </a:xfrm>
          <a:prstGeom prst="rect">
            <a:avLst/>
          </a:prstGeom>
          <a:solidFill>
            <a:srgbClr val="008000">
              <a:alpha val="39999"/>
            </a:srgbClr>
          </a:solidFill>
          <a:ln w="9525">
            <a:solidFill>
              <a:srgbClr val="008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164288" y="1196752"/>
            <a:ext cx="136815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6516216" y="1988840"/>
            <a:ext cx="13681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020272" y="148478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 detection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&lt; ~20 </a:t>
            </a:r>
            <a:r>
              <a:rPr lang="en-US" altLang="ja-JP" dirty="0" err="1" smtClean="0">
                <a:solidFill>
                  <a:srgbClr val="FF0000"/>
                </a:solidFill>
              </a:rPr>
              <a:t>mCrab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436096" y="17008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60032" y="134076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Copernicus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43876" y="836712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Ariel</a:t>
            </a:r>
          </a:p>
          <a:p>
            <a:r>
              <a:rPr kumimoji="1" lang="en-US" altLang="ja-JP" dirty="0" smtClean="0"/>
              <a:t>   HEAO-1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643256" y="2010326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1978 1979</a:t>
            </a:r>
            <a:endParaRPr kumimoji="1" lang="ja-JP" altLang="en-US" sz="1600" dirty="0"/>
          </a:p>
        </p:txBody>
      </p:sp>
      <p:cxnSp>
        <p:nvCxnSpPr>
          <p:cNvPr id="25" name="直線コネクタ 24"/>
          <p:cNvCxnSpPr/>
          <p:nvPr/>
        </p:nvCxnSpPr>
        <p:spPr>
          <a:xfrm rot="5400000" flipH="1" flipV="1">
            <a:off x="4572000" y="1628800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 flipH="1" flipV="1">
            <a:off x="5292080" y="3501008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10800000">
            <a:off x="6300192" y="2708920"/>
            <a:ext cx="64807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5004048" y="692696"/>
            <a:ext cx="57606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711349"/>
            <a:ext cx="8686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X-ray binary pulsars in the MAXI homepage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MAXI spectra in super orbital phases of LMC X-4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Be outburst of A0535+262 : giant/normal flares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RXTE and </a:t>
            </a:r>
            <a:r>
              <a:rPr lang="en-US" altLang="ja-JP" dirty="0" err="1" smtClean="0"/>
              <a:t>Suzaku</a:t>
            </a:r>
            <a:r>
              <a:rPr lang="en-US" altLang="ja-JP" dirty="0" smtClean="0"/>
              <a:t> follow up observations</a:t>
            </a:r>
          </a:p>
          <a:p>
            <a:pPr marL="971550" lvl="1" indent="-514350">
              <a:buNone/>
            </a:pPr>
            <a:r>
              <a:rPr lang="en-US" altLang="ja-JP" sz="3200" dirty="0" smtClean="0"/>
              <a:t>of GX 304-1</a:t>
            </a:r>
            <a:endParaRPr lang="ja-JP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11" descr="douji_fit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387534"/>
            <a:ext cx="45815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図 67" descr="LCpanel_MAXI2010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35234"/>
            <a:ext cx="4557713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8" y="-65000"/>
            <a:ext cx="9139237" cy="1143000"/>
          </a:xfrm>
        </p:spPr>
        <p:txBody>
          <a:bodyPr>
            <a:normAutofit/>
          </a:bodyPr>
          <a:lstStyle/>
          <a:p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Cyclotron resonance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RXTE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ja-JP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Suzaku</a:t>
            </a:r>
            <a:endParaRPr lang="ja-JP" altLang="en-US" sz="4000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4288" y="4959816"/>
          <a:ext cx="9129712" cy="1493520"/>
        </p:xfrm>
        <a:graphic>
          <a:graphicData uri="http://schemas.openxmlformats.org/drawingml/2006/table">
            <a:tbl>
              <a:tblPr/>
              <a:tblGrid>
                <a:gridCol w="1014412"/>
                <a:gridCol w="1014413"/>
                <a:gridCol w="1014412"/>
                <a:gridCol w="1014413"/>
                <a:gridCol w="1014412"/>
                <a:gridCol w="1014413"/>
                <a:gridCol w="1014412"/>
                <a:gridCol w="1014413"/>
                <a:gridCol w="1014412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Model</a:t>
                      </a:r>
                      <a:endParaRPr kumimoji="1" lang="ja-JP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α</a:t>
                      </a:r>
                      <a:r>
                        <a:rPr kumimoji="1" lang="en-US" altLang="ja-JP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ja-JP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(×10</a:t>
                      </a:r>
                      <a:r>
                        <a:rPr kumimoji="1" lang="en-US" altLang="ja-JP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-5</a:t>
                      </a: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)</a:t>
                      </a:r>
                      <a:endParaRPr kumimoji="1" lang="ja-JP" altLang="en-US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kT (keV)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E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a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keV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)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W</a:t>
                      </a:r>
                      <a:r>
                        <a:rPr kumimoji="1" lang="en-US" altLang="ja-JP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D</a:t>
                      </a:r>
                      <a:r>
                        <a:rPr kumimoji="1" lang="en-US" altLang="ja-JP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</a:t>
                      </a:r>
                      <a:endParaRPr kumimoji="1" lang="ja-JP" altLang="en-US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χ</a:t>
                      </a:r>
                      <a:r>
                        <a:rPr kumimoji="1" lang="en-US" altLang="ja-JP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</a:t>
                      </a:r>
                      <a:r>
                        <a:rPr kumimoji="1" lang="en-US" altLang="ja-JP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ν</a:t>
                      </a:r>
                      <a:endParaRPr kumimoji="1" lang="ja-JP" altLang="en-US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NPEX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2.22 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0.98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118.6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6.3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ー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ー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ー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2.78(238)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NP×CY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0.60</a:t>
                      </a:r>
                      <a:endParaRPr kumimoji="1" lang="ja-JP" alt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0.43</a:t>
                      </a:r>
                      <a:endParaRPr kumimoji="1" lang="ja-JP" alt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51.5</a:t>
                      </a:r>
                      <a:endParaRPr kumimoji="1" lang="ja-JP" alt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7.4</a:t>
                      </a:r>
                      <a:endParaRPr kumimoji="1" lang="ja-JP" alt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53.7</a:t>
                      </a:r>
                      <a:endParaRPr kumimoji="1" lang="ja-JP" alt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9.9</a:t>
                      </a:r>
                      <a:endParaRPr kumimoji="1" lang="ja-JP" alt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0.73</a:t>
                      </a:r>
                      <a:endParaRPr kumimoji="1" lang="ja-JP" altLang="en-US" sz="24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50" charset="-128"/>
                          <a:cs typeface="Times New Roman" pitchFamily="18" charset="0"/>
                        </a:rPr>
                        <a:t>1.13(235)</a:t>
                      </a:r>
                      <a:endParaRPr kumimoji="1" lang="ja-JP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50" charset="-128"/>
                        <a:cs typeface="Times New Roman" pitchFamily="18" charset="0"/>
                      </a:endParaRPr>
                    </a:p>
                  </a:txBody>
                  <a:tcPr anchor="ctr" anchorCtr="1" horzOverflow="overflow">
                    <a:lnL>
                      <a:noFill/>
                    </a:lnL>
                    <a:lnR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B9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5" name="テキスト ボックス 7"/>
          <p:cNvSpPr txBox="1">
            <a:spLocks noChangeArrowheads="1"/>
          </p:cNvSpPr>
          <p:nvPr/>
        </p:nvSpPr>
        <p:spPr bwMode="auto">
          <a:xfrm>
            <a:off x="0" y="4151129"/>
            <a:ext cx="191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alibri" pitchFamily="34" charset="0"/>
              </a:rPr>
              <a:t>2009/08/15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14376" name="テキスト ボックス 8"/>
          <p:cNvSpPr txBox="1">
            <a:spLocks noChangeArrowheads="1"/>
          </p:cNvSpPr>
          <p:nvPr/>
        </p:nvSpPr>
        <p:spPr bwMode="auto">
          <a:xfrm>
            <a:off x="3030538" y="4151129"/>
            <a:ext cx="1917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latin typeface="Calibri" pitchFamily="34" charset="0"/>
              </a:rPr>
              <a:t>2010/12/01</a:t>
            </a:r>
            <a:endParaRPr lang="ja-JP" altLang="en-US" sz="2400">
              <a:latin typeface="Calibri" pitchFamily="34" charset="0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3390900" y="1642879"/>
            <a:ext cx="244475" cy="2508250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1243013" y="2085791"/>
            <a:ext cx="1655762" cy="1343025"/>
          </a:xfrm>
          <a:prstGeom prst="rect">
            <a:avLst/>
          </a:prstGeom>
          <a:solidFill>
            <a:srgbClr val="008000">
              <a:alpha val="3019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379" name="テキスト ボックス 13"/>
          <p:cNvSpPr txBox="1">
            <a:spLocks noChangeArrowheads="1"/>
          </p:cNvSpPr>
          <p:nvPr/>
        </p:nvSpPr>
        <p:spPr bwMode="auto">
          <a:xfrm>
            <a:off x="4557713" y="1011054"/>
            <a:ext cx="438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>
                <a:latin typeface="Times New Roman" pitchFamily="18" charset="0"/>
                <a:cs typeface="Times New Roman" pitchFamily="18" charset="0"/>
              </a:rPr>
              <a:t>X-ray spectra of </a:t>
            </a:r>
            <a:r>
              <a:rPr lang="en-US" altLang="ja-JP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GX 304−1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 observed by </a:t>
            </a:r>
            <a:r>
              <a:rPr lang="en-US" altLang="ja-JP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RXTE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ja-JP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Suzaku</a:t>
            </a:r>
            <a:r>
              <a:rPr lang="en-US" altLang="ja-JP">
                <a:latin typeface="Times New Roman" pitchFamily="18" charset="0"/>
                <a:cs typeface="Times New Roman" pitchFamily="18" charset="0"/>
              </a:rPr>
              <a:t> on August 13-14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7364413" y="2993841"/>
            <a:ext cx="269875" cy="4889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81" name="テキスト ボックス 15"/>
          <p:cNvSpPr txBox="1">
            <a:spLocks noChangeArrowheads="1"/>
          </p:cNvSpPr>
          <p:nvPr/>
        </p:nvSpPr>
        <p:spPr bwMode="auto">
          <a:xfrm>
            <a:off x="2500313" y="882055"/>
            <a:ext cx="1917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2010 August</a:t>
            </a:r>
          </a:p>
          <a:p>
            <a:pPr algn="ctr"/>
            <a:r>
              <a:rPr lang="en-US" altLang="ja-JP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Outburst</a:t>
            </a:r>
            <a:endParaRPr lang="ja-JP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72426" y="6444044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One of the highest B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516216" y="464384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Energy 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図 81" descr="nuFnu_ratio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0064"/>
            <a:ext cx="4572000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図 13" descr="lx-ea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1212357"/>
            <a:ext cx="4595813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タイトル 1"/>
          <p:cNvSpPr>
            <a:spLocks noGrp="1"/>
          </p:cNvSpPr>
          <p:nvPr>
            <p:ph type="title"/>
          </p:nvPr>
        </p:nvSpPr>
        <p:spPr>
          <a:xfrm>
            <a:off x="352083" y="91756"/>
            <a:ext cx="8645027" cy="1143000"/>
          </a:xfrm>
        </p:spPr>
        <p:txBody>
          <a:bodyPr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Cyclotron energy-luminosity relation</a:t>
            </a:r>
            <a:endParaRPr lang="ja-JP" altLang="en-US" sz="3200" dirty="0" smtClean="0"/>
          </a:p>
        </p:txBody>
      </p:sp>
      <p:cxnSp>
        <p:nvCxnSpPr>
          <p:cNvPr id="7" name="直線矢印コネクタ 6"/>
          <p:cNvCxnSpPr>
            <a:cxnSpLocks noChangeShapeType="1"/>
          </p:cNvCxnSpPr>
          <p:nvPr/>
        </p:nvCxnSpPr>
        <p:spPr bwMode="auto">
          <a:xfrm rot="10800000" flipV="1">
            <a:off x="5762625" y="2634611"/>
            <a:ext cx="2470150" cy="1325563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直線矢印コネクタ 7"/>
          <p:cNvCxnSpPr>
            <a:cxnSpLocks noChangeShapeType="1"/>
          </p:cNvCxnSpPr>
          <p:nvPr/>
        </p:nvCxnSpPr>
        <p:spPr bwMode="auto">
          <a:xfrm rot="5400000">
            <a:off x="2451101" y="3804598"/>
            <a:ext cx="901700" cy="193675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367" name="テキスト ボックス 10"/>
          <p:cNvSpPr txBox="1">
            <a:spLocks noChangeArrowheads="1"/>
          </p:cNvSpPr>
          <p:nvPr/>
        </p:nvSpPr>
        <p:spPr bwMode="auto">
          <a:xfrm>
            <a:off x="5053013" y="4604699"/>
            <a:ext cx="401002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ja-JP" sz="2800" b="1" baseline="3000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altLang="ja-JP" sz="2800" b="1">
                <a:latin typeface="Times New Roman" pitchFamily="18" charset="0"/>
                <a:cs typeface="Times New Roman" pitchFamily="18" charset="0"/>
              </a:rPr>
              <a:t>Lx</a:t>
            </a:r>
            <a:r>
              <a:rPr lang="en-US" altLang="ja-JP" sz="2800" b="1" baseline="-25000">
                <a:latin typeface="Times New Roman" pitchFamily="18" charset="0"/>
                <a:cs typeface="Times New Roman" pitchFamily="18" charset="0"/>
              </a:rPr>
              <a:t>10-100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 (~ 0.65Lx</a:t>
            </a:r>
            <a:r>
              <a:rPr lang="en-US" altLang="ja-JP" sz="2000" b="1" baseline="-25000">
                <a:latin typeface="Times New Roman" pitchFamily="18" charset="0"/>
                <a:cs typeface="Times New Roman" pitchFamily="18" charset="0"/>
              </a:rPr>
              <a:t>3-100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)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テキスト ボックス 11"/>
          <p:cNvSpPr txBox="1">
            <a:spLocks noChangeArrowheads="1"/>
          </p:cNvSpPr>
          <p:nvPr/>
        </p:nvSpPr>
        <p:spPr bwMode="auto">
          <a:xfrm>
            <a:off x="6958013" y="4104636"/>
            <a:ext cx="711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latin typeface="Times New Roman" pitchFamily="18" charset="0"/>
                <a:cs typeface="Times New Roman" pitchFamily="18" charset="0"/>
              </a:rPr>
              <a:t>1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テキスト ボックス 12"/>
          <p:cNvSpPr txBox="1">
            <a:spLocks noChangeArrowheads="1"/>
          </p:cNvSpPr>
          <p:nvPr/>
        </p:nvSpPr>
        <p:spPr bwMode="auto">
          <a:xfrm>
            <a:off x="8220075" y="4104636"/>
            <a:ext cx="7096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latin typeface="Times New Roman" pitchFamily="18" charset="0"/>
                <a:cs typeface="Times New Roman" pitchFamily="18" charset="0"/>
              </a:rPr>
              <a:t>2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テキスト ボックス 13"/>
          <p:cNvSpPr txBox="1">
            <a:spLocks noChangeArrowheads="1"/>
          </p:cNvSpPr>
          <p:nvPr/>
        </p:nvSpPr>
        <p:spPr bwMode="auto">
          <a:xfrm>
            <a:off x="5678488" y="4122099"/>
            <a:ext cx="7096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latin typeface="Times New Roman" pitchFamily="18" charset="0"/>
                <a:cs typeface="Times New Roman" pitchFamily="18" charset="0"/>
              </a:rPr>
              <a:t>0.5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テキスト ボックス 14"/>
          <p:cNvSpPr txBox="1">
            <a:spLocks noChangeArrowheads="1"/>
          </p:cNvSpPr>
          <p:nvPr/>
        </p:nvSpPr>
        <p:spPr bwMode="auto">
          <a:xfrm rot="16200000">
            <a:off x="3991769" y="2798918"/>
            <a:ext cx="1711325" cy="522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latin typeface="Times New Roman" pitchFamily="18" charset="0"/>
                <a:cs typeface="Times New Roman" pitchFamily="18" charset="0"/>
              </a:rPr>
              <a:t>Ea [keV]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2" name="テキスト ボックス 15"/>
          <p:cNvSpPr txBox="1">
            <a:spLocks noChangeArrowheads="1"/>
          </p:cNvSpPr>
          <p:nvPr/>
        </p:nvSpPr>
        <p:spPr bwMode="auto">
          <a:xfrm>
            <a:off x="4752975" y="1413867"/>
            <a:ext cx="711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56</a:t>
            </a:r>
            <a:endParaRPr lang="ja-JP" alt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3" name="テキスト ボックス 16"/>
          <p:cNvSpPr txBox="1">
            <a:spLocks noChangeArrowheads="1"/>
          </p:cNvSpPr>
          <p:nvPr/>
        </p:nvSpPr>
        <p:spPr bwMode="auto">
          <a:xfrm>
            <a:off x="4752975" y="3960174"/>
            <a:ext cx="71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latin typeface="Times New Roman" pitchFamily="18" charset="0"/>
                <a:cs typeface="Times New Roman" pitchFamily="18" charset="0"/>
              </a:rPr>
              <a:t>48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4" name="テキスト ボックス 17"/>
          <p:cNvSpPr txBox="1">
            <a:spLocks noChangeArrowheads="1"/>
          </p:cNvSpPr>
          <p:nvPr/>
        </p:nvSpPr>
        <p:spPr bwMode="auto">
          <a:xfrm>
            <a:off x="1041400" y="4796786"/>
            <a:ext cx="2390775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800" b="1">
                <a:latin typeface="Times New Roman" pitchFamily="18" charset="0"/>
                <a:cs typeface="Times New Roman" pitchFamily="18" charset="0"/>
              </a:rPr>
              <a:t>Energy [keV]</a:t>
            </a:r>
            <a:endParaRPr lang="ja-JP" altLang="en-US" sz="20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5" name="テキスト ボックス 18"/>
          <p:cNvSpPr txBox="1">
            <a:spLocks noChangeArrowheads="1"/>
          </p:cNvSpPr>
          <p:nvPr/>
        </p:nvSpPr>
        <p:spPr bwMode="auto">
          <a:xfrm rot="16200000">
            <a:off x="-394857" y="2023264"/>
            <a:ext cx="1174750" cy="585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 dirty="0" err="1">
                <a:latin typeface="Times New Roman" pitchFamily="18" charset="0"/>
                <a:cs typeface="Times New Roman" pitchFamily="18" charset="0"/>
              </a:rPr>
              <a:t>νFν</a:t>
            </a:r>
            <a:endParaRPr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6" name="テキスト ボックス 19"/>
          <p:cNvSpPr txBox="1">
            <a:spLocks noChangeArrowheads="1"/>
          </p:cNvSpPr>
          <p:nvPr/>
        </p:nvSpPr>
        <p:spPr bwMode="auto">
          <a:xfrm rot="16200000">
            <a:off x="-422275" y="3582349"/>
            <a:ext cx="11747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3200" b="1">
                <a:latin typeface="Times New Roman" pitchFamily="18" charset="0"/>
                <a:cs typeface="Times New Roman" pitchFamily="18" charset="0"/>
              </a:rPr>
              <a:t>ratio</a:t>
            </a:r>
            <a:endParaRPr lang="ja-JP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7" name="テキスト ボックス 20"/>
          <p:cNvSpPr txBox="1">
            <a:spLocks noChangeArrowheads="1"/>
          </p:cNvSpPr>
          <p:nvPr/>
        </p:nvSpPr>
        <p:spPr bwMode="auto">
          <a:xfrm>
            <a:off x="419100" y="5326827"/>
            <a:ext cx="8321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Suggests a positive correlation  E</a:t>
            </a:r>
            <a:r>
              <a:rPr lang="en-US" altLang="ja-JP" sz="4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L</a:t>
            </a:r>
            <a:r>
              <a:rPr lang="en-US" altLang="ja-JP" sz="4000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8" name="テキスト ボックス 21"/>
          <p:cNvSpPr txBox="1">
            <a:spLocks noChangeArrowheads="1"/>
          </p:cNvSpPr>
          <p:nvPr/>
        </p:nvSpPr>
        <p:spPr bwMode="auto">
          <a:xfrm>
            <a:off x="681038" y="2325049"/>
            <a:ext cx="1920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54.4 keV</a:t>
            </a:r>
          </a:p>
          <a:p>
            <a:pPr algn="ctr"/>
            <a:r>
              <a:rPr lang="en-US" altLang="ja-JP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50.5 keV</a:t>
            </a:r>
            <a:endParaRPr lang="ja-JP" alt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7345" y="6000877"/>
            <a:ext cx="8470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Positive relation : Her X-1, (A0535+26)            P-23 </a:t>
            </a:r>
            <a:r>
              <a:rPr kumimoji="1" lang="en-US" altLang="ja-JP" sz="2400" dirty="0" err="1" smtClean="0"/>
              <a:t>Klochkov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Negative relation : 4U0115+63,  V0332+53 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maxib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3" y="-27385"/>
            <a:ext cx="10433328" cy="691088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3306A2"/>
                </a:solidFill>
              </a:rPr>
              <a:t>Summary</a:t>
            </a:r>
            <a:endParaRPr kumimoji="1" lang="ja-JP" altLang="en-US" dirty="0">
              <a:solidFill>
                <a:srgbClr val="3306A2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5259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3306A2"/>
                </a:solidFill>
              </a:rPr>
              <a:t>MAXI monitors 28 X-ray binary pulsars, daily.</a:t>
            </a:r>
          </a:p>
          <a:p>
            <a:r>
              <a:rPr lang="en-US" altLang="ja-JP" dirty="0" smtClean="0">
                <a:solidFill>
                  <a:srgbClr val="3306A2"/>
                </a:solidFill>
              </a:rPr>
              <a:t>Light curves and spectra of bright 20 sources</a:t>
            </a:r>
          </a:p>
          <a:p>
            <a:pPr lvl="1"/>
            <a:r>
              <a:rPr lang="en-US" altLang="ja-JP" dirty="0" smtClean="0">
                <a:solidFill>
                  <a:srgbClr val="3306A2"/>
                </a:solidFill>
              </a:rPr>
              <a:t>Persistent   stable            4</a:t>
            </a:r>
          </a:p>
          <a:p>
            <a:pPr lvl="1"/>
            <a:r>
              <a:rPr lang="en-US" altLang="ja-JP" dirty="0" smtClean="0">
                <a:solidFill>
                  <a:srgbClr val="3306A2"/>
                </a:solidFill>
              </a:rPr>
              <a:t>Persistent  variable          4     (Iron line  4)</a:t>
            </a:r>
          </a:p>
          <a:p>
            <a:pPr lvl="1"/>
            <a:r>
              <a:rPr lang="en-US" altLang="ja-JP" dirty="0" smtClean="0">
                <a:solidFill>
                  <a:srgbClr val="3306A2"/>
                </a:solidFill>
              </a:rPr>
              <a:t>Orbital / super orbital     5     (Iron line 2)</a:t>
            </a:r>
          </a:p>
          <a:p>
            <a:pPr lvl="1"/>
            <a:r>
              <a:rPr lang="en-US" altLang="ja-JP" dirty="0" smtClean="0">
                <a:solidFill>
                  <a:srgbClr val="3306A2"/>
                </a:solidFill>
              </a:rPr>
              <a:t>Be outbursts                     7</a:t>
            </a:r>
          </a:p>
          <a:p>
            <a:r>
              <a:rPr lang="en-US" altLang="ja-JP" dirty="0" smtClean="0">
                <a:solidFill>
                  <a:srgbClr val="3306A2"/>
                </a:solidFill>
              </a:rPr>
              <a:t>Spectra in super orbital phases      </a:t>
            </a:r>
            <a:r>
              <a:rPr lang="ja-JP" altLang="en-US" sz="2000" b="1" dirty="0" err="1" smtClean="0">
                <a:solidFill>
                  <a:srgbClr val="3306A2"/>
                </a:solidFill>
              </a:rPr>
              <a:t>ー</a:t>
            </a:r>
            <a:r>
              <a:rPr lang="ja-JP" altLang="en-US" sz="2400" dirty="0" smtClean="0">
                <a:solidFill>
                  <a:srgbClr val="3306A2"/>
                </a:solidFill>
              </a:rPr>
              <a:t> </a:t>
            </a:r>
            <a:r>
              <a:rPr lang="en-US" altLang="ja-JP" sz="2400" dirty="0" smtClean="0">
                <a:solidFill>
                  <a:srgbClr val="3306A2"/>
                </a:solidFill>
              </a:rPr>
              <a:t>LMC X-4     </a:t>
            </a:r>
            <a:endParaRPr lang="en-US" altLang="ja-JP" dirty="0" smtClean="0">
              <a:solidFill>
                <a:srgbClr val="3306A2"/>
              </a:solidFill>
            </a:endParaRPr>
          </a:p>
          <a:p>
            <a:r>
              <a:rPr lang="en-US" altLang="ja-JP" dirty="0" smtClean="0">
                <a:solidFill>
                  <a:srgbClr val="3306A2"/>
                </a:solidFill>
              </a:rPr>
              <a:t>Be orbital period and flaring period differ.        </a:t>
            </a:r>
          </a:p>
          <a:p>
            <a:pPr lvl="1"/>
            <a:r>
              <a:rPr lang="en-US" altLang="ja-JP" dirty="0" smtClean="0">
                <a:solidFill>
                  <a:srgbClr val="3306A2"/>
                </a:solidFill>
              </a:rPr>
              <a:t>A0535+262,   GX 304-1</a:t>
            </a:r>
          </a:p>
          <a:p>
            <a:r>
              <a:rPr lang="en-US" altLang="ja-JP" dirty="0" smtClean="0">
                <a:solidFill>
                  <a:srgbClr val="3306A2"/>
                </a:solidFill>
              </a:rPr>
              <a:t>RXTE and </a:t>
            </a:r>
            <a:r>
              <a:rPr lang="en-US" altLang="ja-JP" dirty="0" err="1" smtClean="0">
                <a:solidFill>
                  <a:srgbClr val="3306A2"/>
                </a:solidFill>
              </a:rPr>
              <a:t>Suzaku</a:t>
            </a:r>
            <a:r>
              <a:rPr lang="en-US" altLang="ja-JP" dirty="0" smtClean="0">
                <a:solidFill>
                  <a:srgbClr val="3306A2"/>
                </a:solidFill>
              </a:rPr>
              <a:t> f</a:t>
            </a:r>
            <a:r>
              <a:rPr kumimoji="1" lang="en-US" altLang="ja-JP" dirty="0" smtClean="0">
                <a:solidFill>
                  <a:srgbClr val="3306A2"/>
                </a:solidFill>
              </a:rPr>
              <a:t>ollow up observations</a:t>
            </a:r>
          </a:p>
          <a:p>
            <a:pPr lvl="1"/>
            <a:r>
              <a:rPr lang="en-US" altLang="ja-JP" dirty="0" smtClean="0">
                <a:solidFill>
                  <a:srgbClr val="3306A2"/>
                </a:solidFill>
              </a:rPr>
              <a:t>GX 304-1</a:t>
            </a:r>
            <a:endParaRPr kumimoji="1" lang="ja-JP" altLang="en-US" dirty="0">
              <a:solidFill>
                <a:srgbClr val="3306A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/>
          <a:lstStyle/>
          <a:p>
            <a:pPr algn="l"/>
            <a:r>
              <a:rPr lang="en-US" altLang="ja-JP" dirty="0" smtClean="0"/>
              <a:t>MAXI </a:t>
            </a:r>
            <a:br>
              <a:rPr lang="en-US" altLang="ja-JP" dirty="0" smtClean="0"/>
            </a:br>
            <a:r>
              <a:rPr lang="en-US" altLang="ja-JP" dirty="0" smtClean="0"/>
              <a:t>homepage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dirty="0" smtClean="0">
                <a:hlinkClick r:id="rId2"/>
              </a:rPr>
              <a:t>maxi.riken.jp</a:t>
            </a:r>
            <a:endParaRPr lang="en-US" altLang="ja-JP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dirty="0" smtClean="0"/>
              <a:t>239 sources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dirty="0" smtClean="0"/>
              <a:t>are monitored.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ja-JP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dirty="0" smtClean="0"/>
              <a:t>Blues are 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dirty="0" smtClean="0"/>
              <a:t>binary pulsars.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altLang="ja-JP" dirty="0" smtClean="0"/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altLang="ja-JP" dirty="0" smtClean="0"/>
              <a:t>Light curves</a:t>
            </a:r>
          </a:p>
        </p:txBody>
      </p:sp>
      <p:grpSp>
        <p:nvGrpSpPr>
          <p:cNvPr id="25608" name="Group 8"/>
          <p:cNvGrpSpPr>
            <a:grpSpLocks/>
          </p:cNvGrpSpPr>
          <p:nvPr/>
        </p:nvGrpSpPr>
        <p:grpSpPr bwMode="auto">
          <a:xfrm>
            <a:off x="2800350" y="73025"/>
            <a:ext cx="6191250" cy="7013575"/>
            <a:chOff x="1764" y="46"/>
            <a:chExt cx="3900" cy="4418"/>
          </a:xfrm>
        </p:grpSpPr>
        <p:pic>
          <p:nvPicPr>
            <p:cNvPr id="25604" name="Picture 4" descr="C:\Documents and Settings\maxi\デスクトップ\pulsar\maxihomepage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4" y="46"/>
              <a:ext cx="3900" cy="3527"/>
            </a:xfrm>
            <a:prstGeom prst="rect">
              <a:avLst/>
            </a:prstGeom>
            <a:noFill/>
          </p:spPr>
        </p:pic>
        <p:pic>
          <p:nvPicPr>
            <p:cNvPr id="25605" name="Picture 5" descr="C:\Documents and Settings\maxi\デスクトップ\pulsar\maxihomepage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64" y="3502"/>
              <a:ext cx="3894" cy="962"/>
            </a:xfrm>
            <a:prstGeom prst="rect">
              <a:avLst/>
            </a:prstGeom>
            <a:noFill/>
          </p:spPr>
        </p:pic>
      </p:grp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1905000" y="5638800"/>
            <a:ext cx="2209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191000" y="6019800"/>
            <a:ext cx="18288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5643" name="Group 43"/>
          <p:cNvGrpSpPr>
            <a:grpSpLocks/>
          </p:cNvGrpSpPr>
          <p:nvPr/>
        </p:nvGrpSpPr>
        <p:grpSpPr bwMode="auto">
          <a:xfrm>
            <a:off x="3276600" y="1143000"/>
            <a:ext cx="5257800" cy="1600200"/>
            <a:chOff x="2064" y="720"/>
            <a:chExt cx="3312" cy="1008"/>
          </a:xfrm>
        </p:grpSpPr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4560" y="1056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4176" y="1104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4032" y="1584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auto">
            <a:xfrm>
              <a:off x="3552" y="1056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auto">
            <a:xfrm>
              <a:off x="3072" y="720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5" name="Oval 15"/>
            <p:cNvSpPr>
              <a:spLocks noChangeArrowheads="1"/>
            </p:cNvSpPr>
            <p:nvPr/>
          </p:nvSpPr>
          <p:spPr bwMode="auto">
            <a:xfrm>
              <a:off x="2784" y="1152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6" name="Oval 16"/>
            <p:cNvSpPr>
              <a:spLocks noChangeArrowheads="1"/>
            </p:cNvSpPr>
            <p:nvPr/>
          </p:nvSpPr>
          <p:spPr bwMode="auto">
            <a:xfrm>
              <a:off x="5232" y="1152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7" name="Oval 17"/>
            <p:cNvSpPr>
              <a:spLocks noChangeArrowheads="1"/>
            </p:cNvSpPr>
            <p:nvPr/>
          </p:nvSpPr>
          <p:spPr bwMode="auto">
            <a:xfrm>
              <a:off x="3936" y="1248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9" name="Oval 19"/>
            <p:cNvSpPr>
              <a:spLocks noChangeArrowheads="1"/>
            </p:cNvSpPr>
            <p:nvPr/>
          </p:nvSpPr>
          <p:spPr bwMode="auto">
            <a:xfrm>
              <a:off x="2064" y="1344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0" name="Oval 20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21" name="Oval 21"/>
            <p:cNvSpPr>
              <a:spLocks noChangeArrowheads="1"/>
            </p:cNvSpPr>
            <p:nvPr/>
          </p:nvSpPr>
          <p:spPr bwMode="auto">
            <a:xfrm>
              <a:off x="4032" y="1104"/>
              <a:ext cx="144" cy="144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5642" name="Group 42"/>
          <p:cNvGrpSpPr>
            <a:grpSpLocks/>
          </p:cNvGrpSpPr>
          <p:nvPr/>
        </p:nvGrpSpPr>
        <p:grpSpPr bwMode="auto">
          <a:xfrm>
            <a:off x="3124200" y="884238"/>
            <a:ext cx="5622925" cy="2254250"/>
            <a:chOff x="240" y="1215"/>
            <a:chExt cx="5649" cy="2231"/>
          </a:xfrm>
        </p:grpSpPr>
        <p:sp>
          <p:nvSpPr>
            <p:cNvPr id="25622" name="テキスト ボックス 6"/>
            <p:cNvSpPr txBox="1">
              <a:spLocks noChangeArrowheads="1"/>
            </p:cNvSpPr>
            <p:nvPr/>
          </p:nvSpPr>
          <p:spPr bwMode="auto">
            <a:xfrm>
              <a:off x="4887" y="1925"/>
              <a:ext cx="1002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FF00"/>
                  </a:solidFill>
                </a:rPr>
                <a:t>A0535+26</a:t>
              </a:r>
              <a:endParaRPr lang="ja-JP" altLang="en-US" sz="1400">
                <a:solidFill>
                  <a:srgbClr val="FFFF00"/>
                </a:solidFill>
              </a:endParaRPr>
            </a:p>
          </p:txBody>
        </p:sp>
        <p:sp>
          <p:nvSpPr>
            <p:cNvPr id="25623" name="テキスト ボックス 7"/>
            <p:cNvSpPr txBox="1">
              <a:spLocks noChangeArrowheads="1"/>
            </p:cNvSpPr>
            <p:nvPr/>
          </p:nvSpPr>
          <p:spPr bwMode="auto">
            <a:xfrm>
              <a:off x="1620" y="1259"/>
              <a:ext cx="799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FF00"/>
                  </a:solidFill>
                </a:rPr>
                <a:t>Her X-1</a:t>
              </a:r>
              <a:endParaRPr lang="ja-JP" altLang="en-US" sz="1400">
                <a:solidFill>
                  <a:srgbClr val="FFFF00"/>
                </a:solidFill>
              </a:endParaRPr>
            </a:p>
          </p:txBody>
        </p:sp>
        <p:sp>
          <p:nvSpPr>
            <p:cNvPr id="25624" name="テキスト ボックス 8"/>
            <p:cNvSpPr txBox="1">
              <a:spLocks noChangeArrowheads="1"/>
            </p:cNvSpPr>
            <p:nvPr/>
          </p:nvSpPr>
          <p:spPr bwMode="auto">
            <a:xfrm>
              <a:off x="3254" y="3144"/>
              <a:ext cx="909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chemeClr val="bg1"/>
                  </a:solidFill>
                </a:rPr>
                <a:t>SMC X-1</a:t>
              </a:r>
              <a:endParaRPr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5625" name="テキスト ボックス 9"/>
            <p:cNvSpPr txBox="1">
              <a:spLocks noChangeArrowheads="1"/>
            </p:cNvSpPr>
            <p:nvPr/>
          </p:nvSpPr>
          <p:spPr bwMode="auto">
            <a:xfrm>
              <a:off x="4364" y="1837"/>
              <a:ext cx="87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chemeClr val="bg1"/>
                  </a:solidFill>
                </a:rPr>
                <a:t>Vela X-1</a:t>
              </a:r>
              <a:endParaRPr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5626" name="テキスト ボックス 10"/>
            <p:cNvSpPr txBox="1">
              <a:spLocks noChangeArrowheads="1"/>
            </p:cNvSpPr>
            <p:nvPr/>
          </p:nvSpPr>
          <p:spPr bwMode="auto">
            <a:xfrm>
              <a:off x="4049" y="1529"/>
              <a:ext cx="83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chemeClr val="bg1"/>
                  </a:solidFill>
                </a:rPr>
                <a:t>Cen X-3</a:t>
              </a:r>
              <a:endParaRPr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5627" name="テキスト ボックス 11"/>
            <p:cNvSpPr txBox="1">
              <a:spLocks noChangeArrowheads="1"/>
            </p:cNvSpPr>
            <p:nvPr/>
          </p:nvSpPr>
          <p:spPr bwMode="auto">
            <a:xfrm>
              <a:off x="3761" y="1215"/>
              <a:ext cx="94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FF00"/>
                  </a:solidFill>
                </a:rPr>
                <a:t>GX 301-2</a:t>
              </a:r>
              <a:endParaRPr lang="ja-JP" altLang="en-US" sz="1400">
                <a:solidFill>
                  <a:srgbClr val="FFFF00"/>
                </a:solidFill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rot="5400000">
              <a:off x="3577" y="1733"/>
              <a:ext cx="676" cy="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rot="5400000">
              <a:off x="3938" y="1868"/>
              <a:ext cx="314" cy="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0" name="テキスト ボックス 16"/>
            <p:cNvSpPr txBox="1">
              <a:spLocks noChangeArrowheads="1"/>
            </p:cNvSpPr>
            <p:nvPr/>
          </p:nvSpPr>
          <p:spPr bwMode="auto">
            <a:xfrm>
              <a:off x="2970" y="1342"/>
              <a:ext cx="1205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FF00"/>
                  </a:solidFill>
                </a:rPr>
                <a:t>2S 1417-624</a:t>
              </a:r>
              <a:endParaRPr lang="ja-JP" altLang="en-US" sz="1400">
                <a:solidFill>
                  <a:srgbClr val="FFFF00"/>
                </a:solidFill>
              </a:endParaRPr>
            </a:p>
          </p:txBody>
        </p:sp>
        <p:cxnSp>
          <p:nvCxnSpPr>
            <p:cNvPr id="19" name="直線矢印コネクタ 18"/>
            <p:cNvCxnSpPr/>
            <p:nvPr/>
          </p:nvCxnSpPr>
          <p:spPr>
            <a:xfrm rot="16200000" flipH="1">
              <a:off x="3353" y="1823"/>
              <a:ext cx="495" cy="8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2" name="テキスト ボックス 19"/>
            <p:cNvSpPr txBox="1">
              <a:spLocks noChangeArrowheads="1"/>
            </p:cNvSpPr>
            <p:nvPr/>
          </p:nvSpPr>
          <p:spPr bwMode="auto">
            <a:xfrm>
              <a:off x="2356" y="1396"/>
              <a:ext cx="79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chemeClr val="bg1"/>
                  </a:solidFill>
                </a:rPr>
                <a:t>GX 1+4</a:t>
              </a:r>
              <a:endParaRPr lang="ja-JP" alt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22" name="直線矢印コネクタ 21"/>
            <p:cNvCxnSpPr>
              <a:stCxn id="25632" idx="2"/>
            </p:cNvCxnSpPr>
            <p:nvPr/>
          </p:nvCxnSpPr>
          <p:spPr>
            <a:xfrm rot="16200000" flipH="1">
              <a:off x="2528" y="1763"/>
              <a:ext cx="441" cy="1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4" name="テキスト ボックス 22"/>
            <p:cNvSpPr txBox="1">
              <a:spLocks noChangeArrowheads="1"/>
            </p:cNvSpPr>
            <p:nvPr/>
          </p:nvSpPr>
          <p:spPr bwMode="auto">
            <a:xfrm>
              <a:off x="240" y="2656"/>
              <a:ext cx="63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chemeClr val="bg1"/>
                  </a:solidFill>
                </a:rPr>
                <a:t>X Per</a:t>
              </a:r>
              <a:endParaRPr lang="ja-JP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5635" name="テキスト ボックス 24"/>
            <p:cNvSpPr txBox="1">
              <a:spLocks noChangeArrowheads="1"/>
            </p:cNvSpPr>
            <p:nvPr/>
          </p:nvSpPr>
          <p:spPr bwMode="auto">
            <a:xfrm>
              <a:off x="2521" y="2835"/>
              <a:ext cx="106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chemeClr val="bg1"/>
                  </a:solidFill>
                </a:rPr>
                <a:t>4U1626-67</a:t>
              </a:r>
              <a:endParaRPr lang="ja-JP" altLang="en-US" sz="1400">
                <a:solidFill>
                  <a:schemeClr val="bg1"/>
                </a:solidFill>
              </a:endParaRPr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rot="5400000" flipH="1" flipV="1">
              <a:off x="3195" y="2520"/>
              <a:ext cx="314" cy="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7" name="テキスト ボックス 27"/>
            <p:cNvSpPr txBox="1">
              <a:spLocks noChangeArrowheads="1"/>
            </p:cNvSpPr>
            <p:nvPr/>
          </p:nvSpPr>
          <p:spPr bwMode="auto">
            <a:xfrm>
              <a:off x="1350" y="2917"/>
              <a:ext cx="140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rgbClr val="FFFF00"/>
                  </a:solidFill>
                </a:rPr>
                <a:t>EXO 2030+375</a:t>
              </a:r>
              <a:endParaRPr lang="ja-JP" altLang="en-US" sz="1400" dirty="0">
                <a:solidFill>
                  <a:srgbClr val="FFFF00"/>
                </a:solidFill>
              </a:endParaRPr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rot="16200000" flipV="1">
              <a:off x="1395" y="2475"/>
              <a:ext cx="584" cy="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39" name="テキスト ボックス 8"/>
            <p:cNvSpPr txBox="1">
              <a:spLocks noChangeArrowheads="1"/>
            </p:cNvSpPr>
            <p:nvPr/>
          </p:nvSpPr>
          <p:spPr bwMode="auto">
            <a:xfrm>
              <a:off x="3931" y="3060"/>
              <a:ext cx="88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>
                  <a:solidFill>
                    <a:srgbClr val="FFFF00"/>
                  </a:solidFill>
                </a:rPr>
                <a:t>LMC X-4</a:t>
              </a:r>
              <a:endParaRPr lang="ja-JP" altLang="en-US" sz="1400">
                <a:solidFill>
                  <a:srgbClr val="FFFF00"/>
                </a:solidFill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 rot="16200000" flipV="1">
              <a:off x="4015" y="2924"/>
              <a:ext cx="225" cy="4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 rot="16200000" flipV="1">
              <a:off x="3644" y="3061"/>
              <a:ext cx="135" cy="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コネクタ 43"/>
          <p:cNvCxnSpPr/>
          <p:nvPr/>
        </p:nvCxnSpPr>
        <p:spPr>
          <a:xfrm>
            <a:off x="4716016" y="3977640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MAXI monitors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26628" name="Picture 4" descr="C:\Documents and Settings\maxi\デスクトップ\pulsar\puls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7981950" cy="5953125"/>
          </a:xfrm>
          <a:prstGeom prst="rect">
            <a:avLst/>
          </a:prstGeom>
          <a:noFill/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059832" y="3356992"/>
            <a:ext cx="576151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One-day averaged light curves</a:t>
            </a:r>
          </a:p>
          <a:p>
            <a:r>
              <a:rPr lang="en-US" altLang="ja-JP" sz="2800" dirty="0" smtClean="0"/>
              <a:t>from the start </a:t>
            </a:r>
            <a:r>
              <a:rPr lang="en-US" altLang="ja-JP" sz="2400" dirty="0" smtClean="0"/>
              <a:t>(2009.8.15) </a:t>
            </a:r>
            <a:r>
              <a:rPr lang="en-US" altLang="ja-JP" sz="2800" dirty="0" smtClean="0"/>
              <a:t>till now.</a:t>
            </a:r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28 </a:t>
            </a:r>
            <a:r>
              <a:rPr lang="en-US" altLang="ja-JP" sz="2800" dirty="0"/>
              <a:t>sources are monitored.</a:t>
            </a:r>
          </a:p>
          <a:p>
            <a:r>
              <a:rPr lang="en-US" altLang="ja-JP" sz="2800" dirty="0"/>
              <a:t>20 sources are bright </a:t>
            </a:r>
            <a:r>
              <a:rPr lang="en-US" altLang="ja-JP" sz="2800" dirty="0" smtClean="0"/>
              <a:t>(&gt;</a:t>
            </a:r>
            <a:r>
              <a:rPr lang="en-US" altLang="ja-JP" sz="2800" dirty="0"/>
              <a:t>20mCrab</a:t>
            </a:r>
            <a:r>
              <a:rPr lang="en-US" altLang="ja-JP" sz="2800" dirty="0" smtClean="0"/>
              <a:t>)</a:t>
            </a:r>
          </a:p>
          <a:p>
            <a:r>
              <a:rPr lang="en-US" altLang="ja-JP" sz="2800" dirty="0"/>
              <a:t>a</a:t>
            </a:r>
            <a:r>
              <a:rPr lang="en-US" altLang="ja-JP" sz="2800" dirty="0" smtClean="0"/>
              <a:t>nd detected.</a:t>
            </a:r>
            <a:endParaRPr lang="en-US" altLang="ja-JP" sz="2800" dirty="0"/>
          </a:p>
          <a:p>
            <a:r>
              <a:rPr lang="ja-JP" altLang="en-US" sz="2800" dirty="0" smtClean="0"/>
              <a:t>（</a:t>
            </a:r>
            <a:r>
              <a:rPr lang="en-US" altLang="ja-JP" sz="2800" dirty="0" smtClean="0"/>
              <a:t>GSC </a:t>
            </a:r>
            <a:r>
              <a:rPr lang="en-US" altLang="ja-JP" sz="2800" dirty="0"/>
              <a:t>5σ detection 15 </a:t>
            </a:r>
            <a:r>
              <a:rPr lang="en-US" altLang="ja-JP" sz="2800" dirty="0" err="1" smtClean="0"/>
              <a:t>mCrab</a:t>
            </a:r>
            <a:r>
              <a:rPr lang="en-US" altLang="ja-JP" sz="2800" dirty="0" smtClean="0"/>
              <a:t>/day</a:t>
            </a:r>
            <a:r>
              <a:rPr lang="ja-JP" altLang="en-US" sz="2800" dirty="0" smtClean="0"/>
              <a:t>）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LC</a:t>
            </a:r>
          </a:p>
        </p:txBody>
      </p:sp>
      <p:pic>
        <p:nvPicPr>
          <p:cNvPr id="27653" name="Picture 5" descr="http://maxi.riken.jp/top/maxi_data/star_data/J1421-626/J1421-626_00055058g_lc_tmb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228600"/>
            <a:ext cx="1657350" cy="1143000"/>
          </a:xfrm>
          <a:prstGeom prst="rect">
            <a:avLst/>
          </a:prstGeom>
          <a:noFill/>
        </p:spPr>
      </p:pic>
      <p:pic>
        <p:nvPicPr>
          <p:cNvPr id="27657" name="Picture 9" descr="http://maxi.riken.jp/top/maxi_data/star_data/J1147-619/J1147-619_00055058g_lc_tmb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1657350" cy="1143000"/>
          </a:xfrm>
          <a:prstGeom prst="rect">
            <a:avLst/>
          </a:prstGeom>
          <a:noFill/>
        </p:spPr>
      </p:pic>
      <p:pic>
        <p:nvPicPr>
          <p:cNvPr id="27661" name="Picture 13" descr="http://maxi.riken.jp/top/maxi_data/star_data/J1542-523/J1542-523_00055058g_lc_tm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447800"/>
            <a:ext cx="1657350" cy="1143000"/>
          </a:xfrm>
          <a:prstGeom prst="rect">
            <a:avLst/>
          </a:prstGeom>
          <a:noFill/>
        </p:spPr>
      </p:pic>
      <p:pic>
        <p:nvPicPr>
          <p:cNvPr id="27665" name="Picture 17" descr="http://maxi.riken.jp/top/maxi_data/star_data/J1632-674/J1632-674_00055058g_lc_tmb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667000"/>
            <a:ext cx="1657350" cy="1143000"/>
          </a:xfrm>
          <a:prstGeom prst="rect">
            <a:avLst/>
          </a:prstGeom>
          <a:noFill/>
        </p:spPr>
      </p:pic>
      <p:pic>
        <p:nvPicPr>
          <p:cNvPr id="27669" name="Picture 21" descr="http://maxi.riken.jp/top/maxi_data/star_data/J0538+263/J0538+263_00055058g_lc_tmb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228600"/>
            <a:ext cx="1657350" cy="1143000"/>
          </a:xfrm>
          <a:prstGeom prst="rect">
            <a:avLst/>
          </a:prstGeom>
          <a:noFill/>
        </p:spPr>
      </p:pic>
      <p:pic>
        <p:nvPicPr>
          <p:cNvPr id="27673" name="Picture 25" descr="http://maxi.riken.jp/top/maxi_data/star_data/J1121-606/J1121-606_00055058g_lc_tmb.p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228600"/>
            <a:ext cx="1657350" cy="1143000"/>
          </a:xfrm>
          <a:prstGeom prst="rect">
            <a:avLst/>
          </a:prstGeom>
          <a:noFill/>
        </p:spPr>
      </p:pic>
      <p:pic>
        <p:nvPicPr>
          <p:cNvPr id="27677" name="Picture 29" descr="http://maxi.riken.jp/top/maxi_data/star_data/J2032+376/J2032+376_00055058g_lc_tmb.pn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228600"/>
            <a:ext cx="1657350" cy="1143000"/>
          </a:xfrm>
          <a:prstGeom prst="rect">
            <a:avLst/>
          </a:prstGeom>
          <a:noFill/>
        </p:spPr>
      </p:pic>
      <p:pic>
        <p:nvPicPr>
          <p:cNvPr id="27681" name="Picture 33" descr="http://maxi.riken.jp/top/maxi_data/star_data/J1009-582/J1009-582_00055058g_lc_tmb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67400" y="2667000"/>
            <a:ext cx="1657350" cy="1143000"/>
          </a:xfrm>
          <a:prstGeom prst="rect">
            <a:avLst/>
          </a:prstGeom>
          <a:noFill/>
        </p:spPr>
      </p:pic>
      <p:pic>
        <p:nvPicPr>
          <p:cNvPr id="27685" name="Picture 37" descr="http://maxi.riken.jp/top/maxi_data/star_data/J1732-247/J1732-247_00055058g_lc_tmb.p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14550" y="1447800"/>
            <a:ext cx="1657350" cy="1143000"/>
          </a:xfrm>
          <a:prstGeom prst="rect">
            <a:avLst/>
          </a:prstGeom>
          <a:noFill/>
        </p:spPr>
      </p:pic>
      <p:pic>
        <p:nvPicPr>
          <p:cNvPr id="27689" name="Picture 41" descr="http://maxi.riken.jp/top/maxi_data/star_data/J1226-627/J1226-627_00055058g_lc_tmb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81450" y="1447800"/>
            <a:ext cx="1657350" cy="1143000"/>
          </a:xfrm>
          <a:prstGeom prst="rect">
            <a:avLst/>
          </a:prstGeom>
          <a:noFill/>
        </p:spPr>
      </p:pic>
      <p:pic>
        <p:nvPicPr>
          <p:cNvPr id="27693" name="Picture 45" descr="http://maxi.riken.jp/top/maxi_data/star_data/J1301-616/J1301-616_00055058g_lc_tmb.pn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867400" y="1447800"/>
            <a:ext cx="1657350" cy="1143000"/>
          </a:xfrm>
          <a:prstGeom prst="rect">
            <a:avLst/>
          </a:prstGeom>
          <a:noFill/>
        </p:spPr>
      </p:pic>
      <p:pic>
        <p:nvPicPr>
          <p:cNvPr id="27697" name="Picture 49" descr="http://maxi.riken.jp/top/maxi_data/star_data/J1657+353/J1657+353_00055058g_lc_tmb.pn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019550" y="2667000"/>
            <a:ext cx="1657350" cy="1143000"/>
          </a:xfrm>
          <a:prstGeom prst="rect">
            <a:avLst/>
          </a:prstGeom>
          <a:noFill/>
        </p:spPr>
      </p:pic>
      <p:pic>
        <p:nvPicPr>
          <p:cNvPr id="27701" name="Picture 53" descr="http://maxi.riken.jp/top/maxi_data/star_data/J0532-663/J0532-663_00055058g_lc_tmb.png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019550" y="3886200"/>
            <a:ext cx="1657350" cy="1143000"/>
          </a:xfrm>
          <a:prstGeom prst="rect">
            <a:avLst/>
          </a:prstGeom>
          <a:noFill/>
        </p:spPr>
      </p:pic>
      <p:pic>
        <p:nvPicPr>
          <p:cNvPr id="27705" name="Picture 57" descr="http://maxi.riken.jp/top/maxi_data/star_data/J0440+445/J0440+445_00055058g_lc_tmb.png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867400" y="3886200"/>
            <a:ext cx="1657350" cy="1143000"/>
          </a:xfrm>
          <a:prstGeom prst="rect">
            <a:avLst/>
          </a:prstGeom>
          <a:noFill/>
        </p:spPr>
      </p:pic>
      <p:pic>
        <p:nvPicPr>
          <p:cNvPr id="27709" name="Picture 61" descr="http://maxi.riken.jp/top/maxi_data/star_data/J1700-416/J1700-416_00055058g_lc_tmb.png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114550" y="2667000"/>
            <a:ext cx="1657350" cy="1143000"/>
          </a:xfrm>
          <a:prstGeom prst="rect">
            <a:avLst/>
          </a:prstGeom>
          <a:noFill/>
        </p:spPr>
      </p:pic>
      <p:pic>
        <p:nvPicPr>
          <p:cNvPr id="27713" name="Picture 65" descr="http://maxi.riken.jp/top/maxi_data/star_data/J0117-734/J0117-734_00055058g_lc_tmb.png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019550" y="5105400"/>
            <a:ext cx="1657350" cy="1143000"/>
          </a:xfrm>
          <a:prstGeom prst="rect">
            <a:avLst/>
          </a:prstGeom>
          <a:noFill/>
        </p:spPr>
      </p:pic>
      <p:pic>
        <p:nvPicPr>
          <p:cNvPr id="27717" name="Picture 69" descr="http://maxi.riken.jp/top/maxi_data/star_data/J0902-405/J0902-405_00055058g_lc_tmb.png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2194570" y="3942184"/>
            <a:ext cx="1657350" cy="1143000"/>
          </a:xfrm>
          <a:prstGeom prst="rect">
            <a:avLst/>
          </a:prstGeom>
          <a:noFill/>
        </p:spPr>
      </p:pic>
      <p:pic>
        <p:nvPicPr>
          <p:cNvPr id="27721" name="Picture 73" descr="http://maxi.riken.jp/top/maxi_data/star_data/J0355+310/J0355+310_00055058g_lc_tmb.png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228600" y="3880520"/>
            <a:ext cx="1657350" cy="1143000"/>
          </a:xfrm>
          <a:prstGeom prst="rect">
            <a:avLst/>
          </a:prstGeom>
          <a:noFill/>
        </p:spPr>
      </p:pic>
      <p:pic>
        <p:nvPicPr>
          <p:cNvPr id="27725" name="Picture 77" descr="http://maxi.riken.jp/top/maxi_data/star_data/J1945+273/J1945+273_00055058g_lc_tmb.png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486650" y="1447800"/>
            <a:ext cx="1657350" cy="1143000"/>
          </a:xfrm>
          <a:prstGeom prst="rect">
            <a:avLst/>
          </a:prstGeom>
          <a:noFill/>
        </p:spPr>
      </p:pic>
      <p:sp>
        <p:nvSpPr>
          <p:cNvPr id="27728" name="Text Box 80"/>
          <p:cNvSpPr txBox="1">
            <a:spLocks noChangeArrowheads="1"/>
          </p:cNvSpPr>
          <p:nvPr/>
        </p:nvSpPr>
        <p:spPr bwMode="auto">
          <a:xfrm>
            <a:off x="184150" y="5150520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Persistent stable</a:t>
            </a:r>
          </a:p>
        </p:txBody>
      </p:sp>
      <p:sp>
        <p:nvSpPr>
          <p:cNvPr id="27729" name="Text Box 81"/>
          <p:cNvSpPr txBox="1">
            <a:spLocks noChangeArrowheads="1"/>
          </p:cNvSpPr>
          <p:nvPr/>
        </p:nvSpPr>
        <p:spPr bwMode="auto">
          <a:xfrm>
            <a:off x="1981200" y="5157192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Persistent variable</a:t>
            </a:r>
          </a:p>
        </p:txBody>
      </p:sp>
      <p:sp>
        <p:nvSpPr>
          <p:cNvPr id="27730" name="Text Box 82"/>
          <p:cNvSpPr txBox="1">
            <a:spLocks noChangeArrowheads="1"/>
          </p:cNvSpPr>
          <p:nvPr/>
        </p:nvSpPr>
        <p:spPr bwMode="auto">
          <a:xfrm>
            <a:off x="3779118" y="64150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Orbital / super orbital</a:t>
            </a:r>
          </a:p>
        </p:txBody>
      </p:sp>
      <p:pic>
        <p:nvPicPr>
          <p:cNvPr id="27732" name="Picture 84" descr="http://maxi.riken.jp/top/maxi_data/star_data/J0334+531/J0334+531_00055058g_lc_tmb.png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5867400" y="5105400"/>
            <a:ext cx="1657350" cy="1143000"/>
          </a:xfrm>
          <a:prstGeom prst="rect">
            <a:avLst/>
          </a:prstGeom>
          <a:noFill/>
        </p:spPr>
      </p:pic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6915150" y="6338888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Be outbursts</a:t>
            </a:r>
          </a:p>
        </p:txBody>
      </p:sp>
      <p:sp>
        <p:nvSpPr>
          <p:cNvPr id="27736" name="Text Box 88"/>
          <p:cNvSpPr txBox="1">
            <a:spLocks noChangeArrowheads="1"/>
          </p:cNvSpPr>
          <p:nvPr/>
        </p:nvSpPr>
        <p:spPr bwMode="auto">
          <a:xfrm>
            <a:off x="304800" y="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hlink"/>
                </a:solidFill>
              </a:rPr>
              <a:t>3A1145-616</a:t>
            </a:r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304800" y="12334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4U1538-52</a:t>
            </a:r>
          </a:p>
        </p:txBody>
      </p:sp>
      <p:sp>
        <p:nvSpPr>
          <p:cNvPr id="27738" name="Text Box 90"/>
          <p:cNvSpPr txBox="1">
            <a:spLocks noChangeArrowheads="1"/>
          </p:cNvSpPr>
          <p:nvPr/>
        </p:nvSpPr>
        <p:spPr bwMode="auto">
          <a:xfrm>
            <a:off x="304800" y="24526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4U1626-67</a:t>
            </a:r>
          </a:p>
        </p:txBody>
      </p:sp>
      <p:sp>
        <p:nvSpPr>
          <p:cNvPr id="27739" name="Text Box 91"/>
          <p:cNvSpPr txBox="1">
            <a:spLocks noChangeArrowheads="1"/>
          </p:cNvSpPr>
          <p:nvPr/>
        </p:nvSpPr>
        <p:spPr bwMode="auto">
          <a:xfrm>
            <a:off x="2199928" y="3727871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hlink"/>
                </a:solidFill>
              </a:rPr>
              <a:t>Vela-1</a:t>
            </a:r>
          </a:p>
        </p:txBody>
      </p:sp>
      <p:sp>
        <p:nvSpPr>
          <p:cNvPr id="27740" name="Text Box 92"/>
          <p:cNvSpPr txBox="1">
            <a:spLocks noChangeArrowheads="1"/>
          </p:cNvSpPr>
          <p:nvPr/>
        </p:nvSpPr>
        <p:spPr bwMode="auto">
          <a:xfrm>
            <a:off x="304800" y="3666207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X Per</a:t>
            </a:r>
          </a:p>
        </p:txBody>
      </p:sp>
      <p:sp>
        <p:nvSpPr>
          <p:cNvPr id="27741" name="Text Box 93"/>
          <p:cNvSpPr txBox="1">
            <a:spLocks noChangeArrowheads="1"/>
          </p:cNvSpPr>
          <p:nvPr/>
        </p:nvSpPr>
        <p:spPr bwMode="auto">
          <a:xfrm>
            <a:off x="2133600" y="0"/>
            <a:ext cx="1022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Cen X-3</a:t>
            </a:r>
          </a:p>
        </p:txBody>
      </p:sp>
      <p:sp>
        <p:nvSpPr>
          <p:cNvPr id="27742" name="Text Box 94"/>
          <p:cNvSpPr txBox="1">
            <a:spLocks noChangeArrowheads="1"/>
          </p:cNvSpPr>
          <p:nvPr/>
        </p:nvSpPr>
        <p:spPr bwMode="auto">
          <a:xfrm>
            <a:off x="2133600" y="1233488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GX1+4</a:t>
            </a:r>
          </a:p>
        </p:txBody>
      </p:sp>
      <p:sp>
        <p:nvSpPr>
          <p:cNvPr id="27743" name="Text Box 95"/>
          <p:cNvSpPr txBox="1">
            <a:spLocks noChangeArrowheads="1"/>
          </p:cNvSpPr>
          <p:nvPr/>
        </p:nvSpPr>
        <p:spPr bwMode="auto">
          <a:xfrm>
            <a:off x="2203450" y="2452688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OAO1657-41</a:t>
            </a:r>
          </a:p>
        </p:txBody>
      </p:sp>
      <p:sp>
        <p:nvSpPr>
          <p:cNvPr id="27745" name="Text Box 97"/>
          <p:cNvSpPr txBox="1">
            <a:spLocks noChangeArrowheads="1"/>
          </p:cNvSpPr>
          <p:nvPr/>
        </p:nvSpPr>
        <p:spPr bwMode="auto">
          <a:xfrm>
            <a:off x="4038600" y="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EXO2030+375</a:t>
            </a:r>
          </a:p>
        </p:txBody>
      </p:sp>
      <p:sp>
        <p:nvSpPr>
          <p:cNvPr id="27746" name="Text Box 98"/>
          <p:cNvSpPr txBox="1">
            <a:spLocks noChangeArrowheads="1"/>
          </p:cNvSpPr>
          <p:nvPr/>
        </p:nvSpPr>
        <p:spPr bwMode="auto">
          <a:xfrm>
            <a:off x="4114800" y="12334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GX301-2</a:t>
            </a:r>
          </a:p>
        </p:txBody>
      </p:sp>
      <p:sp>
        <p:nvSpPr>
          <p:cNvPr id="27747" name="Text Box 99"/>
          <p:cNvSpPr txBox="1">
            <a:spLocks noChangeArrowheads="1"/>
          </p:cNvSpPr>
          <p:nvPr/>
        </p:nvSpPr>
        <p:spPr bwMode="auto">
          <a:xfrm>
            <a:off x="4114800" y="24526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Her X-1</a:t>
            </a:r>
          </a:p>
        </p:txBody>
      </p:sp>
      <p:sp>
        <p:nvSpPr>
          <p:cNvPr id="27748" name="Text Box 100"/>
          <p:cNvSpPr txBox="1">
            <a:spLocks noChangeArrowheads="1"/>
          </p:cNvSpPr>
          <p:nvPr/>
        </p:nvSpPr>
        <p:spPr bwMode="auto">
          <a:xfrm>
            <a:off x="4114800" y="36576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LMC X-4</a:t>
            </a:r>
          </a:p>
        </p:txBody>
      </p:sp>
      <p:sp>
        <p:nvSpPr>
          <p:cNvPr id="27749" name="Text Box 101"/>
          <p:cNvSpPr txBox="1">
            <a:spLocks noChangeArrowheads="1"/>
          </p:cNvSpPr>
          <p:nvPr/>
        </p:nvSpPr>
        <p:spPr bwMode="auto">
          <a:xfrm>
            <a:off x="4114800" y="4876800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SMC X-1</a:t>
            </a:r>
          </a:p>
        </p:txBody>
      </p:sp>
      <p:sp>
        <p:nvSpPr>
          <p:cNvPr id="27750" name="Text Box 102"/>
          <p:cNvSpPr txBox="1">
            <a:spLocks noChangeArrowheads="1"/>
          </p:cNvSpPr>
          <p:nvPr/>
        </p:nvSpPr>
        <p:spPr bwMode="auto">
          <a:xfrm>
            <a:off x="5943600" y="0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A0535+262</a:t>
            </a:r>
          </a:p>
        </p:txBody>
      </p:sp>
      <p:sp>
        <p:nvSpPr>
          <p:cNvPr id="27751" name="Text Box 103"/>
          <p:cNvSpPr txBox="1">
            <a:spLocks noChangeArrowheads="1"/>
          </p:cNvSpPr>
          <p:nvPr/>
        </p:nvSpPr>
        <p:spPr bwMode="auto">
          <a:xfrm>
            <a:off x="5943600" y="12334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GX304-1</a:t>
            </a:r>
          </a:p>
        </p:txBody>
      </p:sp>
      <p:sp>
        <p:nvSpPr>
          <p:cNvPr id="27752" name="Text Box 104"/>
          <p:cNvSpPr txBox="1">
            <a:spLocks noChangeArrowheads="1"/>
          </p:cNvSpPr>
          <p:nvPr/>
        </p:nvSpPr>
        <p:spPr bwMode="auto">
          <a:xfrm>
            <a:off x="5899150" y="24526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GRO J1008-57</a:t>
            </a:r>
          </a:p>
        </p:txBody>
      </p:sp>
      <p:sp>
        <p:nvSpPr>
          <p:cNvPr id="27753" name="Text Box 105"/>
          <p:cNvSpPr txBox="1">
            <a:spLocks noChangeArrowheads="1"/>
          </p:cNvSpPr>
          <p:nvPr/>
        </p:nvSpPr>
        <p:spPr bwMode="auto">
          <a:xfrm>
            <a:off x="5943600" y="3657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LS V +44 17</a:t>
            </a:r>
          </a:p>
        </p:txBody>
      </p:sp>
      <p:sp>
        <p:nvSpPr>
          <p:cNvPr id="27754" name="Text Box 106"/>
          <p:cNvSpPr txBox="1">
            <a:spLocks noChangeArrowheads="1"/>
          </p:cNvSpPr>
          <p:nvPr/>
        </p:nvSpPr>
        <p:spPr bwMode="auto">
          <a:xfrm>
            <a:off x="5943600" y="4876800"/>
            <a:ext cx="123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V0332+53</a:t>
            </a:r>
          </a:p>
        </p:txBody>
      </p:sp>
      <p:sp>
        <p:nvSpPr>
          <p:cNvPr id="27755" name="Text Box 107"/>
          <p:cNvSpPr txBox="1">
            <a:spLocks noChangeArrowheads="1"/>
          </p:cNvSpPr>
          <p:nvPr/>
        </p:nvSpPr>
        <p:spPr bwMode="auto">
          <a:xfrm>
            <a:off x="7543800" y="0"/>
            <a:ext cx="148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2S1417+624</a:t>
            </a:r>
          </a:p>
        </p:txBody>
      </p:sp>
      <p:sp>
        <p:nvSpPr>
          <p:cNvPr id="27756" name="Text Box 108"/>
          <p:cNvSpPr txBox="1">
            <a:spLocks noChangeArrowheads="1"/>
          </p:cNvSpPr>
          <p:nvPr/>
        </p:nvSpPr>
        <p:spPr bwMode="auto">
          <a:xfrm>
            <a:off x="7391400" y="12334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XTE J1946+274</a:t>
            </a:r>
          </a:p>
        </p:txBody>
      </p:sp>
      <p:sp>
        <p:nvSpPr>
          <p:cNvPr id="47" name="Text Box 88"/>
          <p:cNvSpPr txBox="1">
            <a:spLocks noChangeArrowheads="1"/>
          </p:cNvSpPr>
          <p:nvPr/>
        </p:nvSpPr>
        <p:spPr bwMode="auto">
          <a:xfrm>
            <a:off x="971600" y="323364"/>
            <a:ext cx="784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20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8" name="Text Box 88"/>
          <p:cNvSpPr txBox="1">
            <a:spLocks noChangeArrowheads="1"/>
          </p:cNvSpPr>
          <p:nvPr/>
        </p:nvSpPr>
        <p:spPr bwMode="auto">
          <a:xfrm>
            <a:off x="971600" y="1979548"/>
            <a:ext cx="784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20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49" name="Text Box 88"/>
          <p:cNvSpPr txBox="1">
            <a:spLocks noChangeArrowheads="1"/>
          </p:cNvSpPr>
          <p:nvPr/>
        </p:nvSpPr>
        <p:spPr bwMode="auto">
          <a:xfrm>
            <a:off x="971357" y="3347700"/>
            <a:ext cx="784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30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sz="1400" dirty="0">
              <a:solidFill>
                <a:srgbClr val="FF0000"/>
              </a:solidFill>
            </a:endParaRPr>
          </a:p>
        </p:txBody>
      </p:sp>
      <p:sp>
        <p:nvSpPr>
          <p:cNvPr id="50" name="Text Box 88"/>
          <p:cNvSpPr txBox="1">
            <a:spLocks noChangeArrowheads="1"/>
          </p:cNvSpPr>
          <p:nvPr/>
        </p:nvSpPr>
        <p:spPr bwMode="auto">
          <a:xfrm>
            <a:off x="971600" y="4509120"/>
            <a:ext cx="784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70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1" name="Text Box 88"/>
          <p:cNvSpPr txBox="1">
            <a:spLocks noChangeArrowheads="1"/>
          </p:cNvSpPr>
          <p:nvPr/>
        </p:nvSpPr>
        <p:spPr bwMode="auto">
          <a:xfrm>
            <a:off x="2771800" y="251356"/>
            <a:ext cx="912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300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2" name="Text Box 88"/>
          <p:cNvSpPr txBox="1">
            <a:spLocks noChangeArrowheads="1"/>
          </p:cNvSpPr>
          <p:nvPr/>
        </p:nvSpPr>
        <p:spPr bwMode="auto">
          <a:xfrm>
            <a:off x="2995723" y="1475492"/>
            <a:ext cx="784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80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3" name="Text Box 88"/>
          <p:cNvSpPr txBox="1">
            <a:spLocks noChangeArrowheads="1"/>
          </p:cNvSpPr>
          <p:nvPr/>
        </p:nvSpPr>
        <p:spPr bwMode="auto">
          <a:xfrm>
            <a:off x="2923715" y="2636912"/>
            <a:ext cx="7841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80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4" name="Text Box 88"/>
          <p:cNvSpPr txBox="1">
            <a:spLocks noChangeArrowheads="1"/>
          </p:cNvSpPr>
          <p:nvPr/>
        </p:nvSpPr>
        <p:spPr bwMode="auto">
          <a:xfrm>
            <a:off x="2915816" y="3923764"/>
            <a:ext cx="912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400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5" name="Text Box 88"/>
          <p:cNvSpPr txBox="1">
            <a:spLocks noChangeArrowheads="1"/>
          </p:cNvSpPr>
          <p:nvPr/>
        </p:nvSpPr>
        <p:spPr bwMode="auto">
          <a:xfrm>
            <a:off x="4739691" y="188640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100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6" name="Text Box 88"/>
          <p:cNvSpPr txBox="1">
            <a:spLocks noChangeArrowheads="1"/>
          </p:cNvSpPr>
          <p:nvPr/>
        </p:nvSpPr>
        <p:spPr bwMode="auto">
          <a:xfrm>
            <a:off x="4139952" y="1484784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150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8" name="Text Box 88"/>
          <p:cNvSpPr txBox="1">
            <a:spLocks noChangeArrowheads="1"/>
          </p:cNvSpPr>
          <p:nvPr/>
        </p:nvSpPr>
        <p:spPr bwMode="auto">
          <a:xfrm>
            <a:off x="4754117" y="2627620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100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9" name="Text Box 88"/>
          <p:cNvSpPr txBox="1">
            <a:spLocks noChangeArrowheads="1"/>
          </p:cNvSpPr>
          <p:nvPr/>
        </p:nvSpPr>
        <p:spPr bwMode="auto">
          <a:xfrm>
            <a:off x="4810349" y="4499828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25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60" name="Text Box 88"/>
          <p:cNvSpPr txBox="1">
            <a:spLocks noChangeArrowheads="1"/>
          </p:cNvSpPr>
          <p:nvPr/>
        </p:nvSpPr>
        <p:spPr bwMode="auto">
          <a:xfrm>
            <a:off x="4882357" y="5075892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80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61" name="Text Box 88"/>
          <p:cNvSpPr txBox="1">
            <a:spLocks noChangeArrowheads="1"/>
          </p:cNvSpPr>
          <p:nvPr/>
        </p:nvSpPr>
        <p:spPr bwMode="auto">
          <a:xfrm>
            <a:off x="6554317" y="251356"/>
            <a:ext cx="102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2000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62" name="Text Box 88"/>
          <p:cNvSpPr txBox="1">
            <a:spLocks noChangeArrowheads="1"/>
          </p:cNvSpPr>
          <p:nvPr/>
        </p:nvSpPr>
        <p:spPr bwMode="auto">
          <a:xfrm>
            <a:off x="6194277" y="1547500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800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63" name="Text Box 88"/>
          <p:cNvSpPr txBox="1">
            <a:spLocks noChangeArrowheads="1"/>
          </p:cNvSpPr>
          <p:nvPr/>
        </p:nvSpPr>
        <p:spPr bwMode="auto">
          <a:xfrm>
            <a:off x="6164560" y="2708920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120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64" name="Text Box 88"/>
          <p:cNvSpPr txBox="1">
            <a:spLocks noChangeArrowheads="1"/>
          </p:cNvSpPr>
          <p:nvPr/>
        </p:nvSpPr>
        <p:spPr bwMode="auto">
          <a:xfrm>
            <a:off x="6698333" y="3933056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150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65" name="Text Box 88"/>
          <p:cNvSpPr txBox="1">
            <a:spLocks noChangeArrowheads="1"/>
          </p:cNvSpPr>
          <p:nvPr/>
        </p:nvSpPr>
        <p:spPr bwMode="auto">
          <a:xfrm>
            <a:off x="6754565" y="5147900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60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66" name="Text Box 88"/>
          <p:cNvSpPr txBox="1">
            <a:spLocks noChangeArrowheads="1"/>
          </p:cNvSpPr>
          <p:nvPr/>
        </p:nvSpPr>
        <p:spPr bwMode="auto">
          <a:xfrm>
            <a:off x="8338741" y="755412"/>
            <a:ext cx="769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70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67" name="Text Box 88"/>
          <p:cNvSpPr txBox="1">
            <a:spLocks noChangeArrowheads="1"/>
          </p:cNvSpPr>
          <p:nvPr/>
        </p:nvSpPr>
        <p:spPr bwMode="auto">
          <a:xfrm>
            <a:off x="8210501" y="2123564"/>
            <a:ext cx="8980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100</a:t>
            </a:r>
            <a:r>
              <a:rPr lang="en-US" altLang="ja-JP" sz="1400" dirty="0" smtClean="0">
                <a:solidFill>
                  <a:srgbClr val="FF0000"/>
                </a:solidFill>
              </a:rPr>
              <a:t> </a:t>
            </a:r>
            <a:r>
              <a:rPr lang="en-US" altLang="ja-JP" sz="1400" dirty="0" err="1" smtClean="0">
                <a:solidFill>
                  <a:srgbClr val="FF0000"/>
                </a:solidFill>
              </a:rPr>
              <a:t>mC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2102341" y="-88359"/>
            <a:ext cx="1965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800 </a:t>
            </a:r>
            <a:r>
              <a:rPr kumimoji="1" lang="en-US" altLang="ja-JP" sz="1200" dirty="0" err="1" smtClean="0"/>
              <a:t>mC</a:t>
            </a:r>
            <a:r>
              <a:rPr kumimoji="1" lang="en-US" altLang="ja-JP" sz="1200" dirty="0" smtClean="0"/>
              <a:t> in one pulse peak</a:t>
            </a:r>
            <a:endParaRPr kumimoji="1" lang="ja-JP" altLang="en-US" sz="12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164288" y="76470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SX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185774" y="197954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SX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236296" y="42838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7164288" y="58052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spectra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5" y="152400"/>
            <a:ext cx="19970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20050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743200"/>
            <a:ext cx="20050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8915" y="4038600"/>
            <a:ext cx="20050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4030761"/>
            <a:ext cx="20050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1188" y="1447800"/>
            <a:ext cx="200501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1188" y="2743200"/>
            <a:ext cx="200501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33800" y="1447800"/>
            <a:ext cx="20050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9988" y="2776538"/>
            <a:ext cx="200501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33800" y="5443538"/>
            <a:ext cx="200501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62600" y="152400"/>
            <a:ext cx="20050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1447800"/>
            <a:ext cx="20050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2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2776538"/>
            <a:ext cx="200501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3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62600" y="5410200"/>
            <a:ext cx="200501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91388" y="152400"/>
            <a:ext cx="2005012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15200" y="1481138"/>
            <a:ext cx="200501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28800" y="185738"/>
            <a:ext cx="208756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7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57600" y="185738"/>
            <a:ext cx="208756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627438" y="4114800"/>
            <a:ext cx="208756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38788" y="4114800"/>
            <a:ext cx="20447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107504" y="5366544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Persistent stable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1691680" y="5805264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/>
              <a:t>Persistent variable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733800" y="641508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Orbital / super orbital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6915150" y="6338888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Be outbursts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2350914" y="4293096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     </a:t>
            </a:r>
            <a:r>
              <a:rPr lang="ja-JP" altLang="en-US" dirty="0">
                <a:solidFill>
                  <a:srgbClr val="FF0000"/>
                </a:solidFill>
              </a:rPr>
              <a:t>↑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Iron line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28600" y="14288"/>
            <a:ext cx="142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hlink"/>
                </a:solidFill>
              </a:rPr>
              <a:t>3A1145-616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228600" y="13858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4U1538-52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28600" y="26812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4U1626-67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1995115" y="3962400"/>
            <a:ext cx="84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Vela-1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228600" y="3968849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X Per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2057400" y="142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Cen X-3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2057400" y="1385888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GX1+4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2127250" y="2681288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OAO1657-41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3962400" y="14288"/>
            <a:ext cx="168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EXO2030+375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4038600" y="13858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GX301-2</a:t>
            </a:r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4038600" y="2681288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Her X-1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4038600" y="40386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LMC X-4</a:t>
            </a:r>
          </a:p>
        </p:txBody>
      </p:sp>
      <p:sp>
        <p:nvSpPr>
          <p:cNvPr id="29738" name="Text Box 42"/>
          <p:cNvSpPr txBox="1">
            <a:spLocks noChangeArrowheads="1"/>
          </p:cNvSpPr>
          <p:nvPr/>
        </p:nvSpPr>
        <p:spPr bwMode="auto">
          <a:xfrm>
            <a:off x="4038600" y="5348288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SMC X-1</a:t>
            </a:r>
          </a:p>
        </p:txBody>
      </p:sp>
      <p:sp>
        <p:nvSpPr>
          <p:cNvPr id="29739" name="Text Box 43"/>
          <p:cNvSpPr txBox="1">
            <a:spLocks noChangeArrowheads="1"/>
          </p:cNvSpPr>
          <p:nvPr/>
        </p:nvSpPr>
        <p:spPr bwMode="auto">
          <a:xfrm>
            <a:off x="5867400" y="14288"/>
            <a:ext cx="135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A0535+262</a:t>
            </a:r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5867400" y="1385888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GX304-1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5822950" y="2681288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GRO J1008-57</a:t>
            </a:r>
          </a:p>
        </p:txBody>
      </p:sp>
      <p:sp>
        <p:nvSpPr>
          <p:cNvPr id="29742" name="Text Box 46"/>
          <p:cNvSpPr txBox="1">
            <a:spLocks noChangeArrowheads="1"/>
          </p:cNvSpPr>
          <p:nvPr/>
        </p:nvSpPr>
        <p:spPr bwMode="auto">
          <a:xfrm>
            <a:off x="5867400" y="40386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LS V +44 17</a:t>
            </a: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5867400" y="5348288"/>
            <a:ext cx="123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V0332+53</a:t>
            </a:r>
          </a:p>
        </p:txBody>
      </p:sp>
      <p:sp>
        <p:nvSpPr>
          <p:cNvPr id="29744" name="Text Box 48"/>
          <p:cNvSpPr txBox="1">
            <a:spLocks noChangeArrowheads="1"/>
          </p:cNvSpPr>
          <p:nvPr/>
        </p:nvSpPr>
        <p:spPr bwMode="auto">
          <a:xfrm>
            <a:off x="7467600" y="14288"/>
            <a:ext cx="148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2S1417+624</a:t>
            </a:r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7315200" y="1385888"/>
            <a:ext cx="182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hlink"/>
                </a:solidFill>
              </a:rPr>
              <a:t>XTE J1946+274</a:t>
            </a: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2339752" y="2996952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     </a:t>
            </a:r>
            <a:r>
              <a:rPr lang="ja-JP" altLang="en-US" dirty="0">
                <a:solidFill>
                  <a:srgbClr val="FF0000"/>
                </a:solidFill>
              </a:rPr>
              <a:t>↑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Iron line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2422922" y="1700808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     </a:t>
            </a:r>
            <a:r>
              <a:rPr lang="ja-JP" altLang="en-US" dirty="0">
                <a:solidFill>
                  <a:srgbClr val="FF0000"/>
                </a:solidFill>
              </a:rPr>
              <a:t>↑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Iron line</a:t>
            </a:r>
          </a:p>
        </p:txBody>
      </p:sp>
      <p:sp>
        <p:nvSpPr>
          <p:cNvPr id="51" name="Text Box 28"/>
          <p:cNvSpPr txBox="1">
            <a:spLocks noChangeArrowheads="1"/>
          </p:cNvSpPr>
          <p:nvPr/>
        </p:nvSpPr>
        <p:spPr bwMode="auto">
          <a:xfrm>
            <a:off x="2411760" y="548680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     </a:t>
            </a:r>
            <a:r>
              <a:rPr lang="ja-JP" altLang="en-US" dirty="0">
                <a:solidFill>
                  <a:srgbClr val="FF0000"/>
                </a:solidFill>
              </a:rPr>
              <a:t>↑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Iron line</a:t>
            </a: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4283968" y="1707530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     </a:t>
            </a:r>
            <a:r>
              <a:rPr lang="ja-JP" altLang="en-US" dirty="0">
                <a:solidFill>
                  <a:srgbClr val="FF0000"/>
                </a:solidFill>
              </a:rPr>
              <a:t>↑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Iron line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4283968" y="3075682"/>
            <a:ext cx="996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     </a:t>
            </a:r>
            <a:r>
              <a:rPr lang="ja-JP" altLang="en-US" dirty="0">
                <a:solidFill>
                  <a:srgbClr val="FF0000"/>
                </a:solidFill>
              </a:rPr>
              <a:t>↑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Iron line</a:t>
            </a: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308304" y="3356992"/>
            <a:ext cx="19672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Power-law  </a:t>
            </a:r>
          </a:p>
          <a:p>
            <a:r>
              <a:rPr kumimoji="1" lang="en-US" altLang="ja-JP" dirty="0" smtClean="0"/>
              <a:t>(partial covering) </a:t>
            </a:r>
          </a:p>
          <a:p>
            <a:r>
              <a:rPr lang="en-US" altLang="ja-JP" dirty="0" smtClean="0"/>
              <a:t> </a:t>
            </a:r>
            <a:r>
              <a:rPr kumimoji="1" lang="en-US" altLang="ja-JP" dirty="0" smtClean="0"/>
              <a:t>model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2-20keV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Integrated for </a:t>
            </a:r>
          </a:p>
          <a:p>
            <a:r>
              <a:rPr kumimoji="1" lang="en-US" altLang="ja-JP" dirty="0" smtClean="0"/>
              <a:t>1.2yr MAXI obs. </a:t>
            </a:r>
            <a:endParaRPr kumimoji="1" lang="ja-JP" altLang="en-US" dirty="0"/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1331640" y="260648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(pc)</a:t>
            </a:r>
            <a:endParaRPr lang="en-US" altLang="ja-JP" sz="1600" dirty="0"/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5004048" y="1434262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(pc)</a:t>
            </a:r>
            <a:endParaRPr lang="en-US" altLang="ja-JP" sz="1600" dirty="0"/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6769374" y="282134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(pc)</a:t>
            </a:r>
            <a:endParaRPr lang="en-US" altLang="ja-JP" sz="16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6769374" y="1578278"/>
            <a:ext cx="538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(pc)</a:t>
            </a:r>
            <a:endParaRPr lang="en-US" altLang="ja-JP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8"/>
          <p:cNvSpPr txBox="1">
            <a:spLocks noChangeArrowheads="1"/>
          </p:cNvSpPr>
          <p:nvPr/>
        </p:nvSpPr>
        <p:spPr bwMode="auto">
          <a:xfrm>
            <a:off x="304800" y="0"/>
            <a:ext cx="4786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Persistent stable   I(</a:t>
            </a:r>
            <a:r>
              <a:rPr lang="en-US" altLang="ja-JP" dirty="0" err="1" smtClean="0"/>
              <a:t>mCrab</a:t>
            </a:r>
            <a:r>
              <a:rPr lang="en-US" altLang="ja-JP" dirty="0" smtClean="0"/>
              <a:t>)  </a:t>
            </a:r>
            <a:r>
              <a:rPr lang="en-US" altLang="ja-JP" dirty="0" err="1" smtClean="0"/>
              <a:t>Nh</a:t>
            </a:r>
            <a:r>
              <a:rPr lang="en-US" altLang="ja-JP" dirty="0"/>
              <a:t>(</a:t>
            </a:r>
            <a:r>
              <a:rPr lang="en-US" altLang="ja-JP" dirty="0" smtClean="0"/>
              <a:t>e22 )  Γ    Fe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3A1145-616          20           6, 36      2.0 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4U1538-52            20              4        1.1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4U1626-67            30              0        1.0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X Per                     70              5        2.0   -</a:t>
            </a:r>
          </a:p>
          <a:p>
            <a:endParaRPr lang="en-US" altLang="ja-JP" dirty="0">
              <a:solidFill>
                <a:schemeClr val="hlink"/>
              </a:solidFill>
            </a:endParaRPr>
          </a:p>
        </p:txBody>
      </p:sp>
      <p:sp>
        <p:nvSpPr>
          <p:cNvPr id="9" name="Text Box 93"/>
          <p:cNvSpPr txBox="1">
            <a:spLocks noChangeArrowheads="1"/>
          </p:cNvSpPr>
          <p:nvPr/>
        </p:nvSpPr>
        <p:spPr bwMode="auto">
          <a:xfrm>
            <a:off x="323528" y="1412776"/>
            <a:ext cx="4546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Persistent variable Imax</a:t>
            </a:r>
          </a:p>
          <a:p>
            <a:r>
              <a:rPr lang="en-US" altLang="ja-JP" dirty="0" err="1" smtClean="0">
                <a:solidFill>
                  <a:schemeClr val="hlink"/>
                </a:solidFill>
              </a:rPr>
              <a:t>Cen</a:t>
            </a:r>
            <a:r>
              <a:rPr lang="en-US" altLang="ja-JP" dirty="0" smtClean="0">
                <a:solidFill>
                  <a:schemeClr val="hlink"/>
                </a:solidFill>
              </a:rPr>
              <a:t> X-3               300             4        1.2   </a:t>
            </a:r>
            <a:r>
              <a:rPr lang="en-US" altLang="ja-JP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GX 1+4                  80            11       1.4   </a:t>
            </a:r>
            <a:r>
              <a:rPr lang="en-US" altLang="ja-JP" dirty="0" smtClean="0">
                <a:solidFill>
                  <a:srgbClr val="FF0000"/>
                </a:solidFill>
              </a:rPr>
              <a:t>o</a:t>
            </a:r>
            <a:r>
              <a:rPr lang="en-US" altLang="ja-JP" dirty="0" smtClean="0">
                <a:solidFill>
                  <a:schemeClr val="hlink"/>
                </a:solidFill>
              </a:rPr>
              <a:t> 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OAO1657-41         80              4       1.4   </a:t>
            </a:r>
            <a:r>
              <a:rPr lang="en-US" altLang="ja-JP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Vela-1                  400              8       0.2   </a:t>
            </a:r>
            <a:r>
              <a:rPr lang="en-US" altLang="ja-JP" dirty="0" smtClean="0">
                <a:solidFill>
                  <a:srgbClr val="FF0000"/>
                </a:solidFill>
              </a:rPr>
              <a:t>o</a:t>
            </a:r>
          </a:p>
          <a:p>
            <a:endParaRPr lang="en-US" altLang="ja-JP" dirty="0">
              <a:solidFill>
                <a:schemeClr val="hlink"/>
              </a:solidFill>
            </a:endParaRPr>
          </a:p>
        </p:txBody>
      </p:sp>
      <p:sp>
        <p:nvSpPr>
          <p:cNvPr id="12" name="Text Box 97"/>
          <p:cNvSpPr txBox="1">
            <a:spLocks noChangeArrowheads="1"/>
          </p:cNvSpPr>
          <p:nvPr/>
        </p:nvSpPr>
        <p:spPr bwMode="auto">
          <a:xfrm>
            <a:off x="323528" y="2852936"/>
            <a:ext cx="609012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Orbital / super orbital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EXO2030+375     100              4        0.7   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GX 301-2              150           6, </a:t>
            </a:r>
            <a:r>
              <a:rPr lang="en-US" altLang="ja-JP" dirty="0" smtClean="0">
                <a:solidFill>
                  <a:srgbClr val="FF0000"/>
                </a:solidFill>
              </a:rPr>
              <a:t>107 </a:t>
            </a:r>
            <a:r>
              <a:rPr lang="en-US" altLang="ja-JP" dirty="0" smtClean="0">
                <a:solidFill>
                  <a:schemeClr val="hlink"/>
                </a:solidFill>
              </a:rPr>
              <a:t> 0.25   </a:t>
            </a:r>
            <a:r>
              <a:rPr lang="en-US" altLang="ja-JP" dirty="0" smtClean="0">
                <a:solidFill>
                  <a:srgbClr val="FF0000"/>
                </a:solidFill>
              </a:rPr>
              <a:t>o</a:t>
            </a:r>
            <a:r>
              <a:rPr lang="en-US" altLang="ja-JP" dirty="0" smtClean="0">
                <a:solidFill>
                  <a:schemeClr val="hlink"/>
                </a:solidFill>
              </a:rPr>
              <a:t> (</a:t>
            </a:r>
            <a:r>
              <a:rPr lang="en-US" altLang="ja-JP" dirty="0" smtClean="0">
                <a:solidFill>
                  <a:srgbClr val="FF0000"/>
                </a:solidFill>
              </a:rPr>
              <a:t>EW~300eV</a:t>
            </a:r>
            <a:r>
              <a:rPr lang="en-US" altLang="ja-JP" dirty="0" smtClean="0">
                <a:solidFill>
                  <a:schemeClr val="hlink"/>
                </a:solidFill>
              </a:rPr>
              <a:t>)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Her X-1                 100              </a:t>
            </a:r>
            <a:r>
              <a:rPr lang="en-US" altLang="ja-JP" dirty="0">
                <a:solidFill>
                  <a:schemeClr val="hlink"/>
                </a:solidFill>
              </a:rPr>
              <a:t>2</a:t>
            </a:r>
            <a:r>
              <a:rPr lang="en-US" altLang="ja-JP" dirty="0" smtClean="0">
                <a:solidFill>
                  <a:schemeClr val="hlink"/>
                </a:solidFill>
              </a:rPr>
              <a:t>       0.86   </a:t>
            </a:r>
            <a:r>
              <a:rPr lang="en-US" altLang="ja-JP" dirty="0">
                <a:solidFill>
                  <a:srgbClr val="FF0000"/>
                </a:solidFill>
              </a:rPr>
              <a:t>o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chemeClr val="hlink"/>
                </a:solidFill>
              </a:rPr>
              <a:t>LMC X-4                 25              0       1.1  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SMC X-1                 80              4       1.4     -</a:t>
            </a:r>
          </a:p>
          <a:p>
            <a:endParaRPr lang="en-US" altLang="ja-JP" dirty="0">
              <a:solidFill>
                <a:schemeClr val="hlink"/>
              </a:solidFill>
            </a:endParaRPr>
          </a:p>
        </p:txBody>
      </p:sp>
      <p:sp>
        <p:nvSpPr>
          <p:cNvPr id="17" name="Text Box 102"/>
          <p:cNvSpPr txBox="1">
            <a:spLocks noChangeArrowheads="1"/>
          </p:cNvSpPr>
          <p:nvPr/>
        </p:nvSpPr>
        <p:spPr bwMode="auto">
          <a:xfrm>
            <a:off x="323528" y="4581128"/>
            <a:ext cx="56886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dirty="0" smtClean="0"/>
              <a:t>Be outbursts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A0535+262           2000         3,21    1.2  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GX 304-1                800        4,25     1.8 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GRO J1008-57       120           7       1.6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LS V +44 17           150            7      1.9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V0332+53                 60          1.4     0.6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2S1417+624             70         18       0.1   -</a:t>
            </a:r>
          </a:p>
          <a:p>
            <a:r>
              <a:rPr lang="en-US" altLang="ja-JP" dirty="0" smtClean="0">
                <a:solidFill>
                  <a:schemeClr val="hlink"/>
                </a:solidFill>
              </a:rPr>
              <a:t>XTE J1946+274      100           5       1.2   -</a:t>
            </a:r>
          </a:p>
          <a:p>
            <a:endParaRPr lang="en-US" altLang="ja-JP" dirty="0" smtClean="0">
              <a:solidFill>
                <a:schemeClr val="hlink"/>
              </a:solidFill>
            </a:endParaRPr>
          </a:p>
          <a:p>
            <a:endParaRPr lang="en-US" altLang="ja-JP" dirty="0">
              <a:solidFill>
                <a:schemeClr val="hlink"/>
              </a:solidFill>
            </a:endParaRPr>
          </a:p>
        </p:txBody>
      </p:sp>
      <p:graphicFrame>
        <p:nvGraphicFramePr>
          <p:cNvPr id="25" name="グラフ 24"/>
          <p:cNvGraphicFramePr/>
          <p:nvPr/>
        </p:nvGraphicFramePr>
        <p:xfrm>
          <a:off x="5508104" y="827420"/>
          <a:ext cx="3096344" cy="217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テキスト ボックス 25"/>
          <p:cNvSpPr txBox="1"/>
          <p:nvPr/>
        </p:nvSpPr>
        <p:spPr>
          <a:xfrm>
            <a:off x="6228184" y="284364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-2  4 10 20 40 100-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32240" y="320368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lang="en-US" altLang="ja-JP" sz="1400" dirty="0" smtClean="0"/>
              <a:t>H</a:t>
            </a:r>
            <a:r>
              <a:rPr lang="en-US" altLang="ja-JP" dirty="0" smtClean="0"/>
              <a:t> (e22)</a:t>
            </a:r>
            <a:endParaRPr kumimoji="1" lang="ja-JP" altLang="en-US" dirty="0"/>
          </a:p>
        </p:txBody>
      </p:sp>
      <p:graphicFrame>
        <p:nvGraphicFramePr>
          <p:cNvPr id="28" name="グラフ 27"/>
          <p:cNvGraphicFramePr/>
          <p:nvPr/>
        </p:nvGraphicFramePr>
        <p:xfrm>
          <a:off x="5436096" y="4005064"/>
          <a:ext cx="3024336" cy="224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6228184" y="608400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</a:t>
            </a:r>
            <a:r>
              <a:rPr kumimoji="1" lang="en-US" altLang="ja-JP" dirty="0" smtClean="0"/>
              <a:t>  </a:t>
            </a:r>
            <a:r>
              <a:rPr lang="en-US" altLang="ja-JP" dirty="0" smtClean="0"/>
              <a:t>0.5   1    1.5   2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997000" y="64440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Γ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20072" y="17934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Power-law  (partial covering) model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20072" y="61139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Number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377974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Number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Irregular outburst of GX 301-2</a:t>
            </a:r>
            <a:endParaRPr lang="ja-JP" altLang="en-US" dirty="0" smtClean="0"/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5" name="図 4" descr="gx301LCpanel_pi80_200_bin24.0h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38274"/>
            <a:ext cx="7961011" cy="4222973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rot="5400000">
            <a:off x="2267744" y="2636912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rot="5400000">
            <a:off x="2915022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5400000">
            <a:off x="3492674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>
            <a:off x="4067150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>
            <a:off x="4715222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5291286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1692474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>
            <a:off x="5868938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6443414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5400000">
            <a:off x="7091486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>
            <a:off x="7667550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>
            <a:off x="1116410" y="2636118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588224" y="1628800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Regular </a:t>
            </a:r>
            <a:r>
              <a:rPr kumimoji="1" lang="en-US" altLang="ja-JP" dirty="0" err="1" smtClean="0"/>
              <a:t>periastron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outbursts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rot="5400000">
            <a:off x="5651326" y="1411982"/>
            <a:ext cx="7200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446419" y="980728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Irr</a:t>
            </a:r>
            <a:r>
              <a:rPr kumimoji="1" lang="en-US" altLang="ja-JP" dirty="0" smtClean="0">
                <a:solidFill>
                  <a:srgbClr val="FF0000"/>
                </a:solidFill>
              </a:rPr>
              <a:t>egular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apastron</a:t>
            </a:r>
            <a:r>
              <a:rPr kumimoji="1" lang="en-US" altLang="ja-JP" dirty="0" smtClean="0">
                <a:solidFill>
                  <a:srgbClr val="FF0000"/>
                </a:solidFill>
              </a:rPr>
              <a:t>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outbursts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rot="5400000">
            <a:off x="5075262" y="2204070"/>
            <a:ext cx="7200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rot="5400000">
            <a:off x="4499198" y="2204070"/>
            <a:ext cx="7200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3924722" y="2204070"/>
            <a:ext cx="72008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547664" y="5517232"/>
            <a:ext cx="4812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Fermi/GBM result: </a:t>
            </a:r>
          </a:p>
          <a:p>
            <a:r>
              <a:rPr lang="en-US" altLang="ja-JP" sz="2000" dirty="0"/>
              <a:t>A</a:t>
            </a:r>
            <a:r>
              <a:rPr kumimoji="1" lang="en-US" altLang="ja-JP" sz="2000" dirty="0" smtClean="0"/>
              <a:t>t irregular </a:t>
            </a:r>
            <a:r>
              <a:rPr kumimoji="1" lang="en-US" altLang="ja-JP" sz="2000" dirty="0" err="1" smtClean="0"/>
              <a:t>apastron</a:t>
            </a:r>
            <a:r>
              <a:rPr kumimoji="1" lang="en-US" altLang="ja-JP" sz="2000" dirty="0" smtClean="0"/>
              <a:t> outbursts,</a:t>
            </a:r>
          </a:p>
          <a:p>
            <a:r>
              <a:rPr kumimoji="1" lang="en-US" altLang="ja-JP" sz="2000" dirty="0" smtClean="0"/>
              <a:t>  Spin up very quickly.</a:t>
            </a:r>
          </a:p>
          <a:p>
            <a:r>
              <a:rPr lang="en-US" altLang="ja-JP" sz="2000" dirty="0" smtClean="0"/>
              <a:t>  First spin up, then luminosity increases.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684584" y="-30628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A0535+262 outbursts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79268" y="684369"/>
            <a:ext cx="8922754" cy="3227854"/>
            <a:chOff x="4304273" y="13740167"/>
            <a:chExt cx="21637248" cy="9398922"/>
          </a:xfrm>
        </p:grpSpPr>
        <p:grpSp>
          <p:nvGrpSpPr>
            <p:cNvPr id="5" name="グループ化 27"/>
            <p:cNvGrpSpPr/>
            <p:nvPr/>
          </p:nvGrpSpPr>
          <p:grpSpPr>
            <a:xfrm>
              <a:off x="4304273" y="13740167"/>
              <a:ext cx="21637248" cy="9398922"/>
              <a:chOff x="4337427" y="9739080"/>
              <a:chExt cx="21637248" cy="9398922"/>
            </a:xfrm>
          </p:grpSpPr>
          <p:sp>
            <p:nvSpPr>
              <p:cNvPr id="13" name="正方形/長方形 12"/>
              <p:cNvSpPr/>
              <p:nvPr/>
            </p:nvSpPr>
            <p:spPr bwMode="auto">
              <a:xfrm>
                <a:off x="4457700" y="9772650"/>
                <a:ext cx="21516975" cy="88868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148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ＭＳ Ｐゴシック" pitchFamily="50" charset="-128"/>
                </a:endParaRPr>
              </a:p>
            </p:txBody>
          </p:sp>
          <p:pic>
            <p:nvPicPr>
              <p:cNvPr id="14" name="図 13" descr="lc.eps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981094" y="9963892"/>
                <a:ext cx="19336356" cy="7552584"/>
              </a:xfrm>
              <a:prstGeom prst="rect">
                <a:avLst/>
              </a:prstGeom>
            </p:spPr>
          </p:pic>
          <p:cxnSp>
            <p:nvCxnSpPr>
              <p:cNvPr id="15" name="直線コネクタ 14"/>
              <p:cNvCxnSpPr/>
              <p:nvPr/>
            </p:nvCxnSpPr>
            <p:spPr bwMode="auto">
              <a:xfrm>
                <a:off x="14852823" y="9963892"/>
                <a:ext cx="0" cy="7552584"/>
              </a:xfrm>
              <a:prstGeom prst="line">
                <a:avLst/>
              </a:prstGeom>
              <a:solidFill>
                <a:schemeClr val="accent1"/>
              </a:solidFill>
              <a:ln w="28575" cap="flat" cmpd="dbl" algn="ctr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" name="テキスト ボックス 15"/>
              <p:cNvSpPr txBox="1"/>
              <p:nvPr/>
            </p:nvSpPr>
            <p:spPr>
              <a:xfrm>
                <a:off x="6524341" y="10131371"/>
                <a:ext cx="5578917" cy="10754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00FF"/>
                    </a:solidFill>
                  </a:rPr>
                  <a:t>MAXI/GSC 2-20 </a:t>
                </a:r>
                <a:r>
                  <a:rPr kumimoji="1" lang="en-US" altLang="ja-JP" dirty="0" err="1" smtClean="0">
                    <a:solidFill>
                      <a:srgbClr val="0000FF"/>
                    </a:solidFill>
                  </a:rPr>
                  <a:t>keV</a:t>
                </a:r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6705223" y="13932563"/>
                <a:ext cx="5558392" cy="10754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00FF"/>
                    </a:solidFill>
                  </a:rPr>
                  <a:t>Swift/BAT 15-50 </a:t>
                </a:r>
                <a:r>
                  <a:rPr kumimoji="1" lang="en-US" altLang="ja-JP" dirty="0" err="1" smtClean="0">
                    <a:solidFill>
                      <a:srgbClr val="0000FF"/>
                    </a:solidFill>
                  </a:rPr>
                  <a:t>keV</a:t>
                </a:r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8" name="直線矢印コネクタ 17"/>
              <p:cNvCxnSpPr/>
              <p:nvPr/>
            </p:nvCxnSpPr>
            <p:spPr bwMode="auto">
              <a:xfrm>
                <a:off x="15159037" y="10826401"/>
                <a:ext cx="2066282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9" name="テキスト ボックス 18"/>
              <p:cNvSpPr txBox="1"/>
              <p:nvPr/>
            </p:nvSpPr>
            <p:spPr>
              <a:xfrm>
                <a:off x="14932567" y="9739080"/>
                <a:ext cx="6107576" cy="1075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MAXI observation start</a:t>
                </a:r>
                <a:endParaRPr kumimoji="1" lang="ja-JP" altLang="en-US" dirty="0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4810597" y="18062575"/>
                <a:ext cx="1598419" cy="1075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MJD</a:t>
                </a:r>
                <a:endParaRPr kumimoji="1" lang="ja-JP" altLang="en-US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9134740" y="17521370"/>
                <a:ext cx="2002688" cy="1075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54800</a:t>
                </a:r>
                <a:endParaRPr kumimoji="1" lang="ja-JP" altLang="en-US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13072923" y="17499149"/>
                <a:ext cx="2002688" cy="1075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55000</a:t>
                </a:r>
                <a:endParaRPr kumimoji="1" lang="ja-JP" altLang="en-US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17269355" y="17499149"/>
                <a:ext cx="2002688" cy="1075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55200</a:t>
                </a:r>
                <a:endParaRPr kumimoji="1" lang="ja-JP" altLang="en-US" dirty="0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21431377" y="17501642"/>
                <a:ext cx="2002688" cy="1075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55400</a:t>
                </a:r>
                <a:endParaRPr kumimoji="1" lang="ja-JP" altLang="en-US" dirty="0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12962078" y="11071563"/>
                <a:ext cx="3479825" cy="10754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66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66FF"/>
                    </a:solidFill>
                  </a:rPr>
                  <a:t>MJD=55051</a:t>
                </a:r>
                <a:endParaRPr kumimoji="1" lang="ja-JP" altLang="en-US" dirty="0">
                  <a:solidFill>
                    <a:srgbClr val="0066FF"/>
                  </a:solidFill>
                </a:endParaRP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6326676" y="11243995"/>
                <a:ext cx="5413094" cy="1881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Dotted lines denote  </a:t>
                </a:r>
                <a:r>
                  <a:rPr kumimoji="1" lang="en-US" altLang="ja-JP" dirty="0" err="1" smtClean="0"/>
                  <a:t>periastron</a:t>
                </a:r>
                <a:r>
                  <a:rPr kumimoji="1" lang="en-US" altLang="ja-JP" dirty="0" smtClean="0"/>
                  <a:t> passage.</a:t>
                </a:r>
                <a:endParaRPr kumimoji="1" lang="ja-JP" altLang="en-US" dirty="0"/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 rot="16200000">
                <a:off x="3024656" y="11538154"/>
                <a:ext cx="3562353" cy="895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Crab Unit.</a:t>
                </a:r>
                <a:endParaRPr kumimoji="1" lang="ja-JP" altLang="en-US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 rot="16200000">
                <a:off x="3004056" y="15026943"/>
                <a:ext cx="3562353" cy="8956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Crab Unit.</a:t>
                </a:r>
                <a:endParaRPr kumimoji="1" lang="ja-JP" altLang="en-US" dirty="0"/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5178427" y="16854619"/>
                <a:ext cx="1291330" cy="896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0.01</a:t>
                </a:r>
                <a:endParaRPr kumimoji="1" lang="ja-JP" altLang="en-US" sz="1400" dirty="0"/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306113" y="15771318"/>
                <a:ext cx="1050324" cy="896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0.1</a:t>
                </a:r>
                <a:endParaRPr kumimoji="1" lang="ja-JP" altLang="en-US" sz="1400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5285515" y="14589163"/>
                <a:ext cx="1050324" cy="896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1.0</a:t>
                </a:r>
                <a:endParaRPr kumimoji="1" lang="ja-JP" altLang="en-US" sz="1400" dirty="0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5231972" y="13077493"/>
                <a:ext cx="1291330" cy="896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0.01</a:t>
                </a:r>
                <a:endParaRPr kumimoji="1" lang="ja-JP" altLang="en-US" sz="1400" dirty="0"/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5359658" y="11994192"/>
                <a:ext cx="1050324" cy="896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0.1</a:t>
                </a:r>
                <a:endParaRPr kumimoji="1" lang="ja-JP" altLang="en-US" sz="1400" dirty="0"/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5339058" y="10812035"/>
                <a:ext cx="1050324" cy="896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400" dirty="0" smtClean="0"/>
                  <a:t>1.0</a:t>
                </a:r>
                <a:endParaRPr kumimoji="1" lang="ja-JP" altLang="en-US" sz="1400" dirty="0"/>
              </a:p>
            </p:txBody>
          </p:sp>
        </p:grpSp>
        <p:cxnSp>
          <p:nvCxnSpPr>
            <p:cNvPr id="6" name="直線矢印コネクタ 5"/>
            <p:cNvCxnSpPr/>
            <p:nvPr/>
          </p:nvCxnSpPr>
          <p:spPr bwMode="auto">
            <a:xfrm>
              <a:off x="16844211" y="17601799"/>
              <a:ext cx="24063" cy="217060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7" name="直線矢印コネクタ 6"/>
            <p:cNvCxnSpPr/>
            <p:nvPr/>
          </p:nvCxnSpPr>
          <p:spPr bwMode="auto">
            <a:xfrm>
              <a:off x="19234470" y="17513569"/>
              <a:ext cx="24063" cy="217060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8" name="直線矢印コネクタ 7"/>
            <p:cNvCxnSpPr/>
            <p:nvPr/>
          </p:nvCxnSpPr>
          <p:spPr bwMode="auto">
            <a:xfrm>
              <a:off x="21696918" y="17305024"/>
              <a:ext cx="24063" cy="2170606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9" name="テキスト ボックス 8"/>
            <p:cNvSpPr txBox="1"/>
            <p:nvPr/>
          </p:nvSpPr>
          <p:spPr>
            <a:xfrm>
              <a:off x="22420903" y="14693461"/>
              <a:ext cx="2811227" cy="107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precursor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コネクタ 9"/>
            <p:cNvCxnSpPr>
              <a:stCxn id="9" idx="1"/>
            </p:cNvCxnSpPr>
            <p:nvPr/>
          </p:nvCxnSpPr>
          <p:spPr bwMode="auto">
            <a:xfrm rot="10800000" flipV="1">
              <a:off x="16868278" y="15231172"/>
              <a:ext cx="5552625" cy="34559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直線コネクタ 10"/>
            <p:cNvCxnSpPr/>
            <p:nvPr/>
          </p:nvCxnSpPr>
          <p:spPr bwMode="auto">
            <a:xfrm flipH="1">
              <a:off x="19258534" y="15016627"/>
              <a:ext cx="3162364" cy="34232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直線コネクタ 11"/>
            <p:cNvCxnSpPr/>
            <p:nvPr/>
          </p:nvCxnSpPr>
          <p:spPr bwMode="auto">
            <a:xfrm flipH="1">
              <a:off x="21720982" y="15016626"/>
              <a:ext cx="699916" cy="342322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正方形/長方形 35"/>
          <p:cNvSpPr/>
          <p:nvPr/>
        </p:nvSpPr>
        <p:spPr bwMode="auto">
          <a:xfrm>
            <a:off x="434805" y="3356992"/>
            <a:ext cx="3556858" cy="327105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14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9255" y="3748215"/>
            <a:ext cx="2567862" cy="3116952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1028392" y="4094760"/>
            <a:ext cx="1476161" cy="4504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Swift/BAT</a:t>
            </a:r>
            <a:endParaRPr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403648" y="6446604"/>
            <a:ext cx="1930972" cy="43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Orbital Phase</a:t>
            </a:r>
            <a:endParaRPr kumimoji="1" lang="ja-JP" altLang="en-US" sz="2400" dirty="0"/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-107525" y="5117368"/>
            <a:ext cx="1552847" cy="445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Crab Unit.</a:t>
            </a:r>
            <a:endParaRPr kumimoji="1" lang="ja-JP" altLang="en-US" sz="24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187624" y="3573016"/>
            <a:ext cx="2463832" cy="43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Folded </a:t>
            </a:r>
            <a:r>
              <a:rPr lang="en-US" altLang="ja-JP" sz="2400" dirty="0" err="1" smtClean="0"/>
              <a:t>lightcurve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174775" y="4415563"/>
            <a:ext cx="2166457" cy="555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Porbit</a:t>
            </a:r>
            <a:r>
              <a:rPr kumimoji="1" lang="en-US" altLang="ja-JP" sz="1600" dirty="0" smtClean="0"/>
              <a:t> = </a:t>
            </a:r>
            <a:r>
              <a:rPr kumimoji="1" lang="en-US" altLang="ja-JP" sz="1600" dirty="0" smtClean="0">
                <a:solidFill>
                  <a:srgbClr val="0066FF"/>
                </a:solidFill>
              </a:rPr>
              <a:t>110.2</a:t>
            </a:r>
            <a:r>
              <a:rPr kumimoji="1" lang="en-US" altLang="ja-JP" sz="1600" dirty="0" smtClean="0"/>
              <a:t> day</a:t>
            </a:r>
          </a:p>
          <a:p>
            <a:r>
              <a:rPr lang="en-US" altLang="ja-JP" sz="1600" dirty="0" smtClean="0"/>
              <a:t>Epoch = 53397.9(MJD)</a:t>
            </a:r>
            <a:endParaRPr kumimoji="1" lang="ja-JP" altLang="en-US" sz="16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3995936" y="4766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2009.8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1161733" y="46834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2008.9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812360" y="47667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2010.10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427984" y="4032934"/>
            <a:ext cx="47160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kumimoji="1" lang="ja-JP" altLang="en-US" sz="2000" dirty="0" smtClean="0"/>
              <a:t>・</a:t>
            </a:r>
            <a:r>
              <a:rPr kumimoji="1" lang="en-US" altLang="ja-JP" sz="2000" dirty="0" smtClean="0"/>
              <a:t> The </a:t>
            </a:r>
            <a:r>
              <a:rPr lang="en-US" altLang="ja-JP" sz="2000" dirty="0" smtClean="0"/>
              <a:t>current activity has started since Sep. 2008 .</a:t>
            </a:r>
          </a:p>
          <a:p>
            <a:pPr>
              <a:spcAft>
                <a:spcPts val="1200"/>
              </a:spcAft>
            </a:pPr>
            <a:r>
              <a:rPr lang="ja-JP" altLang="en-US" sz="2000" dirty="0" smtClean="0"/>
              <a:t>・</a:t>
            </a:r>
            <a:r>
              <a:rPr lang="en-US" altLang="ja-JP" sz="2000" dirty="0" smtClean="0"/>
              <a:t> Prior to MJD=55051, the periodic normal outburst at </a:t>
            </a:r>
            <a:r>
              <a:rPr lang="en-US" altLang="ja-JP" sz="2000" dirty="0" err="1" smtClean="0"/>
              <a:t>periastron</a:t>
            </a:r>
            <a:r>
              <a:rPr lang="en-US" altLang="ja-JP" sz="2000" dirty="0" smtClean="0"/>
              <a:t> passage.</a:t>
            </a:r>
          </a:p>
          <a:p>
            <a:pPr>
              <a:spcAft>
                <a:spcPts val="1200"/>
              </a:spcAft>
            </a:pPr>
            <a:r>
              <a:rPr lang="ja-JP" altLang="en-US" sz="2000" dirty="0" smtClean="0"/>
              <a:t>・</a:t>
            </a:r>
            <a:r>
              <a:rPr lang="en-US" altLang="ja-JP" sz="2000" dirty="0" smtClean="0"/>
              <a:t> At MJD=55051, the source exhibited the double peaked outburst. </a:t>
            </a:r>
          </a:p>
          <a:p>
            <a:endParaRPr kumimoji="1" lang="ja-JP" altLang="en-US" sz="2000" dirty="0"/>
          </a:p>
        </p:txBody>
      </p:sp>
      <p:cxnSp>
        <p:nvCxnSpPr>
          <p:cNvPr id="62" name="直線コネクタ 61"/>
          <p:cNvCxnSpPr/>
          <p:nvPr/>
        </p:nvCxnSpPr>
        <p:spPr>
          <a:xfrm rot="5400000">
            <a:off x="3779912" y="3501008"/>
            <a:ext cx="72008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rot="16200000" flipH="1">
            <a:off x="575556" y="3537012"/>
            <a:ext cx="64807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/>
          <p:cNvSpPr txBox="1"/>
          <p:nvPr/>
        </p:nvSpPr>
        <p:spPr>
          <a:xfrm>
            <a:off x="7020272" y="116632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P-20 Nakajima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1216</Words>
  <Application>Microsoft Office PowerPoint</Application>
  <PresentationFormat>画面に合わせる (4:3)</PresentationFormat>
  <Paragraphs>417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Binary pulsars observed with MAXI</vt:lpstr>
      <vt:lpstr>Contents</vt:lpstr>
      <vt:lpstr>MAXI  homepage</vt:lpstr>
      <vt:lpstr>MAXI monitors</vt:lpstr>
      <vt:lpstr>LC</vt:lpstr>
      <vt:lpstr>spectra</vt:lpstr>
      <vt:lpstr>スライド 7</vt:lpstr>
      <vt:lpstr>Irregular outburst of GX 301-2</vt:lpstr>
      <vt:lpstr>A0535+262 outbursts</vt:lpstr>
      <vt:lpstr>Folded light curves of A0535+262 </vt:lpstr>
      <vt:lpstr>Giant/normal outburts, precursors</vt:lpstr>
      <vt:lpstr>Hardness change in the giant flare of A0535+262</vt:lpstr>
      <vt:lpstr>Flare period and orbital period</vt:lpstr>
      <vt:lpstr>LMC X-4</vt:lpstr>
      <vt:lpstr>Super orbital folded Light curve </vt:lpstr>
      <vt:lpstr>Phase resolved spectra</vt:lpstr>
      <vt:lpstr>Two flares were detected in one-year</vt:lpstr>
      <vt:lpstr>MAXI trigger and Follow up observations</vt:lpstr>
      <vt:lpstr>Historical light curve of GX 304-1</vt:lpstr>
      <vt:lpstr>Cyclotron resonance with RXTE and Suzaku</vt:lpstr>
      <vt:lpstr>Cyclotron energy-luminosity relation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cp:lastModifiedBy>CR</cp:lastModifiedBy>
  <cp:revision>146</cp:revision>
  <dcterms:modified xsi:type="dcterms:W3CDTF">2010-12-03T07:32:20Z</dcterms:modified>
</cp:coreProperties>
</file>