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318" r:id="rId4"/>
    <p:sldId id="298" r:id="rId5"/>
    <p:sldId id="297" r:id="rId6"/>
    <p:sldId id="258" r:id="rId7"/>
    <p:sldId id="323" r:id="rId8"/>
    <p:sldId id="294" r:id="rId9"/>
    <p:sldId id="324" r:id="rId10"/>
    <p:sldId id="322" r:id="rId11"/>
    <p:sldId id="308" r:id="rId1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ヒラギノ丸ゴ Pro W4" charset="-128"/>
        <a:ea typeface="ヒラギノ丸ゴ Pro W4" charset="-128"/>
        <a:cs typeface="ヒラギノ丸ゴ Pro W4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ヒラギノ丸ゴ Pro W4" charset="-128"/>
        <a:ea typeface="ヒラギノ丸ゴ Pro W4" charset="-128"/>
        <a:cs typeface="ヒラギノ丸ゴ Pro W4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ヒラギノ丸ゴ Pro W4" charset="-128"/>
        <a:ea typeface="ヒラギノ丸ゴ Pro W4" charset="-128"/>
        <a:cs typeface="ヒラギノ丸ゴ Pro W4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ヒラギノ丸ゴ Pro W4" charset="-128"/>
        <a:ea typeface="ヒラギノ丸ゴ Pro W4" charset="-128"/>
        <a:cs typeface="ヒラギノ丸ゴ Pro W4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ヒラギノ丸ゴ Pro W4" charset="-128"/>
        <a:ea typeface="ヒラギノ丸ゴ Pro W4" charset="-128"/>
        <a:cs typeface="ヒラギノ丸ゴ Pro W4" charset="-128"/>
      </a:defRPr>
    </a:lvl5pPr>
    <a:lvl6pPr marL="2286000" algn="l" defTabSz="457200" rtl="0" eaLnBrk="1" latinLnBrk="0" hangingPunct="1">
      <a:defRPr kumimoji="1" sz="2400" kern="1200">
        <a:solidFill>
          <a:schemeClr val="tx2"/>
        </a:solidFill>
        <a:latin typeface="ヒラギノ丸ゴ Pro W4" charset="-128"/>
        <a:ea typeface="ヒラギノ丸ゴ Pro W4" charset="-128"/>
        <a:cs typeface="ヒラギノ丸ゴ Pro W4" charset="-128"/>
      </a:defRPr>
    </a:lvl6pPr>
    <a:lvl7pPr marL="2743200" algn="l" defTabSz="457200" rtl="0" eaLnBrk="1" latinLnBrk="0" hangingPunct="1">
      <a:defRPr kumimoji="1" sz="2400" kern="1200">
        <a:solidFill>
          <a:schemeClr val="tx2"/>
        </a:solidFill>
        <a:latin typeface="ヒラギノ丸ゴ Pro W4" charset="-128"/>
        <a:ea typeface="ヒラギノ丸ゴ Pro W4" charset="-128"/>
        <a:cs typeface="ヒラギノ丸ゴ Pro W4" charset="-128"/>
      </a:defRPr>
    </a:lvl7pPr>
    <a:lvl8pPr marL="3200400" algn="l" defTabSz="457200" rtl="0" eaLnBrk="1" latinLnBrk="0" hangingPunct="1">
      <a:defRPr kumimoji="1" sz="2400" kern="1200">
        <a:solidFill>
          <a:schemeClr val="tx2"/>
        </a:solidFill>
        <a:latin typeface="ヒラギノ丸ゴ Pro W4" charset="-128"/>
        <a:ea typeface="ヒラギノ丸ゴ Pro W4" charset="-128"/>
        <a:cs typeface="ヒラギノ丸ゴ Pro W4" charset="-128"/>
      </a:defRPr>
    </a:lvl8pPr>
    <a:lvl9pPr marL="3657600" algn="l" defTabSz="457200" rtl="0" eaLnBrk="1" latinLnBrk="0" hangingPunct="1">
      <a:defRPr kumimoji="1" sz="2400" kern="1200">
        <a:solidFill>
          <a:schemeClr val="tx2"/>
        </a:solidFill>
        <a:latin typeface="ヒラギノ丸ゴ Pro W4" charset="-128"/>
        <a:ea typeface="ヒラギノ丸ゴ Pro W4" charset="-128"/>
        <a:cs typeface="ヒラギノ丸ゴ Pro W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80000"/>
    <a:srgbClr val="FFFFC8"/>
    <a:srgbClr val="CE81FF"/>
    <a:srgbClr val="00FF00"/>
    <a:srgbClr val="B5BBC6"/>
    <a:srgbClr val="FFBD0A"/>
    <a:srgbClr val="F39D0A"/>
    <a:srgbClr val="B8E6FF"/>
    <a:srgbClr val="FFC8FD"/>
    <a:srgbClr val="C400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68" autoAdjust="0"/>
    <p:restoredTop sz="97199" autoAdjust="0"/>
  </p:normalViewPr>
  <p:slideViewPr>
    <p:cSldViewPr>
      <p:cViewPr>
        <p:scale>
          <a:sx n="100" d="100"/>
          <a:sy n="100" d="100"/>
        </p:scale>
        <p:origin x="-472" y="6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53A84C-C1D4-C54D-A223-330E5B0371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64A24D0-E3A5-DE49-9D86-1DCC3357E9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E1084-E514-774A-ABA5-7BBEA9E87636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4E38-0338-5D49-B1C8-22FF2E9C52A7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83875-2577-624F-8B58-674CFCADD4DB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421A2-BCF2-484E-A9CB-B7AE948A4374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7072-E07B-5743-95CE-BF3956B2FE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F82A5-104D-4247-BE19-42E45A1129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0544-AE0C-594D-9A92-F3DDBC53B6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F4D35-369F-A247-8EDD-A6DA9AE830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8359-E27E-044A-9184-CB15FDF09B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5BBE-7567-1D47-AA44-85329CDFD4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9853-DFF2-E342-9EF1-6A6C5B43F0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BF617-0DFD-6048-84C8-7A5C95AF95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CBE98-5605-264C-B095-EC5CC9E1AD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9033-418E-9B47-BD46-42454F2E5E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EA3AC-C333-F144-A2C3-F4860305D9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6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324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04223C-ED22-2847-961F-5D28736086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6034087" y="1981200"/>
            <a:ext cx="3186113" cy="3613150"/>
            <a:chOff x="3652" y="1425"/>
            <a:chExt cx="2007" cy="2276"/>
          </a:xfrm>
        </p:grpSpPr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4340" y="1482"/>
              <a:ext cx="0" cy="22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  <a:headEnd/>
              <a:tailEnd/>
            </a:ln>
            <a:effectLst>
              <a:outerShdw blurRad="63500" dist="635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3824" y="2179"/>
              <a:ext cx="1061" cy="111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635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>
                <a:ea typeface="Osaka" charset="-128"/>
                <a:cs typeface="Osaka" charset="-128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684" y="1994"/>
              <a:ext cx="832" cy="1411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152" y="272"/>
                </a:cxn>
                <a:cxn ang="0">
                  <a:pos x="288" y="152"/>
                </a:cxn>
                <a:cxn ang="0">
                  <a:pos x="480" y="56"/>
                </a:cxn>
                <a:cxn ang="0">
                  <a:pos x="624" y="8"/>
                </a:cxn>
                <a:cxn ang="0">
                  <a:pos x="872" y="24"/>
                </a:cxn>
                <a:cxn ang="0">
                  <a:pos x="1104" y="152"/>
                </a:cxn>
                <a:cxn ang="0">
                  <a:pos x="1272" y="368"/>
                </a:cxn>
                <a:cxn ang="0">
                  <a:pos x="1368" y="664"/>
                </a:cxn>
                <a:cxn ang="0">
                  <a:pos x="1392" y="1112"/>
                </a:cxn>
                <a:cxn ang="0">
                  <a:pos x="1368" y="1392"/>
                </a:cxn>
                <a:cxn ang="0">
                  <a:pos x="1288" y="1728"/>
                </a:cxn>
                <a:cxn ang="0">
                  <a:pos x="1184" y="1952"/>
                </a:cxn>
                <a:cxn ang="0">
                  <a:pos x="928" y="2304"/>
                </a:cxn>
                <a:cxn ang="0">
                  <a:pos x="1104" y="2312"/>
                </a:cxn>
              </a:cxnLst>
              <a:rect l="0" t="0" r="r" b="b"/>
              <a:pathLst>
                <a:path w="1392" h="2364">
                  <a:moveTo>
                    <a:pt x="0" y="488"/>
                  </a:moveTo>
                  <a:cubicBezTo>
                    <a:pt x="25" y="452"/>
                    <a:pt x="104" y="328"/>
                    <a:pt x="152" y="272"/>
                  </a:cubicBezTo>
                  <a:cubicBezTo>
                    <a:pt x="200" y="216"/>
                    <a:pt x="233" y="188"/>
                    <a:pt x="288" y="152"/>
                  </a:cubicBezTo>
                  <a:cubicBezTo>
                    <a:pt x="343" y="116"/>
                    <a:pt x="424" y="80"/>
                    <a:pt x="480" y="56"/>
                  </a:cubicBezTo>
                  <a:cubicBezTo>
                    <a:pt x="536" y="32"/>
                    <a:pt x="559" y="13"/>
                    <a:pt x="624" y="8"/>
                  </a:cubicBezTo>
                  <a:cubicBezTo>
                    <a:pt x="689" y="3"/>
                    <a:pt x="792" y="0"/>
                    <a:pt x="872" y="24"/>
                  </a:cubicBezTo>
                  <a:cubicBezTo>
                    <a:pt x="952" y="48"/>
                    <a:pt x="1037" y="95"/>
                    <a:pt x="1104" y="152"/>
                  </a:cubicBezTo>
                  <a:cubicBezTo>
                    <a:pt x="1171" y="209"/>
                    <a:pt x="1228" y="283"/>
                    <a:pt x="1272" y="368"/>
                  </a:cubicBezTo>
                  <a:cubicBezTo>
                    <a:pt x="1316" y="453"/>
                    <a:pt x="1348" y="540"/>
                    <a:pt x="1368" y="664"/>
                  </a:cubicBezTo>
                  <a:cubicBezTo>
                    <a:pt x="1388" y="788"/>
                    <a:pt x="1392" y="991"/>
                    <a:pt x="1392" y="1112"/>
                  </a:cubicBezTo>
                  <a:cubicBezTo>
                    <a:pt x="1392" y="1233"/>
                    <a:pt x="1385" y="1289"/>
                    <a:pt x="1368" y="1392"/>
                  </a:cubicBezTo>
                  <a:cubicBezTo>
                    <a:pt x="1351" y="1495"/>
                    <a:pt x="1319" y="1635"/>
                    <a:pt x="1288" y="1728"/>
                  </a:cubicBezTo>
                  <a:cubicBezTo>
                    <a:pt x="1257" y="1821"/>
                    <a:pt x="1244" y="1856"/>
                    <a:pt x="1184" y="1952"/>
                  </a:cubicBezTo>
                  <a:cubicBezTo>
                    <a:pt x="1124" y="2048"/>
                    <a:pt x="941" y="2244"/>
                    <a:pt x="928" y="2304"/>
                  </a:cubicBezTo>
                  <a:cubicBezTo>
                    <a:pt x="915" y="2364"/>
                    <a:pt x="1067" y="2310"/>
                    <a:pt x="1104" y="2312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>
              <a:outerShdw blurRad="63500" dist="635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191" y="2245"/>
              <a:ext cx="1067" cy="1244"/>
            </a:xfrm>
            <a:custGeom>
              <a:avLst/>
              <a:gdLst/>
              <a:ahLst/>
              <a:cxnLst>
                <a:cxn ang="0">
                  <a:pos x="960" y="192"/>
                </a:cxn>
                <a:cxn ang="0">
                  <a:pos x="1152" y="48"/>
                </a:cxn>
                <a:cxn ang="0">
                  <a:pos x="1344" y="0"/>
                </a:cxn>
                <a:cxn ang="0">
                  <a:pos x="1488" y="48"/>
                </a:cxn>
                <a:cxn ang="0">
                  <a:pos x="1632" y="144"/>
                </a:cxn>
                <a:cxn ang="0">
                  <a:pos x="1728" y="288"/>
                </a:cxn>
                <a:cxn ang="0">
                  <a:pos x="1776" y="528"/>
                </a:cxn>
                <a:cxn ang="0">
                  <a:pos x="1776" y="768"/>
                </a:cxn>
                <a:cxn ang="0">
                  <a:pos x="1720" y="1048"/>
                </a:cxn>
                <a:cxn ang="0">
                  <a:pos x="1592" y="1320"/>
                </a:cxn>
                <a:cxn ang="0">
                  <a:pos x="1408" y="1600"/>
                </a:cxn>
                <a:cxn ang="0">
                  <a:pos x="1144" y="1856"/>
                </a:cxn>
                <a:cxn ang="0">
                  <a:pos x="856" y="2048"/>
                </a:cxn>
                <a:cxn ang="0">
                  <a:pos x="432" y="2064"/>
                </a:cxn>
                <a:cxn ang="0">
                  <a:pos x="176" y="1952"/>
                </a:cxn>
                <a:cxn ang="0">
                  <a:pos x="48" y="1872"/>
                </a:cxn>
                <a:cxn ang="0">
                  <a:pos x="0" y="1728"/>
                </a:cxn>
              </a:cxnLst>
              <a:rect l="0" t="0" r="r" b="b"/>
              <a:pathLst>
                <a:path w="1785" h="2083">
                  <a:moveTo>
                    <a:pt x="960" y="192"/>
                  </a:moveTo>
                  <a:cubicBezTo>
                    <a:pt x="1024" y="136"/>
                    <a:pt x="1088" y="80"/>
                    <a:pt x="1152" y="48"/>
                  </a:cubicBezTo>
                  <a:cubicBezTo>
                    <a:pt x="1216" y="16"/>
                    <a:pt x="1288" y="0"/>
                    <a:pt x="1344" y="0"/>
                  </a:cubicBezTo>
                  <a:cubicBezTo>
                    <a:pt x="1400" y="0"/>
                    <a:pt x="1440" y="24"/>
                    <a:pt x="1488" y="48"/>
                  </a:cubicBezTo>
                  <a:cubicBezTo>
                    <a:pt x="1536" y="72"/>
                    <a:pt x="1592" y="104"/>
                    <a:pt x="1632" y="144"/>
                  </a:cubicBezTo>
                  <a:cubicBezTo>
                    <a:pt x="1672" y="184"/>
                    <a:pt x="1704" y="224"/>
                    <a:pt x="1728" y="288"/>
                  </a:cubicBezTo>
                  <a:cubicBezTo>
                    <a:pt x="1752" y="352"/>
                    <a:pt x="1768" y="448"/>
                    <a:pt x="1776" y="528"/>
                  </a:cubicBezTo>
                  <a:cubicBezTo>
                    <a:pt x="1784" y="608"/>
                    <a:pt x="1785" y="681"/>
                    <a:pt x="1776" y="768"/>
                  </a:cubicBezTo>
                  <a:cubicBezTo>
                    <a:pt x="1767" y="855"/>
                    <a:pt x="1751" y="956"/>
                    <a:pt x="1720" y="1048"/>
                  </a:cubicBezTo>
                  <a:cubicBezTo>
                    <a:pt x="1689" y="1140"/>
                    <a:pt x="1644" y="1228"/>
                    <a:pt x="1592" y="1320"/>
                  </a:cubicBezTo>
                  <a:cubicBezTo>
                    <a:pt x="1540" y="1412"/>
                    <a:pt x="1483" y="1511"/>
                    <a:pt x="1408" y="1600"/>
                  </a:cubicBezTo>
                  <a:cubicBezTo>
                    <a:pt x="1333" y="1689"/>
                    <a:pt x="1236" y="1781"/>
                    <a:pt x="1144" y="1856"/>
                  </a:cubicBezTo>
                  <a:cubicBezTo>
                    <a:pt x="1052" y="1931"/>
                    <a:pt x="975" y="2013"/>
                    <a:pt x="856" y="2048"/>
                  </a:cubicBezTo>
                  <a:cubicBezTo>
                    <a:pt x="737" y="2083"/>
                    <a:pt x="545" y="2080"/>
                    <a:pt x="432" y="2064"/>
                  </a:cubicBezTo>
                  <a:cubicBezTo>
                    <a:pt x="319" y="2048"/>
                    <a:pt x="240" y="1984"/>
                    <a:pt x="176" y="1952"/>
                  </a:cubicBezTo>
                  <a:cubicBezTo>
                    <a:pt x="112" y="1920"/>
                    <a:pt x="77" y="1909"/>
                    <a:pt x="48" y="1872"/>
                  </a:cubicBezTo>
                  <a:cubicBezTo>
                    <a:pt x="19" y="1835"/>
                    <a:pt x="12" y="1776"/>
                    <a:pt x="0" y="1728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>
              <a:outerShdw blurRad="63500" dist="635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662" y="1642"/>
              <a:ext cx="922" cy="552"/>
            </a:xfrm>
            <a:custGeom>
              <a:avLst/>
              <a:gdLst/>
              <a:ahLst/>
              <a:cxnLst>
                <a:cxn ang="0">
                  <a:pos x="1432" y="924"/>
                </a:cxn>
                <a:cxn ang="0">
                  <a:pos x="1520" y="660"/>
                </a:cxn>
                <a:cxn ang="0">
                  <a:pos x="1536" y="444"/>
                </a:cxn>
                <a:cxn ang="0">
                  <a:pos x="1472" y="268"/>
                </a:cxn>
                <a:cxn ang="0">
                  <a:pos x="1312" y="108"/>
                </a:cxn>
                <a:cxn ang="0">
                  <a:pos x="1088" y="36"/>
                </a:cxn>
                <a:cxn ang="0">
                  <a:pos x="848" y="4"/>
                </a:cxn>
                <a:cxn ang="0">
                  <a:pos x="616" y="60"/>
                </a:cxn>
                <a:cxn ang="0">
                  <a:pos x="360" y="148"/>
                </a:cxn>
                <a:cxn ang="0">
                  <a:pos x="224" y="236"/>
                </a:cxn>
                <a:cxn ang="0">
                  <a:pos x="112" y="324"/>
                </a:cxn>
                <a:cxn ang="0">
                  <a:pos x="64" y="372"/>
                </a:cxn>
                <a:cxn ang="0">
                  <a:pos x="24" y="452"/>
                </a:cxn>
                <a:cxn ang="0">
                  <a:pos x="0" y="524"/>
                </a:cxn>
              </a:cxnLst>
              <a:rect l="0" t="0" r="r" b="b"/>
              <a:pathLst>
                <a:path w="1544" h="924">
                  <a:moveTo>
                    <a:pt x="1432" y="924"/>
                  </a:moveTo>
                  <a:cubicBezTo>
                    <a:pt x="1447" y="880"/>
                    <a:pt x="1503" y="740"/>
                    <a:pt x="1520" y="660"/>
                  </a:cubicBezTo>
                  <a:cubicBezTo>
                    <a:pt x="1537" y="580"/>
                    <a:pt x="1544" y="509"/>
                    <a:pt x="1536" y="444"/>
                  </a:cubicBezTo>
                  <a:cubicBezTo>
                    <a:pt x="1528" y="379"/>
                    <a:pt x="1509" y="324"/>
                    <a:pt x="1472" y="268"/>
                  </a:cubicBezTo>
                  <a:cubicBezTo>
                    <a:pt x="1435" y="212"/>
                    <a:pt x="1376" y="147"/>
                    <a:pt x="1312" y="108"/>
                  </a:cubicBezTo>
                  <a:cubicBezTo>
                    <a:pt x="1248" y="69"/>
                    <a:pt x="1165" y="53"/>
                    <a:pt x="1088" y="36"/>
                  </a:cubicBezTo>
                  <a:cubicBezTo>
                    <a:pt x="1011" y="19"/>
                    <a:pt x="927" y="0"/>
                    <a:pt x="848" y="4"/>
                  </a:cubicBezTo>
                  <a:cubicBezTo>
                    <a:pt x="769" y="8"/>
                    <a:pt x="697" y="36"/>
                    <a:pt x="616" y="60"/>
                  </a:cubicBezTo>
                  <a:cubicBezTo>
                    <a:pt x="535" y="84"/>
                    <a:pt x="425" y="119"/>
                    <a:pt x="360" y="148"/>
                  </a:cubicBezTo>
                  <a:cubicBezTo>
                    <a:pt x="295" y="177"/>
                    <a:pt x="265" y="207"/>
                    <a:pt x="224" y="236"/>
                  </a:cubicBezTo>
                  <a:cubicBezTo>
                    <a:pt x="183" y="265"/>
                    <a:pt x="139" y="301"/>
                    <a:pt x="112" y="324"/>
                  </a:cubicBezTo>
                  <a:cubicBezTo>
                    <a:pt x="85" y="347"/>
                    <a:pt x="79" y="351"/>
                    <a:pt x="64" y="372"/>
                  </a:cubicBezTo>
                  <a:cubicBezTo>
                    <a:pt x="49" y="393"/>
                    <a:pt x="35" y="427"/>
                    <a:pt x="24" y="452"/>
                  </a:cubicBezTo>
                  <a:cubicBezTo>
                    <a:pt x="13" y="477"/>
                    <a:pt x="5" y="509"/>
                    <a:pt x="0" y="524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>
              <a:outerShdw blurRad="63500" dist="635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652" y="1879"/>
              <a:ext cx="746" cy="435"/>
            </a:xfrm>
            <a:custGeom>
              <a:avLst/>
              <a:gdLst/>
              <a:ahLst/>
              <a:cxnLst>
                <a:cxn ang="0">
                  <a:pos x="1248" y="488"/>
                </a:cxn>
                <a:cxn ang="0">
                  <a:pos x="1248" y="440"/>
                </a:cxn>
                <a:cxn ang="0">
                  <a:pos x="1240" y="328"/>
                </a:cxn>
                <a:cxn ang="0">
                  <a:pos x="1208" y="176"/>
                </a:cxn>
                <a:cxn ang="0">
                  <a:pos x="1104" y="56"/>
                </a:cxn>
                <a:cxn ang="0">
                  <a:pos x="960" y="8"/>
                </a:cxn>
                <a:cxn ang="0">
                  <a:pos x="720" y="24"/>
                </a:cxn>
                <a:cxn ang="0">
                  <a:pos x="480" y="152"/>
                </a:cxn>
                <a:cxn ang="0">
                  <a:pos x="352" y="248"/>
                </a:cxn>
                <a:cxn ang="0">
                  <a:pos x="296" y="296"/>
                </a:cxn>
                <a:cxn ang="0">
                  <a:pos x="216" y="424"/>
                </a:cxn>
                <a:cxn ang="0">
                  <a:pos x="136" y="504"/>
                </a:cxn>
                <a:cxn ang="0">
                  <a:pos x="0" y="728"/>
                </a:cxn>
              </a:cxnLst>
              <a:rect l="0" t="0" r="r" b="b"/>
              <a:pathLst>
                <a:path w="1249" h="728">
                  <a:moveTo>
                    <a:pt x="1248" y="488"/>
                  </a:moveTo>
                  <a:cubicBezTo>
                    <a:pt x="1248" y="488"/>
                    <a:pt x="1249" y="467"/>
                    <a:pt x="1248" y="440"/>
                  </a:cubicBezTo>
                  <a:cubicBezTo>
                    <a:pt x="1247" y="413"/>
                    <a:pt x="1247" y="372"/>
                    <a:pt x="1240" y="328"/>
                  </a:cubicBezTo>
                  <a:cubicBezTo>
                    <a:pt x="1233" y="284"/>
                    <a:pt x="1231" y="221"/>
                    <a:pt x="1208" y="176"/>
                  </a:cubicBezTo>
                  <a:cubicBezTo>
                    <a:pt x="1185" y="131"/>
                    <a:pt x="1145" y="84"/>
                    <a:pt x="1104" y="56"/>
                  </a:cubicBezTo>
                  <a:cubicBezTo>
                    <a:pt x="1063" y="28"/>
                    <a:pt x="1024" y="13"/>
                    <a:pt x="960" y="8"/>
                  </a:cubicBezTo>
                  <a:cubicBezTo>
                    <a:pt x="896" y="3"/>
                    <a:pt x="800" y="0"/>
                    <a:pt x="720" y="24"/>
                  </a:cubicBezTo>
                  <a:cubicBezTo>
                    <a:pt x="640" y="48"/>
                    <a:pt x="541" y="115"/>
                    <a:pt x="480" y="152"/>
                  </a:cubicBezTo>
                  <a:cubicBezTo>
                    <a:pt x="419" y="189"/>
                    <a:pt x="383" y="224"/>
                    <a:pt x="352" y="248"/>
                  </a:cubicBezTo>
                  <a:cubicBezTo>
                    <a:pt x="321" y="272"/>
                    <a:pt x="319" y="267"/>
                    <a:pt x="296" y="296"/>
                  </a:cubicBezTo>
                  <a:cubicBezTo>
                    <a:pt x="273" y="325"/>
                    <a:pt x="243" y="389"/>
                    <a:pt x="216" y="424"/>
                  </a:cubicBezTo>
                  <a:cubicBezTo>
                    <a:pt x="189" y="459"/>
                    <a:pt x="172" y="453"/>
                    <a:pt x="136" y="504"/>
                  </a:cubicBezTo>
                  <a:cubicBezTo>
                    <a:pt x="100" y="555"/>
                    <a:pt x="28" y="681"/>
                    <a:pt x="0" y="728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>
              <a:outerShdw blurRad="63500" dist="635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652" y="3145"/>
              <a:ext cx="344" cy="67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240" y="96"/>
                </a:cxn>
                <a:cxn ang="0">
                  <a:pos x="96" y="96"/>
                </a:cxn>
                <a:cxn ang="0">
                  <a:pos x="0" y="48"/>
                </a:cxn>
              </a:cxnLst>
              <a:rect l="0" t="0" r="r" b="b"/>
              <a:pathLst>
                <a:path w="576" h="112">
                  <a:moveTo>
                    <a:pt x="576" y="0"/>
                  </a:moveTo>
                  <a:cubicBezTo>
                    <a:pt x="448" y="40"/>
                    <a:pt x="320" y="80"/>
                    <a:pt x="240" y="96"/>
                  </a:cubicBezTo>
                  <a:cubicBezTo>
                    <a:pt x="160" y="112"/>
                    <a:pt x="136" y="104"/>
                    <a:pt x="96" y="96"/>
                  </a:cubicBezTo>
                  <a:cubicBezTo>
                    <a:pt x="56" y="88"/>
                    <a:pt x="28" y="68"/>
                    <a:pt x="0" y="48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>
              <a:outerShdw blurRad="63500" dist="635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627" y="1673"/>
              <a:ext cx="1032" cy="583"/>
            </a:xfrm>
            <a:custGeom>
              <a:avLst/>
              <a:gdLst/>
              <a:ahLst/>
              <a:cxnLst>
                <a:cxn ang="0">
                  <a:pos x="0" y="976"/>
                </a:cxn>
                <a:cxn ang="0">
                  <a:pos x="456" y="328"/>
                </a:cxn>
                <a:cxn ang="0">
                  <a:pos x="792" y="96"/>
                </a:cxn>
                <a:cxn ang="0">
                  <a:pos x="1056" y="16"/>
                </a:cxn>
                <a:cxn ang="0">
                  <a:pos x="1344" y="16"/>
                </a:cxn>
                <a:cxn ang="0">
                  <a:pos x="1728" y="112"/>
                </a:cxn>
              </a:cxnLst>
              <a:rect l="0" t="0" r="r" b="b"/>
              <a:pathLst>
                <a:path w="1728" h="976">
                  <a:moveTo>
                    <a:pt x="0" y="976"/>
                  </a:moveTo>
                  <a:cubicBezTo>
                    <a:pt x="76" y="868"/>
                    <a:pt x="324" y="475"/>
                    <a:pt x="456" y="328"/>
                  </a:cubicBezTo>
                  <a:cubicBezTo>
                    <a:pt x="588" y="181"/>
                    <a:pt x="692" y="148"/>
                    <a:pt x="792" y="96"/>
                  </a:cubicBezTo>
                  <a:cubicBezTo>
                    <a:pt x="892" y="44"/>
                    <a:pt x="964" y="29"/>
                    <a:pt x="1056" y="16"/>
                  </a:cubicBezTo>
                  <a:cubicBezTo>
                    <a:pt x="1148" y="3"/>
                    <a:pt x="1232" y="0"/>
                    <a:pt x="1344" y="16"/>
                  </a:cubicBezTo>
                  <a:cubicBezTo>
                    <a:pt x="1456" y="32"/>
                    <a:pt x="1592" y="72"/>
                    <a:pt x="1728" y="112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>
              <a:outerShdw blurRad="63500" dist="635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4283" y="1454"/>
              <a:ext cx="143" cy="172"/>
            </a:xfrm>
            <a:prstGeom prst="curvedLeftArrow">
              <a:avLst>
                <a:gd name="adj1" fmla="val 24056"/>
                <a:gd name="adj2" fmla="val 48112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4626" y="1425"/>
              <a:ext cx="972" cy="659"/>
              <a:chOff x="1680" y="864"/>
              <a:chExt cx="1632" cy="1104"/>
            </a:xfrm>
          </p:grpSpPr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 flipH="1">
                <a:off x="2354" y="1104"/>
                <a:ext cx="384" cy="144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 flipH="1">
                <a:off x="2015" y="1345"/>
                <a:ext cx="337" cy="191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>
                <a:off x="1776" y="1201"/>
                <a:ext cx="97" cy="335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H="1">
                <a:off x="2112" y="1008"/>
                <a:ext cx="241" cy="288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 flipH="1">
                <a:off x="2880" y="1104"/>
                <a:ext cx="432" cy="50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1968" y="864"/>
                <a:ext cx="191" cy="384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 flipH="1">
                <a:off x="1824" y="1296"/>
                <a:ext cx="191" cy="384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" name="Line 26"/>
              <p:cNvSpPr>
                <a:spLocks noChangeShapeType="1"/>
              </p:cNvSpPr>
              <p:nvPr/>
            </p:nvSpPr>
            <p:spPr bwMode="auto">
              <a:xfrm flipH="1">
                <a:off x="2447" y="864"/>
                <a:ext cx="335" cy="193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" name="Line 27"/>
              <p:cNvSpPr>
                <a:spLocks noChangeShapeType="1"/>
              </p:cNvSpPr>
              <p:nvPr/>
            </p:nvSpPr>
            <p:spPr bwMode="auto">
              <a:xfrm flipH="1">
                <a:off x="1729" y="1584"/>
                <a:ext cx="191" cy="384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" name="Line 28"/>
              <p:cNvSpPr>
                <a:spLocks noChangeShapeType="1"/>
              </p:cNvSpPr>
              <p:nvPr/>
            </p:nvSpPr>
            <p:spPr bwMode="auto">
              <a:xfrm flipH="1">
                <a:off x="1680" y="1440"/>
                <a:ext cx="96" cy="335"/>
              </a:xfrm>
              <a:prstGeom prst="line">
                <a:avLst/>
              </a:prstGeom>
              <a:noFill/>
              <a:ln w="57150">
                <a:solidFill>
                  <a:srgbClr val="FF8200"/>
                </a:solidFill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4112" y="1776"/>
              <a:ext cx="976" cy="605"/>
              <a:chOff x="768" y="1440"/>
              <a:chExt cx="1632" cy="1008"/>
            </a:xfrm>
          </p:grpSpPr>
          <p:sp>
            <p:nvSpPr>
              <p:cNvPr id="23" name="Freeform 31"/>
              <p:cNvSpPr>
                <a:spLocks/>
              </p:cNvSpPr>
              <p:nvPr/>
            </p:nvSpPr>
            <p:spPr bwMode="auto">
              <a:xfrm>
                <a:off x="1440" y="1921"/>
                <a:ext cx="336" cy="334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96" y="0"/>
                  </a:cxn>
                  <a:cxn ang="0">
                    <a:pos x="336" y="96"/>
                  </a:cxn>
                  <a:cxn ang="0">
                    <a:pos x="192" y="336"/>
                  </a:cxn>
                  <a:cxn ang="0">
                    <a:pos x="0" y="240"/>
                  </a:cxn>
                </a:cxnLst>
                <a:rect l="0" t="0" r="r" b="b"/>
                <a:pathLst>
                  <a:path w="336" h="336">
                    <a:moveTo>
                      <a:pt x="0" y="240"/>
                    </a:moveTo>
                    <a:lnTo>
                      <a:pt x="96" y="0"/>
                    </a:lnTo>
                    <a:lnTo>
                      <a:pt x="336" y="96"/>
                    </a:lnTo>
                    <a:lnTo>
                      <a:pt x="192" y="336"/>
                    </a:lnTo>
                    <a:lnTo>
                      <a:pt x="0" y="2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4" name="Line 32"/>
              <p:cNvSpPr>
                <a:spLocks noChangeShapeType="1"/>
              </p:cNvSpPr>
              <p:nvPr/>
            </p:nvSpPr>
            <p:spPr bwMode="auto">
              <a:xfrm flipH="1" flipV="1">
                <a:off x="816" y="1823"/>
                <a:ext cx="624" cy="24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 flipH="1" flipV="1">
                <a:off x="768" y="2065"/>
                <a:ext cx="624" cy="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 flipH="1" flipV="1">
                <a:off x="1056" y="1440"/>
                <a:ext cx="433" cy="5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auto">
              <a:xfrm flipV="1">
                <a:off x="1728" y="1967"/>
                <a:ext cx="67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1632" y="2256"/>
                <a:ext cx="624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>
                <a:off x="1679" y="2209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>
                <a:outerShdw blurRad="63500" dist="635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7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"/>
                <a:cs typeface="Times"/>
              </a:rPr>
              <a:t>2010 Dec. 1</a:t>
            </a:r>
            <a:endParaRPr lang="en-US" altLang="ja-JP" dirty="0">
              <a:latin typeface="Times"/>
              <a:cs typeface="Times"/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"/>
                <a:cs typeface="Times"/>
              </a:rPr>
              <a:t>MAXI Symposium</a:t>
            </a:r>
            <a:endParaRPr lang="en-US" altLang="ja-JP">
              <a:latin typeface="Times"/>
              <a:cs typeface="Times"/>
            </a:endParaRPr>
          </a:p>
        </p:txBody>
      </p:sp>
      <p:sp>
        <p:nvSpPr>
          <p:cNvPr id="1536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FB61CE-472E-EB41-AA87-BB93FBECBFF7}" type="slidenum">
              <a:rPr lang="en-US" altLang="ja-JP" smtClean="0">
                <a:latin typeface="Times" charset="0"/>
                <a:ea typeface="Times" charset="0"/>
                <a:cs typeface="Times" charset="0"/>
              </a:rPr>
              <a:pPr/>
              <a:t>1</a:t>
            </a:fld>
            <a:endParaRPr lang="en-US" altLang="ja-JP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924800" cy="1371600"/>
          </a:xfr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/>
          <a:lstStyle/>
          <a:p>
            <a:r>
              <a:rPr lang="en-US" altLang="ja-JP" sz="4000" dirty="0" err="1" smtClean="0">
                <a:latin typeface="ヒラギノ明朝 Pro W6"/>
                <a:ea typeface="ヒラギノ明朝 Pro W6"/>
                <a:cs typeface="ヒラギノ明朝 Pro W6"/>
              </a:rPr>
              <a:t>Magnetars</a:t>
            </a:r>
            <a:r>
              <a:rPr lang="en-US" altLang="ja-JP" sz="4000" dirty="0" smtClean="0">
                <a:latin typeface="ヒラギノ明朝 Pro W6"/>
                <a:ea typeface="ヒラギノ明朝 Pro W6"/>
                <a:cs typeface="ヒラギノ明朝 Pro W6"/>
              </a:rPr>
              <a:t>, X-ray Pulsars, </a:t>
            </a:r>
            <a:br>
              <a:rPr lang="en-US" altLang="ja-JP" sz="4000" dirty="0" smtClean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sz="4000" dirty="0" smtClean="0">
                <a:latin typeface="ヒラギノ明朝 Pro W6"/>
                <a:ea typeface="ヒラギノ明朝 Pro W6"/>
                <a:cs typeface="ヒラギノ明朝 Pro W6"/>
              </a:rPr>
              <a:t>and Related Objects</a:t>
            </a:r>
            <a:endParaRPr lang="en-US" altLang="ja-JP" sz="4300" dirty="0" smtClean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6200" y="2133600"/>
            <a:ext cx="7162800" cy="395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28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K. Makishima (U-Tokyo)</a:t>
            </a:r>
          </a:p>
          <a:p>
            <a:pPr algn="ctr">
              <a:lnSpc>
                <a:spcPct val="120000"/>
              </a:lnSpc>
            </a:pPr>
            <a:endParaRPr lang="en-US" altLang="ja-JP" sz="2800" dirty="0" smtClean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M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lang="en-US" altLang="ja-JP" sz="2200" dirty="0" err="1">
                <a:latin typeface="ヒラギノ明朝 Pro W6"/>
                <a:ea typeface="ヒラギノ明朝 Pro W6"/>
                <a:cs typeface="ヒラギノ明朝 Pro W6"/>
              </a:rPr>
              <a:t>Sasano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,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K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Nakajima,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T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Nakano,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b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H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lang="en-US" altLang="ja-JP" sz="2200" dirty="0" err="1">
                <a:latin typeface="ヒラギノ明朝 Pro W6"/>
                <a:ea typeface="ヒラギノ明朝 Pro W6"/>
                <a:cs typeface="ヒラギノ明朝 Pro W6"/>
              </a:rPr>
              <a:t>Nishioka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,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T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Yuasa,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S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Yamada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, </a:t>
            </a:r>
            <a:b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K. </a:t>
            </a:r>
            <a:r>
              <a:rPr lang="en-US" altLang="ja-JP" sz="2200" dirty="0" err="1" smtClean="0">
                <a:latin typeface="ヒラギノ明朝 Pro W6"/>
                <a:ea typeface="ヒラギノ明朝 Pro W6"/>
                <a:cs typeface="ヒラギノ明朝 Pro W6"/>
              </a:rPr>
              <a:t>Nakazawa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,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J.S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lang="en-US" altLang="ja-JP" sz="2200" dirty="0" err="1">
                <a:latin typeface="ヒラギノ明朝 Pro W6"/>
                <a:ea typeface="ヒラギノ明朝 Pro W6"/>
                <a:cs typeface="ヒラギノ明朝 Pro W6"/>
              </a:rPr>
              <a:t>Hiraga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 (U-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Tokyo), </a:t>
            </a:r>
          </a:p>
          <a:p>
            <a:pPr algn="ctr">
              <a:lnSpc>
                <a:spcPct val="120000"/>
              </a:lnSpc>
            </a:pP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lang="en-US" altLang="ja-JP" sz="2200" dirty="0" err="1">
                <a:latin typeface="ヒラギノ明朝 Pro W6"/>
                <a:ea typeface="ヒラギノ明朝 Pro W6"/>
                <a:cs typeface="ヒラギノ明朝 Pro W6"/>
              </a:rPr>
              <a:t>Enoto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 (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Stanford), </a:t>
            </a:r>
          </a:p>
          <a:p>
            <a:pPr algn="ctr">
              <a:lnSpc>
                <a:spcPct val="120000"/>
              </a:lnSpc>
            </a:pP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Y.E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Nakagawa, T. </a:t>
            </a:r>
            <a:r>
              <a:rPr lang="en-US" altLang="ja-JP" sz="2200" dirty="0" err="1">
                <a:latin typeface="ヒラギノ明朝 Pro W6"/>
                <a:ea typeface="ヒラギノ明朝 Pro W6"/>
                <a:cs typeface="ヒラギノ明朝 Pro W6"/>
              </a:rPr>
              <a:t>Mihara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 (RIKEN),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</a:p>
          <a:p>
            <a:pPr marL="457200" indent="-457200" algn="ctr">
              <a:lnSpc>
                <a:spcPct val="120000"/>
              </a:lnSpc>
              <a:buAutoNum type="alphaUcPeriod"/>
            </a:pPr>
            <a:r>
              <a:rPr lang="en-US" altLang="ja-JP" sz="2200" dirty="0" err="1" smtClean="0">
                <a:latin typeface="ヒラギノ明朝 Pro W6"/>
                <a:ea typeface="ヒラギノ明朝 Pro W6"/>
                <a:cs typeface="ヒラギノ明朝 Pro W6"/>
              </a:rPr>
              <a:t>Bamba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(ISAS), T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Sato 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(Tokyo Metro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-U/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ISAS), </a:t>
            </a:r>
          </a:p>
          <a:p>
            <a:pPr marL="457200" indent="-457200" algn="ctr">
              <a:lnSpc>
                <a:spcPct val="120000"/>
              </a:lnSpc>
              <a:spcBef>
                <a:spcPts val="0"/>
              </a:spcBef>
            </a:pP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Y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Terada,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 T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lang="en-US" altLang="ja-JP" sz="2200" dirty="0" err="1">
                <a:latin typeface="ヒラギノ明朝 Pro W6"/>
                <a:ea typeface="ヒラギノ明朝 Pro W6"/>
                <a:cs typeface="ヒラギノ明朝 Pro W6"/>
              </a:rPr>
              <a:t>Kohzu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, and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 T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. Yasuda (Saitama-U)</a:t>
            </a:r>
            <a:endParaRPr lang="ja-JP" altLang="en-US" sz="2200" dirty="0">
              <a:latin typeface="ヒラギノ明朝 Pro W6"/>
              <a:ea typeface="ヒラギノ明朝 Pro W6"/>
              <a:cs typeface="ヒラギノ明朝 Pro 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76200"/>
            <a:ext cx="6477000" cy="609600"/>
          </a:xfrm>
          <a:solidFill>
            <a:srgbClr val="CCCC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36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7. ASTRO</a:t>
            </a:r>
            <a:r>
              <a:rPr lang="en-US" altLang="ja-JP" sz="36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-H</a:t>
            </a:r>
            <a:r>
              <a:rPr lang="en-US" altLang="ja-JP" sz="36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sz="36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and</a:t>
            </a:r>
            <a:r>
              <a:rPr lang="en-US" altLang="ja-JP" sz="36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sz="36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GEMS</a:t>
            </a:r>
            <a:endParaRPr lang="ja-JP" altLang="en-US" sz="3600" i="1" dirty="0" smtClean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35843" name="テキスト ボックス 8"/>
          <p:cNvSpPr txBox="1">
            <a:spLocks noChangeArrowheads="1"/>
          </p:cNvSpPr>
          <p:nvPr/>
        </p:nvSpPr>
        <p:spPr bwMode="auto">
          <a:xfrm>
            <a:off x="1143000" y="685800"/>
            <a:ext cx="693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Both scheduled for launch in 2014</a:t>
            </a:r>
            <a:endParaRPr lang="ja-JP" altLang="en-US" sz="2800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35844" name="テキスト ボックス 9"/>
          <p:cNvSpPr txBox="1">
            <a:spLocks noChangeArrowheads="1"/>
          </p:cNvSpPr>
          <p:nvPr/>
        </p:nvSpPr>
        <p:spPr bwMode="auto">
          <a:xfrm>
            <a:off x="228600" y="1143000"/>
            <a:ext cx="5715000" cy="3600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9875" indent="-366713">
              <a:spcBef>
                <a:spcPts val="1200"/>
              </a:spcBef>
            </a:pPr>
            <a:r>
              <a:rPr lang="en-US" altLang="ja-JP" sz="2800" i="1" dirty="0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ASTRO-H</a:t>
            </a:r>
            <a:r>
              <a:rPr lang="en-US" altLang="ja-JP" sz="2800" dirty="0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(</a:t>
            </a:r>
            <a:r>
              <a:rPr lang="en-US" altLang="ja-JP" sz="2800" dirty="0" err="1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Japan+US+ESA</a:t>
            </a:r>
            <a:r>
              <a:rPr lang="en-US" altLang="ja-JP" sz="2800" dirty="0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+..)</a:t>
            </a:r>
          </a:p>
          <a:p>
            <a:pPr marL="269875" indent="-366713">
              <a:spcBef>
                <a:spcPts val="600"/>
              </a:spcBef>
              <a:buFont typeface="Wingdings" charset="2"/>
              <a:buChar char="²"/>
            </a:pPr>
            <a:r>
              <a:rPr lang="en-US" altLang="ja-JP" sz="2000" u="sng" dirty="0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Micro-calorimeter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: 0.5-10 </a:t>
            </a:r>
            <a:r>
              <a:rPr lang="en-US" altLang="ja-JP" sz="2000" dirty="0" err="1">
                <a:latin typeface="ヒラギノ明朝 Pro W6" charset="-128"/>
                <a:ea typeface="ヒラギノ明朝 Pro W6" charset="-128"/>
                <a:cs typeface="ヒラギノ明朝 Pro W6" charset="-128"/>
              </a:rPr>
              <a:t>keV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, energy resolution</a:t>
            </a:r>
            <a:r>
              <a:rPr lang="en-US" altLang="ja-JP" sz="20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〜0.1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% </a:t>
            </a:r>
            <a:r>
              <a:rPr lang="en-US" altLang="ja-JP" sz="20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⇒ </a:t>
            </a:r>
            <a:r>
              <a:rPr lang="en-US" altLang="ja-JP" sz="2000" dirty="0" smtClean="0">
                <a:solidFill>
                  <a:srgbClr val="3366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SFXT line Doppler</a:t>
            </a:r>
            <a:endParaRPr lang="en-US" altLang="ja-JP" sz="2000" dirty="0" smtClean="0">
              <a:solidFill>
                <a:srgbClr val="3366FF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269875" indent="-366713">
              <a:spcBef>
                <a:spcPts val="600"/>
              </a:spcBef>
              <a:buFont typeface="Wingdings" charset="2"/>
              <a:buChar char="²"/>
            </a:pPr>
            <a:r>
              <a:rPr lang="en-US" altLang="ja-JP" sz="2000" u="sng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Hard X-ray Super-Mirror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+ </a:t>
            </a:r>
            <a:r>
              <a:rPr lang="en-US" altLang="ja-JP" sz="2000" u="sng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Hard X-ray Imager</a:t>
            </a:r>
            <a:r>
              <a:rPr lang="ja-JP" altLang="en-US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：</a:t>
            </a:r>
            <a:r>
              <a:rPr lang="en-US" altLang="ja-JP" sz="20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5〜80 </a:t>
            </a:r>
            <a:r>
              <a:rPr lang="en-US" altLang="ja-JP" sz="2000" dirty="0" err="1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keV</a:t>
            </a:r>
            <a:r>
              <a:rPr lang="en-US" altLang="ja-JP" sz="20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imaging spectroscopy 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⇒ </a:t>
            </a:r>
            <a:r>
              <a:rPr lang="en-US" altLang="ja-JP" sz="2000" dirty="0" err="1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magnetar</a:t>
            </a:r>
            <a:r>
              <a:rPr lang="en-US" altLang="ja-JP" sz="2000" dirty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continuum</a:t>
            </a:r>
            <a:endParaRPr lang="en-US" altLang="ja-JP" sz="2000" dirty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269875" indent="-366713">
              <a:spcBef>
                <a:spcPts val="600"/>
              </a:spcBef>
              <a:buFont typeface="Wingdings" charset="2"/>
              <a:buChar char="²"/>
            </a:pPr>
            <a:r>
              <a:rPr lang="en-US" altLang="ja-JP" sz="2000" u="sng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Soft Gamma-ray Detector</a:t>
            </a:r>
            <a:r>
              <a:rPr lang="ja-JP" altLang="en-US" sz="2000" dirty="0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：</a:t>
            </a:r>
            <a:r>
              <a:rPr lang="en-US" altLang="ja-JP" sz="2000" dirty="0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Compton camera, </a:t>
            </a:r>
            <a:r>
              <a:rPr lang="en-US" altLang="ja-JP" sz="20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60~600 </a:t>
            </a:r>
            <a:r>
              <a:rPr lang="en-US" altLang="ja-JP" sz="2000" dirty="0" err="1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keV</a:t>
            </a:r>
            <a:r>
              <a:rPr lang="en-US" altLang="ja-JP" sz="20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⇒</a:t>
            </a:r>
            <a:r>
              <a:rPr lang="en-US" altLang="ja-JP" sz="2000" dirty="0" err="1">
                <a:solidFill>
                  <a:srgbClr val="04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e</a:t>
            </a:r>
            <a:r>
              <a:rPr lang="en-US" altLang="ja-JP" sz="2000" baseline="30000" dirty="0" err="1">
                <a:solidFill>
                  <a:srgbClr val="04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+</a:t>
            </a:r>
            <a:r>
              <a:rPr lang="en-US" altLang="ja-JP" sz="2000" dirty="0" err="1">
                <a:solidFill>
                  <a:srgbClr val="04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e</a:t>
            </a:r>
            <a:r>
              <a:rPr lang="en-US" altLang="ja-JP" sz="2000" baseline="30000" dirty="0">
                <a:solidFill>
                  <a:srgbClr val="04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- </a:t>
            </a:r>
            <a:r>
              <a:rPr lang="en-US" altLang="ja-JP" sz="2000" dirty="0">
                <a:solidFill>
                  <a:srgbClr val="04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annihilation structure</a:t>
            </a:r>
          </a:p>
          <a:p>
            <a:pPr marL="269875" indent="-366713">
              <a:spcBef>
                <a:spcPts val="600"/>
              </a:spcBef>
              <a:buFont typeface="Wingdings" charset="2"/>
              <a:buChar char="²"/>
            </a:pPr>
            <a:r>
              <a:rPr lang="en-US" altLang="ja-JP" sz="20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Standard </a:t>
            </a:r>
            <a:r>
              <a:rPr lang="en-US" altLang="ja-JP" sz="2000" u="sng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X-ray Mirror </a:t>
            </a:r>
            <a:r>
              <a:rPr lang="en-US" altLang="ja-JP" sz="20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+ </a:t>
            </a:r>
            <a:r>
              <a:rPr lang="en-US" altLang="ja-JP" sz="2000" u="sng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CCD</a:t>
            </a:r>
          </a:p>
        </p:txBody>
      </p:sp>
      <p:pic>
        <p:nvPicPr>
          <p:cNvPr id="35845" name="図 7" descr="pct_astro-h.png"/>
          <p:cNvPicPr>
            <a:picLocks noChangeAspect="1"/>
          </p:cNvPicPr>
          <p:nvPr/>
        </p:nvPicPr>
        <p:blipFill>
          <a:blip r:embed="rId3">
            <a:lum bright="10000" contrast="6000"/>
          </a:blip>
          <a:srcRect/>
          <a:stretch>
            <a:fillRect/>
          </a:stretch>
        </p:blipFill>
        <p:spPr bwMode="auto">
          <a:xfrm rot="2453810">
            <a:off x="5073650" y="2074863"/>
            <a:ext cx="49403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スライド番号プレースホルダ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4DB382-6838-3B4C-BC98-4F42312493D8}" type="slidenum">
              <a:rPr lang="en-US" altLang="ja-JP">
                <a:latin typeface="ヒラギノ明朝 Pro W6" charset="-128"/>
                <a:ea typeface="ヒラギノ明朝 Pro W6" charset="-128"/>
                <a:cs typeface="ヒラギノ明朝 Pro W6" charset="-128"/>
              </a:rPr>
              <a:pPr/>
              <a:t>10</a:t>
            </a:fld>
            <a:endParaRPr lang="en-US" altLang="ja-JP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35847" name="テキスト ボックス 9"/>
          <p:cNvSpPr txBox="1">
            <a:spLocks noChangeArrowheads="1"/>
          </p:cNvSpPr>
          <p:nvPr/>
        </p:nvSpPr>
        <p:spPr bwMode="auto">
          <a:xfrm>
            <a:off x="228600" y="4876800"/>
            <a:ext cx="7086600" cy="1446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9875" indent="-366713">
              <a:spcBef>
                <a:spcPts val="1200"/>
              </a:spcBef>
            </a:pPr>
            <a:r>
              <a:rPr lang="en-US" altLang="ja-JP" sz="2800" i="1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GEMS </a:t>
            </a:r>
            <a:r>
              <a:rPr lang="en-US" altLang="ja-JP" sz="2000" i="1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(Gravity and Extreme Magnetism Explorer</a:t>
            </a:r>
            <a:r>
              <a:rPr lang="en-US" altLang="ja-JP" sz="2800" i="1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)</a:t>
            </a:r>
          </a:p>
          <a:p>
            <a:pPr marL="269875" indent="-366713"/>
            <a:r>
              <a:rPr lang="en-US" altLang="ja-JP" sz="2000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The first soft X-ray polarimetry mission developed under US-Japan collaboration. Trying to measure the expected polarization of magnetars.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"/>
                <a:cs typeface="Times"/>
              </a:rPr>
              <a:t>2010 Dec. 1</a:t>
            </a:r>
            <a:endParaRPr lang="en-US" altLang="ja-JP">
              <a:latin typeface="Times"/>
              <a:cs typeface="Time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"/>
                <a:cs typeface="Times"/>
              </a:rPr>
              <a:t>MAXI Symposium</a:t>
            </a:r>
            <a:endParaRPr lang="en-US" altLang="ja-JP">
              <a:latin typeface="Times"/>
              <a:cs typeface="Times"/>
            </a:endParaRPr>
          </a:p>
        </p:txBody>
      </p:sp>
      <p:sp>
        <p:nvSpPr>
          <p:cNvPr id="22532" name="スライド番号プレースホルダ 5"/>
          <p:cNvSpPr txBox="1">
            <a:spLocks/>
          </p:cNvSpPr>
          <p:nvPr/>
        </p:nvSpPr>
        <p:spPr bwMode="auto">
          <a:xfrm>
            <a:off x="6553200" y="6553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9BF258B-1885-F240-AC3D-660575246D60}" type="slidenum">
              <a:rPr lang="en-US" altLang="ja-JP" sz="140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pPr algn="r"/>
              <a:t>11</a:t>
            </a:fld>
            <a:endParaRPr lang="en-US" altLang="ja-JP" sz="1400">
              <a:solidFill>
                <a:schemeClr val="tx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2533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5181600" cy="533400"/>
          </a:xfrm>
          <a:prstGeom prst="rect">
            <a:avLst/>
          </a:prstGeom>
          <a:solidFill>
            <a:schemeClr val="accent3">
              <a:alpha val="83136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4000" i="1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Conclusion</a:t>
            </a:r>
            <a:endParaRPr lang="en-US" altLang="ja-JP" sz="4000" i="1" dirty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7" name="テキスト ボックス 70"/>
          <p:cNvSpPr txBox="1">
            <a:spLocks noChangeArrowheads="1"/>
          </p:cNvSpPr>
          <p:nvPr/>
        </p:nvSpPr>
        <p:spPr bwMode="auto">
          <a:xfrm>
            <a:off x="533400" y="838200"/>
            <a:ext cx="7924800" cy="504753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0000" indent="-187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ja-JP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Do </a:t>
            </a:r>
            <a:r>
              <a:rPr lang="en-US" altLang="ja-JP" dirty="0" err="1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magnetars</a:t>
            </a:r>
            <a:r>
              <a:rPr lang="en-US" altLang="ja-JP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really have </a:t>
            </a:r>
            <a:r>
              <a:rPr lang="en-US" altLang="ja-JP" i="1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=10</a:t>
            </a:r>
            <a:r>
              <a:rPr lang="en-US" altLang="ja-JP" baseline="300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14-15 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G, and are 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they 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emitting X-rays by spending their MF 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?</a:t>
            </a:r>
            <a:endParaRPr lang="en-US" altLang="ja-JP" dirty="0" smtClean="0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180000" indent="-187200">
              <a:lnSpc>
                <a:spcPct val="90000"/>
              </a:lnSpc>
              <a:spcBef>
                <a:spcPts val="6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 Very likely to be yes.</a:t>
            </a:r>
            <a:endParaRPr lang="en-US" altLang="ja-JP" dirty="0" smtClean="0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180000" indent="-187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altLang="ja-JP" dirty="0" smtClean="0">
              <a:solidFill>
                <a:schemeClr val="tx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180000" indent="-187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Is there a gap at </a:t>
            </a:r>
            <a:r>
              <a:rPr lang="en-US" altLang="ja-JP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~10</a:t>
            </a:r>
            <a:r>
              <a:rPr lang="en-US" altLang="ja-JP" baseline="300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13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G in the MF distribution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?</a:t>
            </a:r>
            <a:endParaRPr lang="en-US" altLang="ja-JP" dirty="0" smtClean="0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180000" indent="-187200">
              <a:lnSpc>
                <a:spcPct val="120000"/>
              </a:lnSpc>
              <a:spcBef>
                <a:spcPts val="6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 Still unclear, but </a:t>
            </a:r>
            <a:r>
              <a:rPr lang="en-US" altLang="ja-JP" dirty="0" err="1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magnetar</a:t>
            </a:r>
            <a:r>
              <a:rPr lang="en-US" altLang="ja-JP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descendents are suspected to lurk among </a:t>
            </a:r>
            <a:r>
              <a:rPr lang="en-US" altLang="ja-JP" dirty="0" err="1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SFXTs</a:t>
            </a:r>
            <a:r>
              <a:rPr lang="en-US" altLang="ja-JP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(and similar objects, e.g., GX 301-2), characterized by slow rotation and high variability. </a:t>
            </a:r>
          </a:p>
          <a:p>
            <a:pPr marL="180000" indent="-187200">
              <a:lnSpc>
                <a:spcPct val="50000"/>
              </a:lnSpc>
              <a:spcBef>
                <a:spcPts val="600"/>
              </a:spcBef>
            </a:pPr>
            <a:endParaRPr lang="en-US" altLang="ja-JP" dirty="0" smtClean="0">
              <a:solidFill>
                <a:schemeClr val="tx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180000" indent="-187200">
              <a:lnSpc>
                <a:spcPct val="1200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・</a:t>
            </a:r>
            <a:r>
              <a:rPr lang="en-US" altLang="ja-JP" dirty="0" smtClean="0">
                <a:solidFill>
                  <a:srgbClr val="0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New 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clues expected from MAXI, </a:t>
            </a:r>
            <a:r>
              <a:rPr lang="en-US" altLang="ja-JP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Suzaku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, </a:t>
            </a:r>
            <a:b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</a:b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ASTRO-H</a:t>
            </a:r>
            <a:r>
              <a:rPr lang="en-US" altLang="ja-JP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and </a:t>
            </a:r>
            <a:r>
              <a:rPr lang="en-US" altLang="ja-JP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GEMS</a:t>
            </a:r>
            <a:endParaRPr lang="en-US" altLang="ja-JP" i="1" dirty="0" smtClean="0">
              <a:solidFill>
                <a:schemeClr val="tx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テキスト ボックス 70"/>
          <p:cNvSpPr txBox="1">
            <a:spLocks noChangeArrowheads="1"/>
          </p:cNvSpPr>
          <p:nvPr/>
        </p:nvSpPr>
        <p:spPr bwMode="auto">
          <a:xfrm>
            <a:off x="4406900" y="1231900"/>
            <a:ext cx="4572000" cy="1323439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Measure 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cyclotron resonance</a:t>
            </a:r>
            <a:r>
              <a:rPr lang="en-US" altLang="ja-JP" sz="20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scattering feature (CRSF) at </a:t>
            </a:r>
            <a:br>
              <a:rPr lang="en-US" altLang="ja-JP" sz="20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</a:b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sz="2000" i="1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E</a:t>
            </a:r>
            <a:r>
              <a:rPr lang="en-US" altLang="ja-JP" sz="2000" baseline="-25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a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=11.6 </a:t>
            </a:r>
            <a:r>
              <a:rPr lang="en-US" altLang="ja-JP" sz="2000" i="1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sz="2000" baseline="-25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12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sz="2000" dirty="0" err="1">
                <a:latin typeface="ヒラギノ明朝 Pro W6" charset="-128"/>
                <a:ea typeface="ヒラギノ明朝 Pro W6" charset="-128"/>
                <a:cs typeface="ヒラギノ明朝 Pro W6" charset="-128"/>
              </a:rPr>
              <a:t>keV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sz="2000" dirty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(Makishima +99</a:t>
            </a:r>
            <a:r>
              <a:rPr lang="en-US" altLang="ja-JP" sz="2000" dirty="0" smtClean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),</a:t>
            </a:r>
          </a:p>
          <a:p>
            <a:r>
              <a:rPr lang="en-US" altLang="ja-JP" sz="2000" dirty="0" smtClean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Talk by </a:t>
            </a:r>
            <a:r>
              <a:rPr lang="en-US" altLang="ja-JP" sz="2000" dirty="0" err="1" smtClean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Santangelo</a:t>
            </a:r>
            <a:endParaRPr lang="ja-JP" altLang="en-US" sz="2000" dirty="0">
              <a:solidFill>
                <a:srgbClr val="C400C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1843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2010 Dec. 1</a:t>
            </a:r>
            <a:endParaRPr lang="en-US" altLang="ja-JP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1843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MAXI Symposium</a:t>
            </a:r>
            <a:endParaRPr lang="en-US" altLang="ja-JP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1843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467600" y="6324600"/>
            <a:ext cx="838200" cy="381000"/>
          </a:xfrm>
          <a:noFill/>
        </p:spPr>
        <p:txBody>
          <a:bodyPr/>
          <a:lstStyle/>
          <a:p>
            <a:fld id="{09C83C6C-83DD-F149-AFBA-BD545EBB1F59}" type="slidenum"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pPr/>
              <a:t>2</a:t>
            </a:fld>
            <a:endParaRPr lang="en-US" altLang="ja-JP" dirty="0" smtClean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0" y="101600"/>
            <a:ext cx="6172200" cy="609600"/>
          </a:xfrm>
          <a:prstGeom prst="rect">
            <a:avLst/>
          </a:prstGeom>
          <a:solidFill>
            <a:srgbClr val="FECAB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sz="3600" i="1" kern="0" dirty="0" smtClean="0">
                <a:latin typeface="ヒラギノ明朝 Pro W6"/>
                <a:ea typeface="ヒラギノ明朝 Pro W6"/>
                <a:cs typeface="ヒラギノ明朝 Pro W6"/>
              </a:rPr>
              <a:t>1. Magnetic Fields of </a:t>
            </a:r>
            <a:r>
              <a:rPr lang="en-US" altLang="ja-JP" sz="3600" i="1" kern="0" dirty="0" err="1" smtClean="0">
                <a:latin typeface="ヒラギノ明朝 Pro W6"/>
                <a:ea typeface="ヒラギノ明朝 Pro W6"/>
                <a:cs typeface="ヒラギノ明朝 Pro W6"/>
              </a:rPr>
              <a:t>NSs</a:t>
            </a:r>
            <a:endParaRPr lang="en-US" altLang="ja-JP" sz="3600" i="1" kern="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pic>
        <p:nvPicPr>
          <p:cNvPr id="18440" name="Picture 43" descr="X0331_spec"/>
          <p:cNvPicPr>
            <a:picLocks noChangeAspect="1" noChangeArrowheads="1"/>
          </p:cNvPicPr>
          <p:nvPr/>
        </p:nvPicPr>
        <p:blipFill>
          <a:blip r:embed="rId3">
            <a:lum bright="-30000" contrast="40000"/>
          </a:blip>
          <a:srcRect/>
          <a:stretch>
            <a:fillRect/>
          </a:stretch>
        </p:blipFill>
        <p:spPr bwMode="auto">
          <a:xfrm>
            <a:off x="4165600" y="2563812"/>
            <a:ext cx="49022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4" name="Text Box 48"/>
          <p:cNvSpPr txBox="1">
            <a:spLocks noChangeArrowheads="1"/>
          </p:cNvSpPr>
          <p:nvPr/>
        </p:nvSpPr>
        <p:spPr bwMode="auto">
          <a:xfrm>
            <a:off x="5257800" y="3733800"/>
            <a:ext cx="190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i="1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E</a:t>
            </a:r>
            <a:r>
              <a:rPr lang="en-US" altLang="ja-JP" baseline="-250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a</a:t>
            </a:r>
            <a:r>
              <a:rPr lang="en-US" altLang="ja-JP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=28 </a:t>
            </a:r>
            <a:r>
              <a:rPr lang="en-US" altLang="ja-JP" dirty="0" err="1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keV</a:t>
            </a:r>
            <a:r>
              <a:rPr lang="en-US" altLang="ja-JP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/>
            </a:r>
            <a:br>
              <a:rPr lang="en-US" altLang="ja-JP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</a:br>
            <a:r>
              <a:rPr lang="en-US" altLang="ja-JP" i="1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=2.4e12G</a:t>
            </a:r>
          </a:p>
        </p:txBody>
      </p:sp>
      <p:grpSp>
        <p:nvGrpSpPr>
          <p:cNvPr id="2" name="図形グループ 68"/>
          <p:cNvGrpSpPr>
            <a:grpSpLocks/>
          </p:cNvGrpSpPr>
          <p:nvPr/>
        </p:nvGrpSpPr>
        <p:grpSpPr bwMode="auto">
          <a:xfrm>
            <a:off x="6908800" y="2741612"/>
            <a:ext cx="2286000" cy="838200"/>
            <a:chOff x="2971800" y="1676400"/>
            <a:chExt cx="2286000" cy="838200"/>
          </a:xfrm>
        </p:grpSpPr>
        <p:sp>
          <p:nvSpPr>
            <p:cNvPr id="18494" name="AutoShape 46"/>
            <p:cNvSpPr>
              <a:spLocks noChangeArrowheads="1"/>
            </p:cNvSpPr>
            <p:nvPr/>
          </p:nvSpPr>
          <p:spPr bwMode="auto">
            <a:xfrm>
              <a:off x="3429000" y="2133600"/>
              <a:ext cx="228600" cy="38100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95" name="Text Box 49"/>
            <p:cNvSpPr txBox="1">
              <a:spLocks noChangeArrowheads="1"/>
            </p:cNvSpPr>
            <p:nvPr/>
          </p:nvSpPr>
          <p:spPr bwMode="auto">
            <a:xfrm>
              <a:off x="2971800" y="1676400"/>
              <a:ext cx="2286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fundamental</a:t>
              </a:r>
              <a:endParaRPr lang="ja-JP" altLang="en-US" sz="200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</p:grpSp>
      <p:sp>
        <p:nvSpPr>
          <p:cNvPr id="18443" name="Text Box 54"/>
          <p:cNvSpPr txBox="1">
            <a:spLocks noChangeArrowheads="1"/>
          </p:cNvSpPr>
          <p:nvPr/>
        </p:nvSpPr>
        <p:spPr bwMode="auto">
          <a:xfrm>
            <a:off x="8661400" y="5010150"/>
            <a:ext cx="30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ヒラギノ明朝 Pro W6" charset="-128"/>
                <a:ea typeface="ヒラギノ明朝 Pro W6" charset="-128"/>
                <a:cs typeface="ヒラギノ明朝 Pro W6" charset="-128"/>
              </a:rPr>
              <a:t>5</a:t>
            </a:r>
          </a:p>
        </p:txBody>
      </p:sp>
      <p:sp>
        <p:nvSpPr>
          <p:cNvPr id="18444" name="テキスト ボックス 65"/>
          <p:cNvSpPr txBox="1">
            <a:spLocks noChangeArrowheads="1"/>
          </p:cNvSpPr>
          <p:nvPr/>
        </p:nvSpPr>
        <p:spPr bwMode="auto">
          <a:xfrm>
            <a:off x="5003800" y="4792663"/>
            <a:ext cx="2514600" cy="769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008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X0331+53</a:t>
            </a:r>
            <a:r>
              <a:rPr lang="en-US" altLang="ja-JP" sz="200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/>
            </a:r>
            <a:br>
              <a:rPr lang="en-US" altLang="ja-JP" sz="200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</a:br>
            <a:r>
              <a:rPr lang="en-US" altLang="ja-JP" sz="200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(Nakajima +10)</a:t>
            </a:r>
            <a:endParaRPr lang="ja-JP" altLang="en-US" sz="2000">
              <a:solidFill>
                <a:srgbClr val="C400C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grpSp>
        <p:nvGrpSpPr>
          <p:cNvPr id="3" name="図形グループ 69"/>
          <p:cNvGrpSpPr>
            <a:grpSpLocks/>
          </p:cNvGrpSpPr>
          <p:nvPr/>
        </p:nvGrpSpPr>
        <p:grpSpPr bwMode="auto">
          <a:xfrm>
            <a:off x="7772400" y="3225800"/>
            <a:ext cx="1524000" cy="1193800"/>
            <a:chOff x="4038600" y="2286000"/>
            <a:chExt cx="1524000" cy="1193800"/>
          </a:xfrm>
        </p:grpSpPr>
        <p:sp>
          <p:nvSpPr>
            <p:cNvPr id="18492" name="Text Box 50"/>
            <p:cNvSpPr txBox="1">
              <a:spLocks noChangeArrowheads="1"/>
            </p:cNvSpPr>
            <p:nvPr/>
          </p:nvSpPr>
          <p:spPr bwMode="auto">
            <a:xfrm>
              <a:off x="4038600" y="2286000"/>
              <a:ext cx="1524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2</a:t>
              </a:r>
              <a:r>
                <a:rPr lang="en-US" altLang="ja-JP" sz="2000" baseline="30000" dirty="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nd</a:t>
              </a:r>
              <a:r>
                <a:rPr lang="en-US" altLang="ja-JP" sz="2000" dirty="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 </a:t>
              </a:r>
              <a:br>
                <a:rPr lang="en-US" altLang="ja-JP" sz="2000" dirty="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</a:br>
              <a:r>
                <a:rPr lang="en-US" altLang="ja-JP" sz="2000" dirty="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harmonic</a:t>
              </a:r>
              <a:endParaRPr lang="ja-JP" altLang="en-US" sz="2000" dirty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68" name="AutoShape 62"/>
            <p:cNvSpPr>
              <a:spLocks noChangeArrowheads="1"/>
            </p:cNvSpPr>
            <p:nvPr/>
          </p:nvSpPr>
          <p:spPr bwMode="auto">
            <a:xfrm>
              <a:off x="4376737" y="3048000"/>
              <a:ext cx="271463" cy="431800"/>
            </a:xfrm>
            <a:prstGeom prst="downArrow">
              <a:avLst>
                <a:gd name="adj1" fmla="val 50000"/>
                <a:gd name="adj2" fmla="val 39766"/>
              </a:avLst>
            </a:prstGeom>
            <a:solidFill>
              <a:srgbClr val="D7F8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 sz="2200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</p:grpSp>
      <p:sp>
        <p:nvSpPr>
          <p:cNvPr id="18446" name="テキスト ボックス 71"/>
          <p:cNvSpPr txBox="1">
            <a:spLocks noChangeArrowheads="1"/>
          </p:cNvSpPr>
          <p:nvPr/>
        </p:nvSpPr>
        <p:spPr bwMode="auto">
          <a:xfrm>
            <a:off x="5308600" y="5734050"/>
            <a:ext cx="3200400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Energy (</a:t>
            </a:r>
            <a:r>
              <a:rPr lang="en-US" altLang="ja-JP" dirty="0" err="1">
                <a:latin typeface="ヒラギノ明朝 Pro W6" charset="-128"/>
                <a:ea typeface="ヒラギノ明朝 Pro W6" charset="-128"/>
                <a:cs typeface="ヒラギノ明朝 Pro W6" charset="-128"/>
              </a:rPr>
              <a:t>keV</a:t>
            </a:r>
            <a:r>
              <a:rPr lang="en-US" altLang="ja-JP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)</a:t>
            </a:r>
            <a:endParaRPr lang="ja-JP" altLang="en-US" dirty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grpSp>
        <p:nvGrpSpPr>
          <p:cNvPr id="18447" name="Group 55"/>
          <p:cNvGrpSpPr>
            <a:grpSpLocks/>
          </p:cNvGrpSpPr>
          <p:nvPr/>
        </p:nvGrpSpPr>
        <p:grpSpPr bwMode="auto">
          <a:xfrm>
            <a:off x="149225" y="1143000"/>
            <a:ext cx="4067175" cy="5401237"/>
            <a:chOff x="94" y="480"/>
            <a:chExt cx="2562" cy="3502"/>
          </a:xfrm>
        </p:grpSpPr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336" y="528"/>
            <a:ext cx="2304" cy="3072"/>
          </p:xfrm>
          <a:graphic>
            <a:graphicData uri="http://schemas.openxmlformats.org/presentationml/2006/ole">
              <p:oleObj spid="_x0000_s18434" name="Bitmap Image" r:id="rId4" imgW="3467584" imgH="4029637" progId="">
                <p:embed/>
              </p:oleObj>
            </a:graphicData>
          </a:graphic>
        </p:graphicFrame>
        <p:sp>
          <p:nvSpPr>
            <p:cNvPr id="18450" name="Line 9"/>
            <p:cNvSpPr>
              <a:spLocks noChangeShapeType="1"/>
            </p:cNvSpPr>
            <p:nvPr/>
          </p:nvSpPr>
          <p:spPr bwMode="auto">
            <a:xfrm>
              <a:off x="740" y="1264"/>
              <a:ext cx="1764" cy="980"/>
            </a:xfrm>
            <a:prstGeom prst="line">
              <a:avLst/>
            </a:prstGeom>
            <a:noFill/>
            <a:ln w="19050">
              <a:solidFill>
                <a:srgbClr val="009D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1" name="Line 10"/>
            <p:cNvSpPr>
              <a:spLocks noChangeShapeType="1"/>
            </p:cNvSpPr>
            <p:nvPr/>
          </p:nvSpPr>
          <p:spPr bwMode="auto">
            <a:xfrm>
              <a:off x="816" y="824"/>
              <a:ext cx="1736" cy="988"/>
            </a:xfrm>
            <a:prstGeom prst="line">
              <a:avLst/>
            </a:prstGeom>
            <a:noFill/>
            <a:ln w="19050">
              <a:solidFill>
                <a:srgbClr val="009D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2" name="Line 11"/>
            <p:cNvSpPr>
              <a:spLocks noChangeShapeType="1"/>
            </p:cNvSpPr>
            <p:nvPr/>
          </p:nvSpPr>
          <p:spPr bwMode="auto">
            <a:xfrm>
              <a:off x="1288" y="616"/>
              <a:ext cx="1252" cy="684"/>
            </a:xfrm>
            <a:prstGeom prst="line">
              <a:avLst/>
            </a:prstGeom>
            <a:noFill/>
            <a:ln w="19050">
              <a:solidFill>
                <a:srgbClr val="009D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3" name="Line 12"/>
            <p:cNvSpPr>
              <a:spLocks noChangeShapeType="1"/>
            </p:cNvSpPr>
            <p:nvPr/>
          </p:nvSpPr>
          <p:spPr bwMode="auto">
            <a:xfrm>
              <a:off x="2116" y="588"/>
              <a:ext cx="448" cy="236"/>
            </a:xfrm>
            <a:prstGeom prst="line">
              <a:avLst/>
            </a:prstGeom>
            <a:noFill/>
            <a:ln w="19050">
              <a:solidFill>
                <a:srgbClr val="009D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4" name="Line 13"/>
            <p:cNvSpPr>
              <a:spLocks noChangeShapeType="1"/>
            </p:cNvSpPr>
            <p:nvPr/>
          </p:nvSpPr>
          <p:spPr bwMode="auto">
            <a:xfrm>
              <a:off x="712" y="2200"/>
              <a:ext cx="1772" cy="980"/>
            </a:xfrm>
            <a:prstGeom prst="line">
              <a:avLst/>
            </a:prstGeom>
            <a:noFill/>
            <a:ln w="19050">
              <a:solidFill>
                <a:srgbClr val="009D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5" name="Line 14"/>
            <p:cNvSpPr>
              <a:spLocks noChangeShapeType="1"/>
            </p:cNvSpPr>
            <p:nvPr/>
          </p:nvSpPr>
          <p:spPr bwMode="auto">
            <a:xfrm>
              <a:off x="724" y="2680"/>
              <a:ext cx="1112" cy="608"/>
            </a:xfrm>
            <a:prstGeom prst="line">
              <a:avLst/>
            </a:prstGeom>
            <a:noFill/>
            <a:ln w="19050">
              <a:solidFill>
                <a:srgbClr val="009D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6" name="Line 15"/>
            <p:cNvSpPr>
              <a:spLocks noChangeShapeType="1"/>
            </p:cNvSpPr>
            <p:nvPr/>
          </p:nvSpPr>
          <p:spPr bwMode="auto">
            <a:xfrm>
              <a:off x="720" y="3152"/>
              <a:ext cx="576" cy="304"/>
            </a:xfrm>
            <a:prstGeom prst="line">
              <a:avLst/>
            </a:prstGeom>
            <a:noFill/>
            <a:ln w="19050">
              <a:solidFill>
                <a:srgbClr val="009D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7" name="Line 16"/>
            <p:cNvSpPr>
              <a:spLocks noChangeShapeType="1"/>
            </p:cNvSpPr>
            <p:nvPr/>
          </p:nvSpPr>
          <p:spPr bwMode="auto">
            <a:xfrm flipH="1">
              <a:off x="720" y="2400"/>
              <a:ext cx="1780" cy="984"/>
            </a:xfrm>
            <a:prstGeom prst="line">
              <a:avLst/>
            </a:prstGeom>
            <a:noFill/>
            <a:ln w="19050">
              <a:solidFill>
                <a:srgbClr val="0000FA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8" name="Line 17"/>
            <p:cNvSpPr>
              <a:spLocks noChangeShapeType="1"/>
            </p:cNvSpPr>
            <p:nvPr/>
          </p:nvSpPr>
          <p:spPr bwMode="auto">
            <a:xfrm flipH="1">
              <a:off x="720" y="1440"/>
              <a:ext cx="1780" cy="984"/>
            </a:xfrm>
            <a:prstGeom prst="line">
              <a:avLst/>
            </a:prstGeom>
            <a:noFill/>
            <a:ln w="19050">
              <a:solidFill>
                <a:srgbClr val="0000FA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9" name="Line 18"/>
            <p:cNvSpPr>
              <a:spLocks noChangeShapeType="1"/>
            </p:cNvSpPr>
            <p:nvPr/>
          </p:nvSpPr>
          <p:spPr bwMode="auto">
            <a:xfrm flipH="1">
              <a:off x="720" y="1920"/>
              <a:ext cx="1780" cy="984"/>
            </a:xfrm>
            <a:prstGeom prst="line">
              <a:avLst/>
            </a:prstGeom>
            <a:noFill/>
            <a:ln w="19050">
              <a:solidFill>
                <a:srgbClr val="0000FA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60" name="Line 19"/>
            <p:cNvSpPr>
              <a:spLocks noChangeShapeType="1"/>
            </p:cNvSpPr>
            <p:nvPr/>
          </p:nvSpPr>
          <p:spPr bwMode="auto">
            <a:xfrm flipH="1">
              <a:off x="712" y="960"/>
              <a:ext cx="1780" cy="984"/>
            </a:xfrm>
            <a:prstGeom prst="line">
              <a:avLst/>
            </a:prstGeom>
            <a:noFill/>
            <a:ln w="19050">
              <a:solidFill>
                <a:srgbClr val="0000FA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61" name="Line 20"/>
            <p:cNvSpPr>
              <a:spLocks noChangeShapeType="1"/>
            </p:cNvSpPr>
            <p:nvPr/>
          </p:nvSpPr>
          <p:spPr bwMode="auto">
            <a:xfrm flipH="1">
              <a:off x="716" y="612"/>
              <a:ext cx="1564" cy="856"/>
            </a:xfrm>
            <a:prstGeom prst="line">
              <a:avLst/>
            </a:prstGeom>
            <a:noFill/>
            <a:ln w="19050">
              <a:solidFill>
                <a:srgbClr val="0000FA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62" name="Text Box 21"/>
            <p:cNvSpPr txBox="1">
              <a:spLocks noChangeArrowheads="1"/>
            </p:cNvSpPr>
            <p:nvPr/>
          </p:nvSpPr>
          <p:spPr bwMode="auto">
            <a:xfrm>
              <a:off x="1392" y="3168"/>
              <a:ext cx="1152" cy="2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©</a:t>
              </a:r>
              <a:r>
                <a:rPr lang="en-US" altLang="ja-JP" sz="16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A.Reisenegger</a:t>
              </a:r>
            </a:p>
          </p:txBody>
        </p:sp>
        <p:grpSp>
          <p:nvGrpSpPr>
            <p:cNvPr id="18463" name="Group 22"/>
            <p:cNvGrpSpPr>
              <a:grpSpLocks/>
            </p:cNvGrpSpPr>
            <p:nvPr/>
          </p:nvGrpSpPr>
          <p:grpSpPr bwMode="auto">
            <a:xfrm>
              <a:off x="1041" y="710"/>
              <a:ext cx="750" cy="1700"/>
              <a:chOff x="945" y="902"/>
              <a:chExt cx="750" cy="1700"/>
            </a:xfrm>
          </p:grpSpPr>
          <p:sp>
            <p:nvSpPr>
              <p:cNvPr id="18488" name="Rectangle 23"/>
              <p:cNvSpPr>
                <a:spLocks noChangeArrowheads="1"/>
              </p:cNvSpPr>
              <p:nvPr/>
            </p:nvSpPr>
            <p:spPr bwMode="auto">
              <a:xfrm rot="1718415">
                <a:off x="1503" y="902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18489" name="Rectangle 24"/>
              <p:cNvSpPr>
                <a:spLocks noChangeArrowheads="1"/>
              </p:cNvSpPr>
              <p:nvPr/>
            </p:nvSpPr>
            <p:spPr bwMode="auto">
              <a:xfrm rot="1718415">
                <a:off x="963" y="1561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18490" name="Rectangle 25"/>
              <p:cNvSpPr>
                <a:spLocks noChangeArrowheads="1"/>
              </p:cNvSpPr>
              <p:nvPr/>
            </p:nvSpPr>
            <p:spPr bwMode="auto">
              <a:xfrm rot="1718415">
                <a:off x="945" y="2506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18491" name="Rectangle 26"/>
              <p:cNvSpPr>
                <a:spLocks noChangeArrowheads="1"/>
              </p:cNvSpPr>
              <p:nvPr/>
            </p:nvSpPr>
            <p:spPr bwMode="auto">
              <a:xfrm rot="-1928641">
                <a:off x="1008" y="2218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</p:grpSp>
        <p:sp>
          <p:nvSpPr>
            <p:cNvPr id="18464" name="Rectangle 27"/>
            <p:cNvSpPr>
              <a:spLocks noChangeArrowheads="1"/>
            </p:cNvSpPr>
            <p:nvPr/>
          </p:nvSpPr>
          <p:spPr bwMode="auto">
            <a:xfrm rot="-1928641">
              <a:off x="2193" y="2390"/>
              <a:ext cx="192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65" name="Line 28"/>
            <p:cNvSpPr>
              <a:spLocks noChangeShapeType="1"/>
            </p:cNvSpPr>
            <p:nvPr/>
          </p:nvSpPr>
          <p:spPr bwMode="auto">
            <a:xfrm>
              <a:off x="696" y="1700"/>
              <a:ext cx="1748" cy="968"/>
            </a:xfrm>
            <a:prstGeom prst="line">
              <a:avLst/>
            </a:prstGeom>
            <a:noFill/>
            <a:ln w="19050">
              <a:solidFill>
                <a:srgbClr val="009D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66" name="Text Box 29"/>
            <p:cNvSpPr txBox="1">
              <a:spLocks noChangeArrowheads="1"/>
            </p:cNvSpPr>
            <p:nvPr/>
          </p:nvSpPr>
          <p:spPr bwMode="auto">
            <a:xfrm rot="1787041">
              <a:off x="1392" y="620"/>
              <a:ext cx="62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 baseline="300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14</a:t>
              </a:r>
              <a:r>
                <a:rPr lang="en-US" altLang="ja-JP" sz="18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G</a:t>
              </a:r>
            </a:p>
          </p:txBody>
        </p:sp>
        <p:sp>
          <p:nvSpPr>
            <p:cNvPr id="18467" name="Text Box 30"/>
            <p:cNvSpPr txBox="1">
              <a:spLocks noChangeArrowheads="1"/>
            </p:cNvSpPr>
            <p:nvPr/>
          </p:nvSpPr>
          <p:spPr bwMode="auto">
            <a:xfrm rot="1787041">
              <a:off x="912" y="1292"/>
              <a:ext cx="62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 baseline="300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12</a:t>
              </a:r>
              <a:r>
                <a:rPr lang="en-US" altLang="ja-JP" sz="18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G</a:t>
              </a:r>
            </a:p>
          </p:txBody>
        </p:sp>
        <p:sp>
          <p:nvSpPr>
            <p:cNvPr id="18468" name="Text Box 31"/>
            <p:cNvSpPr txBox="1">
              <a:spLocks noChangeArrowheads="1"/>
            </p:cNvSpPr>
            <p:nvPr/>
          </p:nvSpPr>
          <p:spPr bwMode="auto">
            <a:xfrm rot="1787041">
              <a:off x="624" y="2060"/>
              <a:ext cx="62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 baseline="300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G</a:t>
              </a:r>
            </a:p>
          </p:txBody>
        </p:sp>
        <p:sp>
          <p:nvSpPr>
            <p:cNvPr id="18469" name="Text Box 32"/>
            <p:cNvSpPr txBox="1">
              <a:spLocks noChangeArrowheads="1"/>
            </p:cNvSpPr>
            <p:nvPr/>
          </p:nvSpPr>
          <p:spPr bwMode="auto">
            <a:xfrm rot="1787041">
              <a:off x="960" y="3212"/>
              <a:ext cx="62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 baseline="300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8</a:t>
              </a:r>
              <a:r>
                <a:rPr lang="en-US" altLang="ja-JP" sz="1800">
                  <a:solidFill>
                    <a:srgbClr val="009D03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G</a:t>
              </a:r>
            </a:p>
          </p:txBody>
        </p:sp>
        <p:sp>
          <p:nvSpPr>
            <p:cNvPr id="18470" name="Text Box 33"/>
            <p:cNvSpPr txBox="1">
              <a:spLocks noChangeArrowheads="1"/>
            </p:cNvSpPr>
            <p:nvPr/>
          </p:nvSpPr>
          <p:spPr bwMode="auto">
            <a:xfrm rot="19773483">
              <a:off x="1056" y="2357"/>
              <a:ext cx="5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 baseline="300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8</a:t>
              </a: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yr</a:t>
              </a:r>
            </a:p>
          </p:txBody>
        </p:sp>
        <p:sp>
          <p:nvSpPr>
            <p:cNvPr id="18471" name="Text Box 34"/>
            <p:cNvSpPr txBox="1">
              <a:spLocks noChangeArrowheads="1"/>
            </p:cNvSpPr>
            <p:nvPr/>
          </p:nvSpPr>
          <p:spPr bwMode="auto">
            <a:xfrm rot="19773483">
              <a:off x="768" y="1541"/>
              <a:ext cx="5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 baseline="300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4</a:t>
              </a: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yr</a:t>
              </a:r>
            </a:p>
          </p:txBody>
        </p:sp>
        <p:sp>
          <p:nvSpPr>
            <p:cNvPr id="18472" name="Text Box 35"/>
            <p:cNvSpPr txBox="1">
              <a:spLocks noChangeArrowheads="1"/>
            </p:cNvSpPr>
            <p:nvPr/>
          </p:nvSpPr>
          <p:spPr bwMode="auto">
            <a:xfrm rot="19773483">
              <a:off x="1152" y="812"/>
              <a:ext cx="5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 baseline="300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2</a:t>
              </a: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yr</a:t>
              </a:r>
            </a:p>
          </p:txBody>
        </p:sp>
        <p:sp>
          <p:nvSpPr>
            <p:cNvPr id="18473" name="Text Box 36"/>
            <p:cNvSpPr txBox="1">
              <a:spLocks noChangeArrowheads="1"/>
            </p:cNvSpPr>
            <p:nvPr/>
          </p:nvSpPr>
          <p:spPr bwMode="auto">
            <a:xfrm rot="19780331">
              <a:off x="1488" y="2828"/>
              <a:ext cx="62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 baseline="300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yr</a:t>
              </a:r>
            </a:p>
          </p:txBody>
        </p:sp>
        <p:sp>
          <p:nvSpPr>
            <p:cNvPr id="18474" name="Text Box 37"/>
            <p:cNvSpPr txBox="1">
              <a:spLocks noChangeArrowheads="1"/>
            </p:cNvSpPr>
            <p:nvPr/>
          </p:nvSpPr>
          <p:spPr bwMode="auto">
            <a:xfrm rot="19773483">
              <a:off x="1056" y="1868"/>
              <a:ext cx="5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10</a:t>
              </a:r>
              <a:r>
                <a:rPr lang="en-US" altLang="ja-JP" sz="1800" baseline="300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6</a:t>
              </a:r>
              <a:r>
                <a:rPr lang="en-US" altLang="ja-JP" sz="1800">
                  <a:solidFill>
                    <a:srgbClr val="0000FA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yr</a:t>
              </a:r>
            </a:p>
          </p:txBody>
        </p:sp>
        <p:sp>
          <p:nvSpPr>
            <p:cNvPr id="18475" name="Text Box 38"/>
            <p:cNvSpPr txBox="1">
              <a:spLocks noChangeArrowheads="1"/>
            </p:cNvSpPr>
            <p:nvPr/>
          </p:nvSpPr>
          <p:spPr bwMode="auto">
            <a:xfrm>
              <a:off x="544" y="3496"/>
              <a:ext cx="2112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ja-JP" sz="20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-3    -2     -1      0      1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20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Log Period (sec)</a:t>
              </a:r>
            </a:p>
          </p:txBody>
        </p:sp>
        <p:sp>
          <p:nvSpPr>
            <p:cNvPr id="18476" name="AutoShape 39"/>
            <p:cNvSpPr>
              <a:spLocks noChangeArrowheads="1"/>
            </p:cNvSpPr>
            <p:nvPr/>
          </p:nvSpPr>
          <p:spPr bwMode="auto">
            <a:xfrm>
              <a:off x="1360" y="1344"/>
              <a:ext cx="48" cy="4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rgbClr val="D300CD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77" name="Text Box 40"/>
            <p:cNvSpPr txBox="1">
              <a:spLocks noChangeArrowheads="1"/>
            </p:cNvSpPr>
            <p:nvPr/>
          </p:nvSpPr>
          <p:spPr bwMode="auto">
            <a:xfrm>
              <a:off x="96" y="528"/>
              <a:ext cx="552" cy="34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60000"/>
                </a:lnSpc>
              </a:pPr>
              <a:endParaRPr lang="en-US" altLang="ja-JP" sz="18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  <a:p>
              <a:pPr algn="r">
                <a:spcBef>
                  <a:spcPct val="35000"/>
                </a:spcBef>
              </a:pPr>
              <a:r>
                <a:rPr lang="en-US" altLang="ja-JP" sz="18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-10</a:t>
              </a:r>
            </a:p>
            <a:p>
              <a:pPr algn="r">
                <a:spcBef>
                  <a:spcPct val="35000"/>
                </a:spcBef>
              </a:pPr>
              <a:endParaRPr lang="en-US" altLang="ja-JP" sz="18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  <a:p>
              <a:pPr algn="r">
                <a:spcBef>
                  <a:spcPct val="35000"/>
                </a:spcBef>
              </a:pPr>
              <a:r>
                <a:rPr lang="en-US" altLang="ja-JP" sz="18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-12</a:t>
              </a:r>
            </a:p>
            <a:p>
              <a:pPr algn="r">
                <a:spcBef>
                  <a:spcPct val="35000"/>
                </a:spcBef>
              </a:pPr>
              <a:endParaRPr lang="en-US" altLang="ja-JP" sz="18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  <a:p>
              <a:pPr algn="r">
                <a:spcBef>
                  <a:spcPct val="35000"/>
                </a:spcBef>
              </a:pPr>
              <a:r>
                <a:rPr lang="en-US" altLang="ja-JP" sz="18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-14</a:t>
              </a:r>
            </a:p>
            <a:p>
              <a:pPr algn="r">
                <a:spcBef>
                  <a:spcPct val="35000"/>
                </a:spcBef>
              </a:pPr>
              <a:endParaRPr lang="en-US" altLang="ja-JP" sz="18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  <a:p>
              <a:pPr algn="r">
                <a:spcBef>
                  <a:spcPct val="35000"/>
                </a:spcBef>
              </a:pPr>
              <a:r>
                <a:rPr lang="en-US" altLang="ja-JP" sz="18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-16</a:t>
              </a:r>
            </a:p>
            <a:p>
              <a:pPr algn="r">
                <a:spcBef>
                  <a:spcPct val="35000"/>
                </a:spcBef>
              </a:pPr>
              <a:endParaRPr lang="en-US" altLang="ja-JP" sz="18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  <a:p>
              <a:pPr algn="r">
                <a:spcBef>
                  <a:spcPct val="35000"/>
                </a:spcBef>
              </a:pPr>
              <a:r>
                <a:rPr lang="en-US" altLang="ja-JP" sz="18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-18</a:t>
              </a:r>
            </a:p>
            <a:p>
              <a:pPr algn="r">
                <a:spcBef>
                  <a:spcPct val="35000"/>
                </a:spcBef>
              </a:pPr>
              <a:endParaRPr lang="en-US" altLang="ja-JP" sz="18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  <a:p>
              <a:pPr algn="r">
                <a:spcBef>
                  <a:spcPct val="35000"/>
                </a:spcBef>
              </a:pPr>
              <a:r>
                <a:rPr lang="en-US" altLang="ja-JP" sz="1800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-20</a:t>
              </a:r>
            </a:p>
            <a:p>
              <a:pPr algn="r">
                <a:spcBef>
                  <a:spcPct val="35000"/>
                </a:spcBef>
              </a:pPr>
              <a:endParaRPr lang="en-US" altLang="ja-JP" sz="18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  <a:p>
              <a:pPr algn="r">
                <a:lnSpc>
                  <a:spcPct val="75000"/>
                </a:lnSpc>
              </a:pPr>
              <a:endParaRPr lang="en-US" altLang="ja-JP" sz="18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  <a:p>
              <a:pPr algn="r">
                <a:spcBef>
                  <a:spcPct val="35000"/>
                </a:spcBef>
              </a:pPr>
              <a:endParaRPr lang="ja-JP" altLang="en-US" sz="18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78" name="Text Box 41"/>
            <p:cNvSpPr txBox="1">
              <a:spLocks noChangeArrowheads="1"/>
            </p:cNvSpPr>
            <p:nvPr/>
          </p:nvSpPr>
          <p:spPr bwMode="auto">
            <a:xfrm rot="-5390840">
              <a:off x="-554" y="1569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solidFill>
                    <a:schemeClr val="tx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Log Pdot (s/s)</a:t>
              </a:r>
            </a:p>
          </p:txBody>
        </p:sp>
        <p:sp>
          <p:nvSpPr>
            <p:cNvPr id="18479" name="AutoShape 42"/>
            <p:cNvSpPr>
              <a:spLocks noChangeArrowheads="1"/>
            </p:cNvSpPr>
            <p:nvPr/>
          </p:nvSpPr>
          <p:spPr bwMode="auto">
            <a:xfrm>
              <a:off x="2331" y="759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80" name="AutoShape 43"/>
            <p:cNvSpPr>
              <a:spLocks noChangeArrowheads="1"/>
            </p:cNvSpPr>
            <p:nvPr/>
          </p:nvSpPr>
          <p:spPr bwMode="auto">
            <a:xfrm>
              <a:off x="2391" y="1311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81" name="AutoShape 44"/>
            <p:cNvSpPr>
              <a:spLocks noChangeArrowheads="1"/>
            </p:cNvSpPr>
            <p:nvPr/>
          </p:nvSpPr>
          <p:spPr bwMode="auto">
            <a:xfrm>
              <a:off x="2478" y="855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82" name="AutoShape 45"/>
            <p:cNvSpPr>
              <a:spLocks noChangeArrowheads="1"/>
            </p:cNvSpPr>
            <p:nvPr/>
          </p:nvSpPr>
          <p:spPr bwMode="auto">
            <a:xfrm>
              <a:off x="2466" y="933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83" name="AutoShape 46"/>
            <p:cNvSpPr>
              <a:spLocks noChangeArrowheads="1"/>
            </p:cNvSpPr>
            <p:nvPr/>
          </p:nvSpPr>
          <p:spPr bwMode="auto">
            <a:xfrm>
              <a:off x="2406" y="897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84" name="AutoShape 47"/>
            <p:cNvSpPr>
              <a:spLocks noChangeArrowheads="1"/>
            </p:cNvSpPr>
            <p:nvPr/>
          </p:nvSpPr>
          <p:spPr bwMode="auto">
            <a:xfrm>
              <a:off x="2373" y="918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85" name="AutoShape 48"/>
            <p:cNvSpPr>
              <a:spLocks noChangeArrowheads="1"/>
            </p:cNvSpPr>
            <p:nvPr/>
          </p:nvSpPr>
          <p:spPr bwMode="auto">
            <a:xfrm>
              <a:off x="2427" y="1155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18486" name="Line 50"/>
            <p:cNvSpPr>
              <a:spLocks noChangeShapeType="1"/>
            </p:cNvSpPr>
            <p:nvPr/>
          </p:nvSpPr>
          <p:spPr bwMode="auto">
            <a:xfrm>
              <a:off x="1872" y="576"/>
              <a:ext cx="672" cy="1056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87" name="Text Box 51"/>
            <p:cNvSpPr txBox="1">
              <a:spLocks noChangeArrowheads="1"/>
            </p:cNvSpPr>
            <p:nvPr/>
          </p:nvSpPr>
          <p:spPr bwMode="auto">
            <a:xfrm rot="3353607">
              <a:off x="1819" y="859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i="1">
                  <a:solidFill>
                    <a:srgbClr val="FF0000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E</a:t>
              </a:r>
              <a:r>
                <a:rPr lang="en-US" altLang="ja-JP" sz="2000" baseline="-25000">
                  <a:solidFill>
                    <a:srgbClr val="FF0000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mag</a:t>
              </a:r>
              <a:r>
                <a:rPr lang="ja-JP" altLang="en-US" sz="2000">
                  <a:solidFill>
                    <a:srgbClr val="FF0000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＞</a:t>
              </a:r>
              <a:r>
                <a:rPr lang="en-US" altLang="ja-JP" sz="2000" i="1">
                  <a:solidFill>
                    <a:srgbClr val="FF0000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E</a:t>
              </a:r>
              <a:r>
                <a:rPr lang="en-US" altLang="ja-JP" sz="2000" baseline="-25000">
                  <a:solidFill>
                    <a:srgbClr val="FF0000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rot</a:t>
              </a:r>
              <a:endParaRPr lang="en-US" altLang="ja-JP" sz="200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</p:grpSp>
      <p:sp>
        <p:nvSpPr>
          <p:cNvPr id="82" name="ドーナツ 81"/>
          <p:cNvSpPr/>
          <p:nvPr/>
        </p:nvSpPr>
        <p:spPr bwMode="auto">
          <a:xfrm>
            <a:off x="3276600" y="1371600"/>
            <a:ext cx="990600" cy="1219200"/>
          </a:xfrm>
          <a:prstGeom prst="donut">
            <a:avLst>
              <a:gd name="adj" fmla="val 192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8449" name="テキスト ボックス 58"/>
          <p:cNvSpPr txBox="1">
            <a:spLocks noChangeArrowheads="1"/>
          </p:cNvSpPr>
          <p:nvPr/>
        </p:nvSpPr>
        <p:spPr bwMode="auto">
          <a:xfrm>
            <a:off x="2362200" y="4114800"/>
            <a:ext cx="2209800" cy="1554272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9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A pulsar spins down spending its rot. </a:t>
            </a:r>
            <a:r>
              <a:rPr lang="en-US" altLang="ja-JP" sz="19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energy </a:t>
            </a:r>
            <a:r>
              <a:rPr lang="en-US" altLang="ja-JP" sz="19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into mag. </a:t>
            </a:r>
            <a:r>
              <a:rPr lang="en-US" altLang="ja-JP" sz="19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dipole </a:t>
            </a:r>
            <a:r>
              <a:rPr lang="en-US" altLang="ja-JP" sz="19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radiation</a:t>
            </a:r>
            <a:endParaRPr lang="ja-JP" altLang="en-US" sz="1900" dirty="0">
              <a:solidFill>
                <a:schemeClr val="tx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52400" y="787400"/>
            <a:ext cx="411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Rotation-Powered </a:t>
            </a:r>
            <a:r>
              <a:rPr lang="en-US" altLang="ja-JP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ulsars</a:t>
            </a:r>
            <a:endParaRPr kumimoji="1" lang="ja-JP" altLang="en-US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419600" y="762000"/>
            <a:ext cx="44958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Accretion</a:t>
            </a:r>
            <a:r>
              <a:rPr kumimoji="1"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-Powered </a:t>
            </a:r>
            <a:r>
              <a:rPr lang="en-US" altLang="ja-JP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ulsars</a:t>
            </a:r>
            <a:endParaRPr kumimoji="1" lang="ja-JP" altLang="en-US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4" grpId="0"/>
      <p:bldP spid="82" grpId="0" animBg="1"/>
      <p:bldP spid="184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5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53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3657600" y="4552950"/>
            <a:ext cx="838200" cy="381000"/>
          </a:xfrm>
        </p:spPr>
        <p:txBody>
          <a:bodyPr/>
          <a:lstStyle/>
          <a:p>
            <a:pPr>
              <a:defRPr/>
            </a:pPr>
            <a:fld id="{FF3AB453-379F-1E45-BA98-280CC49BD3F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76200"/>
            <a:ext cx="6248400" cy="533400"/>
          </a:xfrm>
          <a:solidFill>
            <a:srgbClr val="FFBD0A"/>
          </a:solidFill>
          <a:ln w="19050" cap="flat">
            <a:solidFill>
              <a:schemeClr val="tx1"/>
            </a:solidFill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ja-JP" sz="3800" i="1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2. Puzzles to be Solved</a:t>
            </a:r>
          </a:p>
        </p:txBody>
      </p:sp>
      <p:pic>
        <p:nvPicPr>
          <p:cNvPr id="19462" name="Picture 49" descr="Bf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51133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Line 53"/>
          <p:cNvSpPr>
            <a:spLocks noChangeShapeType="1"/>
          </p:cNvSpPr>
          <p:nvPr/>
        </p:nvSpPr>
        <p:spPr bwMode="auto">
          <a:xfrm>
            <a:off x="3886200" y="2362200"/>
            <a:ext cx="0" cy="1219200"/>
          </a:xfrm>
          <a:prstGeom prst="line">
            <a:avLst/>
          </a:prstGeom>
          <a:noFill/>
          <a:ln w="31750">
            <a:solidFill>
              <a:srgbClr val="D300CD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64" name="Text Box 54"/>
          <p:cNvSpPr txBox="1">
            <a:spLocks noChangeArrowheads="1"/>
          </p:cNvSpPr>
          <p:nvPr/>
        </p:nvSpPr>
        <p:spPr bwMode="auto">
          <a:xfrm>
            <a:off x="3657600" y="1981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i="1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sz="20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=</a:t>
            </a:r>
            <a:r>
              <a:rPr lang="en-US" altLang="ja-JP" sz="2000" i="1" dirty="0" err="1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sz="2000" baseline="-25000" dirty="0" err="1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c</a:t>
            </a:r>
            <a:endParaRPr lang="en-US" altLang="ja-JP" dirty="0">
              <a:solidFill>
                <a:schemeClr val="tx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19465" name="テキスト ボックス 70"/>
          <p:cNvSpPr txBox="1">
            <a:spLocks noChangeArrowheads="1"/>
          </p:cNvSpPr>
          <p:nvPr/>
        </p:nvSpPr>
        <p:spPr bwMode="auto">
          <a:xfrm>
            <a:off x="5410200" y="712787"/>
            <a:ext cx="3581400" cy="34778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9388" indent="-185738">
              <a:buFont typeface="Arial" charset="0"/>
              <a:buChar char="•"/>
            </a:pP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Does the MF decay gradually from 10</a:t>
            </a:r>
            <a:r>
              <a:rPr lang="en-US" altLang="ja-JP" sz="2200" baseline="300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12 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G down to </a:t>
            </a:r>
            <a:r>
              <a:rPr lang="en-US" altLang="ja-JP" sz="22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=10</a:t>
            </a:r>
            <a:r>
              <a:rPr lang="en-US" altLang="ja-JP" sz="2200" baseline="300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8 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G, or make transitions?  </a:t>
            </a:r>
            <a:r>
              <a:rPr lang="en-US" altLang="ja-JP" sz="2200" dirty="0" smtClean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(Makishima +99)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.</a:t>
            </a:r>
          </a:p>
          <a:p>
            <a:pPr marL="179388" indent="-185738">
              <a:buFont typeface="Arial" charset="0"/>
              <a:buChar char="•"/>
            </a:pP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What </a:t>
            </a:r>
            <a:r>
              <a:rPr lang="en-US" altLang="ja-JP" sz="22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sustain these strong MF? Super-conducting vortices, </a:t>
            </a:r>
            <a:br>
              <a:rPr lang="en-US" altLang="ja-JP" sz="22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</a:br>
            <a:r>
              <a:rPr lang="en-US" altLang="ja-JP" sz="22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or nuclear </a:t>
            </a:r>
            <a:r>
              <a:rPr lang="en-US" altLang="ja-JP" sz="2200" dirty="0" err="1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ferro</a:t>
            </a:r>
            <a:r>
              <a:rPr lang="en-US" altLang="ja-JP" sz="22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-magnetism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? </a:t>
            </a:r>
            <a:r>
              <a:rPr lang="en-US" altLang="ja-JP" sz="2200" dirty="0" smtClean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(</a:t>
            </a:r>
            <a:r>
              <a:rPr lang="en-US" altLang="ja-JP" sz="2200" i="1" dirty="0" smtClean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ibid</a:t>
            </a:r>
            <a:r>
              <a:rPr lang="en-US" altLang="ja-JP" sz="2200" dirty="0" smtClean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.)</a:t>
            </a:r>
            <a:endParaRPr lang="en-US" altLang="ja-JP" sz="2200" dirty="0">
              <a:solidFill>
                <a:schemeClr val="tx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19466" name="テキスト ボックス 70"/>
          <p:cNvSpPr txBox="1">
            <a:spLocks noChangeArrowheads="1"/>
          </p:cNvSpPr>
          <p:nvPr/>
        </p:nvSpPr>
        <p:spPr bwMode="auto">
          <a:xfrm>
            <a:off x="609600" y="4243799"/>
            <a:ext cx="7772400" cy="215700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0000" indent="-187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ja-JP" sz="22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Do </a:t>
            </a:r>
            <a:r>
              <a:rPr lang="en-US" altLang="ja-JP" sz="2200" dirty="0" err="1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magnetars</a:t>
            </a:r>
            <a:r>
              <a:rPr lang="en-US" altLang="ja-JP" sz="22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really have </a:t>
            </a:r>
            <a:r>
              <a:rPr lang="en-US" altLang="ja-JP" sz="2200" i="1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sz="22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=10</a:t>
            </a:r>
            <a:r>
              <a:rPr lang="en-US" altLang="ja-JP" sz="2200" baseline="30000" dirty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14-15 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G, and are they really emitting X-rays by spending their MF ?</a:t>
            </a:r>
          </a:p>
          <a:p>
            <a:pPr marL="180000" indent="-187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Is there a gap at </a:t>
            </a:r>
            <a:r>
              <a:rPr lang="en-US" altLang="ja-JP" sz="22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~10</a:t>
            </a:r>
            <a:r>
              <a:rPr lang="en-US" altLang="ja-JP" sz="2200" baseline="300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13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G in the MF distribution?</a:t>
            </a:r>
          </a:p>
          <a:p>
            <a:pPr marL="180000" indent="-187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How can we search for hidden </a:t>
            </a:r>
            <a:r>
              <a:rPr lang="en-US" altLang="ja-JP" sz="2200" dirty="0" err="1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magnetars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?</a:t>
            </a:r>
          </a:p>
          <a:p>
            <a:pPr marL="180000" indent="-187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Do the </a:t>
            </a:r>
            <a:r>
              <a:rPr lang="en-US" altLang="ja-JP" sz="2200" dirty="0" err="1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SNRs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associated with </a:t>
            </a:r>
            <a:r>
              <a:rPr lang="en-US" altLang="ja-JP" sz="2200" dirty="0" err="1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magnetars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have any </a:t>
            </a:r>
            <a:r>
              <a:rPr lang="en-US" altLang="ja-JP" sz="2200" dirty="0" err="1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peculiariry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? </a:t>
            </a:r>
            <a:r>
              <a:rPr lang="ja-JP" altLang="en-US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  <a:sym typeface="Wingdings"/>
              </a:rPr>
              <a:t></a:t>
            </a:r>
            <a:r>
              <a:rPr lang="en-US" altLang="ja-JP" sz="22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  <a:sym typeface="Wingdings"/>
              </a:rPr>
              <a:t> </a:t>
            </a:r>
            <a:r>
              <a:rPr lang="en-US" altLang="ja-JP" sz="2200" dirty="0" smtClean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[P-30] Nakano</a:t>
            </a:r>
          </a:p>
        </p:txBody>
      </p:sp>
      <p:sp>
        <p:nvSpPr>
          <p:cNvPr id="13" name="フレーム 12"/>
          <p:cNvSpPr/>
          <p:nvPr/>
        </p:nvSpPr>
        <p:spPr bwMode="auto">
          <a:xfrm>
            <a:off x="520700" y="4191000"/>
            <a:ext cx="7937500" cy="1143000"/>
          </a:xfrm>
          <a:prstGeom prst="frame">
            <a:avLst>
              <a:gd name="adj1" fmla="val 372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丸ゴ Pro W4" charset="-128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14" name="スライド番号プレースホルダ 5"/>
          <p:cNvSpPr txBox="1">
            <a:spLocks/>
          </p:cNvSpPr>
          <p:nvPr/>
        </p:nvSpPr>
        <p:spPr bwMode="auto">
          <a:xfrm>
            <a:off x="7467600" y="6324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83C6C-83DD-F149-AFBA-BD545EBB1F59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明朝 Pro W6" charset="-128"/>
                <a:ea typeface="ヒラギノ明朝 Pro W6" charset="-128"/>
                <a:cs typeface="ヒラギノ明朝 Pro W6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MAXI Symposium</a:t>
            </a:r>
            <a:endParaRPr lang="en-US" altLang="ja-JP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1507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5ABD4-5897-3445-B93B-0146426E0EC4}" type="slidenum"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pPr/>
              <a:t>4</a:t>
            </a:fld>
            <a:endParaRPr lang="en-US" altLang="ja-JP" smtClean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1508" name="スライド番号プレースホルダ 5"/>
          <p:cNvSpPr txBox="1">
            <a:spLocks/>
          </p:cNvSpPr>
          <p:nvPr/>
        </p:nvSpPr>
        <p:spPr bwMode="auto">
          <a:xfrm>
            <a:off x="7620000" y="6324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270845A-BEA5-404B-A260-DC500A0D3318}" type="slidenum">
              <a:rPr lang="en-US" altLang="ja-JP" sz="140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pPr algn="r"/>
              <a:t>4</a:t>
            </a:fld>
            <a:endParaRPr lang="en-US" altLang="ja-JP" sz="1400">
              <a:solidFill>
                <a:schemeClr val="tx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151201" y="2915665"/>
            <a:ext cx="4191000" cy="3485135"/>
            <a:chOff x="3072" y="865"/>
            <a:chExt cx="2640" cy="2451"/>
          </a:xfrm>
        </p:grpSpPr>
        <p:grpSp>
          <p:nvGrpSpPr>
            <p:cNvPr id="21523" name="Group 5"/>
            <p:cNvGrpSpPr>
              <a:grpSpLocks/>
            </p:cNvGrpSpPr>
            <p:nvPr/>
          </p:nvGrpSpPr>
          <p:grpSpPr bwMode="auto">
            <a:xfrm>
              <a:off x="3072" y="865"/>
              <a:ext cx="2640" cy="2451"/>
              <a:chOff x="3072" y="865"/>
              <a:chExt cx="2640" cy="2451"/>
            </a:xfrm>
          </p:grpSpPr>
          <p:sp>
            <p:nvSpPr>
              <p:cNvPr id="21533" name="Text Box 6"/>
              <p:cNvSpPr txBox="1">
                <a:spLocks noChangeArrowheads="1"/>
              </p:cNvSpPr>
              <p:nvPr/>
            </p:nvSpPr>
            <p:spPr bwMode="auto">
              <a:xfrm>
                <a:off x="3264" y="871"/>
                <a:ext cx="336" cy="24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40000"/>
                  </a:lnSpc>
                  <a:spcBef>
                    <a:spcPct val="50000"/>
                  </a:spcBef>
                </a:pPr>
                <a:endParaRPr lang="en-US" altLang="ja-JP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ja-JP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ja-JP" sz="1800" dirty="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15</a:t>
                </a:r>
              </a:p>
              <a:p>
                <a:pPr>
                  <a:lnSpc>
                    <a:spcPct val="90000"/>
                  </a:lnSpc>
                </a:pPr>
                <a:endParaRPr lang="en-US" altLang="ja-JP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ja-JP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ja-JP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ja-JP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ja-JP" sz="1800" dirty="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14</a:t>
                </a:r>
                <a:endParaRPr lang="en-US" altLang="ja-JP" sz="1800" dirty="0" smtClean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ja-JP" sz="1800" dirty="0" smtClean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ja-JP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ja-JP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ja-JP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  <a:p>
                <a:pPr>
                  <a:lnSpc>
                    <a:spcPct val="90000"/>
                  </a:lnSpc>
                </a:pPr>
                <a:endParaRPr lang="ja-JP" altLang="en-US" sz="1800" dirty="0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21534" name="Text Box 7"/>
              <p:cNvSpPr txBox="1">
                <a:spLocks noChangeArrowheads="1"/>
              </p:cNvSpPr>
              <p:nvPr/>
            </p:nvSpPr>
            <p:spPr bwMode="auto">
              <a:xfrm>
                <a:off x="3360" y="2785"/>
                <a:ext cx="2256" cy="49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800" dirty="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0.1       1        10     100</a:t>
                </a:r>
                <a:r>
                  <a:rPr lang="en-US" altLang="ja-JP" sz="2000" dirty="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         </a:t>
                </a:r>
              </a:p>
              <a:p>
                <a:pPr algn="ctr"/>
                <a:r>
                  <a:rPr lang="en-US" altLang="ja-JP" sz="2000" dirty="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Characteristic Age (</a:t>
                </a:r>
                <a:r>
                  <a:rPr lang="en-US" altLang="ja-JP" sz="2000" dirty="0" err="1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kyr</a:t>
                </a:r>
                <a:r>
                  <a:rPr lang="en-US" altLang="ja-JP" sz="2000" dirty="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)</a:t>
                </a:r>
              </a:p>
            </p:txBody>
          </p:sp>
          <p:pic>
            <p:nvPicPr>
              <p:cNvPr id="21535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04" y="865"/>
                <a:ext cx="2208" cy="1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36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2213" y="1735"/>
                <a:ext cx="1968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Log Mag. Field (G)</a:t>
                </a:r>
              </a:p>
            </p:txBody>
          </p:sp>
        </p:grpSp>
        <p:sp>
          <p:nvSpPr>
            <p:cNvPr id="21524" name="AutoShape 11"/>
            <p:cNvSpPr>
              <a:spLocks noChangeArrowheads="1"/>
            </p:cNvSpPr>
            <p:nvPr/>
          </p:nvSpPr>
          <p:spPr bwMode="auto">
            <a:xfrm>
              <a:off x="3804" y="1089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rgbClr val="F60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1525" name="AutoShape 12"/>
            <p:cNvSpPr>
              <a:spLocks noChangeArrowheads="1"/>
            </p:cNvSpPr>
            <p:nvPr/>
          </p:nvSpPr>
          <p:spPr bwMode="auto">
            <a:xfrm>
              <a:off x="4170" y="1503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rgbClr val="F60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1526" name="AutoShape 13"/>
            <p:cNvSpPr>
              <a:spLocks noChangeArrowheads="1"/>
            </p:cNvSpPr>
            <p:nvPr/>
          </p:nvSpPr>
          <p:spPr bwMode="auto">
            <a:xfrm>
              <a:off x="4248" y="1881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rgbClr val="F60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1527" name="AutoShape 14"/>
            <p:cNvSpPr>
              <a:spLocks noChangeArrowheads="1"/>
            </p:cNvSpPr>
            <p:nvPr/>
          </p:nvSpPr>
          <p:spPr bwMode="auto">
            <a:xfrm>
              <a:off x="4512" y="1479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rgbClr val="F60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1528" name="AutoShape 15"/>
            <p:cNvSpPr>
              <a:spLocks noChangeArrowheads="1"/>
            </p:cNvSpPr>
            <p:nvPr/>
          </p:nvSpPr>
          <p:spPr bwMode="auto">
            <a:xfrm>
              <a:off x="4674" y="1617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rgbClr val="F60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1529" name="AutoShape 16"/>
            <p:cNvSpPr>
              <a:spLocks noChangeArrowheads="1"/>
            </p:cNvSpPr>
            <p:nvPr/>
          </p:nvSpPr>
          <p:spPr bwMode="auto">
            <a:xfrm>
              <a:off x="4836" y="1971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rgbClr val="F60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1530" name="AutoShape 17"/>
            <p:cNvSpPr>
              <a:spLocks noChangeArrowheads="1"/>
            </p:cNvSpPr>
            <p:nvPr/>
          </p:nvSpPr>
          <p:spPr bwMode="auto">
            <a:xfrm>
              <a:off x="5154" y="1995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rgbClr val="F60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1531" name="AutoShape 18"/>
            <p:cNvSpPr>
              <a:spLocks noChangeArrowheads="1"/>
            </p:cNvSpPr>
            <p:nvPr/>
          </p:nvSpPr>
          <p:spPr bwMode="auto">
            <a:xfrm>
              <a:off x="5430" y="2349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rgbClr val="F60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1532" name="AutoShape 19"/>
            <p:cNvSpPr>
              <a:spLocks noChangeArrowheads="1"/>
            </p:cNvSpPr>
            <p:nvPr/>
          </p:nvSpPr>
          <p:spPr bwMode="auto">
            <a:xfrm>
              <a:off x="5154" y="2061"/>
              <a:ext cx="96" cy="9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>
              <a:solidFill>
                <a:srgbClr val="F60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</p:grpSp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152400" y="38100"/>
            <a:ext cx="86868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3200" i="1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3.Are </a:t>
            </a:r>
            <a:r>
              <a:rPr lang="en-US" altLang="ja-JP" sz="3200" i="1" dirty="0" err="1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Magnetars</a:t>
            </a:r>
            <a:r>
              <a:rPr lang="en-US" altLang="ja-JP" sz="3200" i="1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Magnetically Powered?</a:t>
            </a:r>
            <a:endParaRPr lang="ja-JP" altLang="en-US" sz="3200" i="1" dirty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446599" y="2910902"/>
            <a:ext cx="2973001" cy="2066925"/>
            <a:chOff x="3976" y="453"/>
            <a:chExt cx="1769" cy="1230"/>
          </a:xfrm>
        </p:grpSpPr>
        <p:sp>
          <p:nvSpPr>
            <p:cNvPr id="21521" name="Line 21"/>
            <p:cNvSpPr>
              <a:spLocks noChangeShapeType="1"/>
            </p:cNvSpPr>
            <p:nvPr/>
          </p:nvSpPr>
          <p:spPr bwMode="auto">
            <a:xfrm>
              <a:off x="3976" y="826"/>
              <a:ext cx="1208" cy="85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2" name="Text Box 22"/>
            <p:cNvSpPr txBox="1">
              <a:spLocks noChangeArrowheads="1"/>
            </p:cNvSpPr>
            <p:nvPr/>
          </p:nvSpPr>
          <p:spPr bwMode="auto">
            <a:xfrm>
              <a:off x="3976" y="453"/>
              <a:ext cx="1769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⑥</a:t>
              </a:r>
              <a:r>
                <a:rPr lang="en-US" altLang="ja-JP" dirty="0" smtClean="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Evidence </a:t>
              </a:r>
              <a:r>
                <a:rPr lang="en-US" altLang="ja-JP" dirty="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of </a:t>
              </a:r>
              <a:r>
                <a:rPr lang="en-US" altLang="ja-JP" dirty="0" err="1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m.f</a:t>
              </a:r>
              <a:r>
                <a:rPr lang="en-US" altLang="ja-JP" dirty="0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. decay, 1e34 erg/</a:t>
              </a:r>
              <a:r>
                <a:rPr lang="en-US" altLang="ja-JP" dirty="0" err="1">
                  <a:solidFill>
                    <a:srgbClr val="0000FF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s</a:t>
              </a:r>
              <a:endParaRPr lang="en-US" altLang="ja-JP" dirty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</p:grpSp>
      <p:sp>
        <p:nvSpPr>
          <p:cNvPr id="21512" name="Text Box 29"/>
          <p:cNvSpPr txBox="1">
            <a:spLocks noChangeArrowheads="1"/>
          </p:cNvSpPr>
          <p:nvPr/>
        </p:nvSpPr>
        <p:spPr bwMode="auto">
          <a:xfrm>
            <a:off x="76200" y="888102"/>
            <a:ext cx="4724400" cy="1962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2100" indent="-292100">
              <a:spcBef>
                <a:spcPts val="313"/>
              </a:spcBef>
            </a:pPr>
            <a:r>
              <a:rPr lang="en-US" altLang="ja-JP" sz="20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①~</a:t>
            </a:r>
            <a:r>
              <a:rPr lang="en-US" altLang="ja-JP" sz="22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20 objects in our Galaxy and </a:t>
            </a:r>
            <a:r>
              <a:rPr lang="en-US" altLang="ja-JP" sz="2200" dirty="0" err="1">
                <a:latin typeface="ヒラギノ明朝 Pro W6" charset="-128"/>
                <a:ea typeface="ヒラギノ明朝 Pro W6" charset="-128"/>
                <a:cs typeface="ヒラギノ明朝 Pro W6" charset="-128"/>
              </a:rPr>
              <a:t>Magellanic</a:t>
            </a:r>
            <a:r>
              <a:rPr lang="en-US" altLang="ja-JP" sz="22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clouds.</a:t>
            </a:r>
            <a:endParaRPr lang="en-US" altLang="ja-JP" sz="2200" dirty="0" smtClean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292100" indent="-292100">
              <a:spcBef>
                <a:spcPts val="313"/>
              </a:spcBef>
            </a:pPr>
            <a:r>
              <a:rPr lang="en-US" altLang="ja-JP" dirty="0" smtClean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②</a:t>
            </a:r>
            <a:r>
              <a:rPr lang="en-US" altLang="ja-JP" sz="2200" i="1" dirty="0" smtClean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P</a:t>
            </a:r>
            <a:r>
              <a:rPr lang="en-US" altLang="ja-JP" sz="2200" dirty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=2–10 </a:t>
            </a:r>
            <a:r>
              <a:rPr lang="en-US" altLang="ja-JP" sz="2200" dirty="0" err="1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</a:t>
            </a:r>
            <a:r>
              <a:rPr lang="en-US" altLang="ja-JP" sz="22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, </a:t>
            </a:r>
            <a:r>
              <a:rPr lang="en-US" altLang="ja-JP" sz="2200" dirty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large </a:t>
            </a:r>
            <a:r>
              <a:rPr lang="en-US" altLang="ja-JP" sz="2200" i="1" dirty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P</a:t>
            </a:r>
            <a:r>
              <a:rPr lang="en-US" altLang="ja-JP" sz="2200" dirty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-dot</a:t>
            </a:r>
            <a:r>
              <a:rPr lang="ja-JP" altLang="en-US" sz="2200" dirty="0">
                <a:latin typeface="ヒラギノ明朝 Pro W6" charset="-128"/>
                <a:ea typeface="ヒラギノ明朝 Pro W6" charset="-128"/>
                <a:cs typeface="ヒラギノ明朝 Pro W6" charset="-128"/>
                <a:sym typeface="Wingdings" charset="2"/>
              </a:rPr>
              <a:t></a:t>
            </a:r>
            <a:r>
              <a:rPr lang="en-US" altLang="ja-JP" sz="2200" i="1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＞</a:t>
            </a:r>
            <a:r>
              <a:rPr lang="en-US" altLang="ja-JP" sz="2200" i="1" dirty="0" err="1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sz="2200" baseline="-25000" dirty="0" err="1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cr</a:t>
            </a:r>
            <a:endParaRPr lang="en-US" altLang="ja-JP" sz="2200" baseline="-25000" dirty="0" smtClean="0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292100" indent="-292100">
              <a:spcBef>
                <a:spcPts val="313"/>
              </a:spcBef>
            </a:pPr>
            <a:r>
              <a:rPr lang="en-US" altLang="ja-JP" sz="22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③No</a:t>
            </a:r>
            <a:r>
              <a:rPr lang="en-US" altLang="ja-JP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evidence of accretion.</a:t>
            </a:r>
            <a:endParaRPr lang="en-US" altLang="ja-JP" baseline="-25000" dirty="0" smtClean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 marL="292100" indent="-292100">
              <a:spcBef>
                <a:spcPts val="313"/>
              </a:spcBef>
            </a:pPr>
            <a:r>
              <a:rPr lang="en-US" altLang="ja-JP" sz="22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④No </a:t>
            </a:r>
            <a:r>
              <a:rPr lang="en-US" altLang="ja-JP" sz="22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or weak radio emission</a:t>
            </a:r>
            <a:r>
              <a:rPr lang="en-US" altLang="ja-JP" sz="22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.</a:t>
            </a:r>
          </a:p>
        </p:txBody>
      </p:sp>
      <p:grpSp>
        <p:nvGrpSpPr>
          <p:cNvPr id="21513" name="図形グループ 43"/>
          <p:cNvGrpSpPr>
            <a:grpSpLocks/>
          </p:cNvGrpSpPr>
          <p:nvPr/>
        </p:nvGrpSpPr>
        <p:grpSpPr bwMode="auto">
          <a:xfrm>
            <a:off x="4495800" y="4748537"/>
            <a:ext cx="4267200" cy="1728463"/>
            <a:chOff x="76200" y="4648200"/>
            <a:chExt cx="6172200" cy="1883890"/>
          </a:xfrm>
        </p:grpSpPr>
        <p:pic>
          <p:nvPicPr>
            <p:cNvPr id="21517" name="Picture 126"/>
            <p:cNvPicPr>
              <a:picLocks noChangeAspect="1" noChangeArrowheads="1"/>
            </p:cNvPicPr>
            <p:nvPr/>
          </p:nvPicPr>
          <p:blipFill>
            <a:blip r:embed="rId3">
              <a:lum bright="-24000" contrast="44000"/>
            </a:blip>
            <a:srcRect l="6451" r="3226"/>
            <a:stretch>
              <a:fillRect/>
            </a:stretch>
          </p:blipFill>
          <p:spPr bwMode="auto">
            <a:xfrm>
              <a:off x="76200" y="4648200"/>
              <a:ext cx="6172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Line 157"/>
            <p:cNvSpPr>
              <a:spLocks noChangeShapeType="1"/>
            </p:cNvSpPr>
            <p:nvPr/>
          </p:nvSpPr>
          <p:spPr bwMode="auto">
            <a:xfrm>
              <a:off x="533400" y="6477000"/>
              <a:ext cx="5562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9" name="Text Box 158"/>
            <p:cNvSpPr txBox="1">
              <a:spLocks noChangeArrowheads="1"/>
            </p:cNvSpPr>
            <p:nvPr/>
          </p:nvSpPr>
          <p:spPr bwMode="auto">
            <a:xfrm>
              <a:off x="563479" y="6096001"/>
              <a:ext cx="1404202" cy="436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 day</a:t>
              </a:r>
            </a:p>
          </p:txBody>
        </p:sp>
        <p:sp>
          <p:nvSpPr>
            <p:cNvPr id="21520" name="Rectangle 167"/>
            <p:cNvSpPr>
              <a:spLocks noChangeArrowheads="1"/>
            </p:cNvSpPr>
            <p:nvPr/>
          </p:nvSpPr>
          <p:spPr bwMode="auto">
            <a:xfrm>
              <a:off x="4203700" y="4895849"/>
              <a:ext cx="1968500" cy="679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ja-JP" sz="2000">
                  <a:solidFill>
                    <a:srgbClr val="C400C1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Enoto+10a</a:t>
              </a:r>
            </a:p>
          </p:txBody>
        </p:sp>
      </p:grpSp>
      <p:cxnSp>
        <p:nvCxnSpPr>
          <p:cNvPr id="21515" name="直線コネクタ 46"/>
          <p:cNvCxnSpPr>
            <a:cxnSpLocks noChangeShapeType="1"/>
          </p:cNvCxnSpPr>
          <p:nvPr/>
        </p:nvCxnSpPr>
        <p:spPr bwMode="auto">
          <a:xfrm>
            <a:off x="1065601" y="5442965"/>
            <a:ext cx="3124200" cy="1587"/>
          </a:xfrm>
          <a:prstGeom prst="line">
            <a:avLst/>
          </a:prstGeom>
          <a:noFill/>
          <a:ln w="28575">
            <a:solidFill>
              <a:srgbClr val="800000"/>
            </a:solidFill>
            <a:prstDash val="sysDash"/>
            <a:round/>
            <a:headEnd/>
            <a:tailEnd/>
          </a:ln>
        </p:spPr>
      </p:cxnSp>
      <p:sp>
        <p:nvSpPr>
          <p:cNvPr id="21516" name="正方形/長方形 47"/>
          <p:cNvSpPr>
            <a:spLocks noChangeArrowheads="1"/>
          </p:cNvSpPr>
          <p:nvPr/>
        </p:nvSpPr>
        <p:spPr bwMode="auto">
          <a:xfrm>
            <a:off x="1675201" y="4985765"/>
            <a:ext cx="671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i="1" dirty="0" err="1">
                <a:solidFill>
                  <a:srgbClr val="8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B</a:t>
            </a:r>
            <a:r>
              <a:rPr lang="en-US" altLang="ja-JP" baseline="-25000" dirty="0" err="1">
                <a:solidFill>
                  <a:srgbClr val="80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cr</a:t>
            </a:r>
            <a:endParaRPr lang="ja-JP" altLang="en-US" dirty="0">
              <a:solidFill>
                <a:srgbClr val="800000"/>
              </a:solidFill>
            </a:endParaRPr>
          </a:p>
        </p:txBody>
      </p:sp>
      <p:sp>
        <p:nvSpPr>
          <p:cNvPr id="33" name="日付プレースホルダ 32"/>
          <p:cNvSpPr>
            <a:spLocks noGrp="1"/>
          </p:cNvSpPr>
          <p:nvPr>
            <p:ph type="dt" sz="half" idx="10"/>
          </p:nvPr>
        </p:nvSpPr>
        <p:spPr>
          <a:xfrm>
            <a:off x="533400" y="6477000"/>
            <a:ext cx="1905000" cy="3048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4419600" y="4038599"/>
            <a:ext cx="4648200" cy="744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ja-JP" dirty="0" smtClean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⑦Sporadic emission of short bursts–magnetic en. release?  </a:t>
            </a:r>
            <a:endParaRPr lang="en-US" altLang="ja-JP" dirty="0">
              <a:solidFill>
                <a:srgbClr val="0000FF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8600" y="457200"/>
            <a:ext cx="381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(Thompson &amp; Duncan +95)</a:t>
            </a:r>
            <a:endParaRPr kumimoji="1" lang="ja-JP" altLang="en-US" sz="2000" dirty="0">
              <a:solidFill>
                <a:srgbClr val="C400C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pic>
        <p:nvPicPr>
          <p:cNvPr id="38" name="図 37" descr="tauc_vs_LxEd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1219200"/>
            <a:ext cx="4191000" cy="2743200"/>
          </a:xfrm>
          <a:prstGeom prst="rect">
            <a:avLst/>
          </a:prstGeom>
        </p:spPr>
      </p:pic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4800600" y="489770"/>
            <a:ext cx="4191000" cy="72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altLang="ja-JP" dirty="0" smtClean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⑤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X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-ray luminosity ≫ spin-down luminosity</a:t>
            </a:r>
            <a:endParaRPr lang="en-US" altLang="ja-JP" dirty="0">
              <a:solidFill>
                <a:srgbClr val="0000FF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626600" y="3733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2010 Dec. 1</a:t>
            </a:r>
            <a:endParaRPr lang="en-US" altLang="ja-JP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662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MAXI Symposium</a:t>
            </a:r>
            <a:endParaRPr lang="en-US" altLang="ja-JP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662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677FC8-216C-E742-A07B-B34475FA8808}" type="slidenum"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pPr/>
              <a:t>5</a:t>
            </a:fld>
            <a:endParaRPr lang="en-US" altLang="ja-JP" smtClean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6629" name="スライド番号プレースホルダ 5"/>
          <p:cNvSpPr txBox="1">
            <a:spLocks/>
          </p:cNvSpPr>
          <p:nvPr/>
        </p:nvSpPr>
        <p:spPr bwMode="auto">
          <a:xfrm>
            <a:off x="7848600" y="6324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endParaRPr lang="en-US" altLang="ja-JP" sz="1400">
              <a:solidFill>
                <a:schemeClr val="tx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grpSp>
        <p:nvGrpSpPr>
          <p:cNvPr id="23" name="図形グループ 22"/>
          <p:cNvGrpSpPr/>
          <p:nvPr/>
        </p:nvGrpSpPr>
        <p:grpSpPr>
          <a:xfrm>
            <a:off x="0" y="672863"/>
            <a:ext cx="6705600" cy="2908536"/>
            <a:chOff x="228600" y="2286000"/>
            <a:chExt cx="6705600" cy="3962400"/>
          </a:xfrm>
        </p:grpSpPr>
        <p:grpSp>
          <p:nvGrpSpPr>
            <p:cNvPr id="26635" name="Group 43"/>
            <p:cNvGrpSpPr>
              <a:grpSpLocks/>
            </p:cNvGrpSpPr>
            <p:nvPr/>
          </p:nvGrpSpPr>
          <p:grpSpPr bwMode="auto">
            <a:xfrm>
              <a:off x="396240" y="2286000"/>
              <a:ext cx="6537960" cy="3962400"/>
              <a:chOff x="120" y="1008"/>
              <a:chExt cx="4200" cy="2256"/>
            </a:xfrm>
          </p:grpSpPr>
          <p:pic>
            <p:nvPicPr>
              <p:cNvPr id="26642" name="Picture 41"/>
              <p:cNvPicPr>
                <a:picLocks noChangeAspect="1" noChangeArrowheads="1"/>
              </p:cNvPicPr>
              <p:nvPr/>
            </p:nvPicPr>
            <p:blipFill>
              <a:blip r:embed="rId2"/>
              <a:srcRect t="17180" r="11"/>
              <a:stretch>
                <a:fillRect/>
              </a:stretch>
            </p:blipFill>
            <p:spPr bwMode="auto">
              <a:xfrm>
                <a:off x="120" y="1008"/>
                <a:ext cx="4200" cy="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43" name="Line 42"/>
              <p:cNvSpPr>
                <a:spLocks noChangeShapeType="1"/>
              </p:cNvSpPr>
              <p:nvPr/>
            </p:nvSpPr>
            <p:spPr bwMode="auto">
              <a:xfrm>
                <a:off x="624" y="1008"/>
                <a:ext cx="364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6636" name="Group 48"/>
            <p:cNvGrpSpPr>
              <a:grpSpLocks/>
            </p:cNvGrpSpPr>
            <p:nvPr/>
          </p:nvGrpSpPr>
          <p:grpSpPr bwMode="auto">
            <a:xfrm>
              <a:off x="2590527" y="2304103"/>
              <a:ext cx="3353039" cy="3287947"/>
              <a:chOff x="1953" y="554"/>
              <a:chExt cx="2154" cy="1872"/>
            </a:xfrm>
          </p:grpSpPr>
          <p:pic>
            <p:nvPicPr>
              <p:cNvPr id="26640" name="Picture 35" descr="X0331_spec"/>
              <p:cNvPicPr>
                <a:picLocks noChangeAspect="1" noChangeArrowheads="1"/>
              </p:cNvPicPr>
              <p:nvPr/>
            </p:nvPicPr>
            <p:blipFill>
              <a:blip r:embed="rId3">
                <a:alphaModFix amt="53000"/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18001" t="8775" r="8009" b="22795"/>
              <a:stretch>
                <a:fillRect/>
              </a:stretch>
            </p:blipFill>
            <p:spPr bwMode="auto">
              <a:xfrm>
                <a:off x="1953" y="554"/>
                <a:ext cx="1776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41" name="Text Box 47"/>
              <p:cNvSpPr txBox="1">
                <a:spLocks noChangeArrowheads="1"/>
              </p:cNvSpPr>
              <p:nvPr/>
            </p:nvSpPr>
            <p:spPr bwMode="auto">
              <a:xfrm>
                <a:off x="2112" y="967"/>
                <a:ext cx="1995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200" dirty="0" smtClean="0">
                    <a:solidFill>
                      <a:srgbClr val="000000"/>
                    </a:solidFill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X0331+53</a:t>
                </a:r>
                <a:endParaRPr lang="ja-JP" altLang="en-US" sz="2200" dirty="0">
                  <a:solidFill>
                    <a:srgbClr val="000000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</p:grpSp>
        <p:grpSp>
          <p:nvGrpSpPr>
            <p:cNvPr id="26637" name="Group 50"/>
            <p:cNvGrpSpPr>
              <a:grpSpLocks/>
            </p:cNvGrpSpPr>
            <p:nvPr/>
          </p:nvGrpSpPr>
          <p:grpSpPr bwMode="auto">
            <a:xfrm>
              <a:off x="228600" y="2439211"/>
              <a:ext cx="1572224" cy="2831290"/>
              <a:chOff x="288" y="604"/>
              <a:chExt cx="1010" cy="1612"/>
            </a:xfrm>
          </p:grpSpPr>
          <p:sp>
            <p:nvSpPr>
              <p:cNvPr id="26638" name="Freeform 46"/>
              <p:cNvSpPr>
                <a:spLocks/>
              </p:cNvSpPr>
              <p:nvPr/>
            </p:nvSpPr>
            <p:spPr bwMode="auto">
              <a:xfrm>
                <a:off x="288" y="864"/>
                <a:ext cx="912" cy="1352"/>
              </a:xfrm>
              <a:custGeom>
                <a:avLst/>
                <a:gdLst>
                  <a:gd name="T0" fmla="*/ 0 w 1008"/>
                  <a:gd name="T1" fmla="*/ 296 h 1352"/>
                  <a:gd name="T2" fmla="*/ 119 w 1008"/>
                  <a:gd name="T3" fmla="*/ 56 h 1352"/>
                  <a:gd name="T4" fmla="*/ 167 w 1008"/>
                  <a:gd name="T5" fmla="*/ 8 h 1352"/>
                  <a:gd name="T6" fmla="*/ 214 w 1008"/>
                  <a:gd name="T7" fmla="*/ 8 h 1352"/>
                  <a:gd name="T8" fmla="*/ 262 w 1008"/>
                  <a:gd name="T9" fmla="*/ 56 h 1352"/>
                  <a:gd name="T10" fmla="*/ 309 w 1008"/>
                  <a:gd name="T11" fmla="*/ 200 h 1352"/>
                  <a:gd name="T12" fmla="*/ 356 w 1008"/>
                  <a:gd name="T13" fmla="*/ 392 h 1352"/>
                  <a:gd name="T14" fmla="*/ 404 w 1008"/>
                  <a:gd name="T15" fmla="*/ 632 h 1352"/>
                  <a:gd name="T16" fmla="*/ 452 w 1008"/>
                  <a:gd name="T17" fmla="*/ 968 h 1352"/>
                  <a:gd name="T18" fmla="*/ 500 w 1008"/>
                  <a:gd name="T19" fmla="*/ 1352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8"/>
                  <a:gd name="T31" fmla="*/ 0 h 1352"/>
                  <a:gd name="T32" fmla="*/ 1008 w 100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8" h="1352">
                    <a:moveTo>
                      <a:pt x="0" y="296"/>
                    </a:moveTo>
                    <a:cubicBezTo>
                      <a:pt x="92" y="200"/>
                      <a:pt x="184" y="104"/>
                      <a:pt x="240" y="56"/>
                    </a:cubicBezTo>
                    <a:cubicBezTo>
                      <a:pt x="296" y="8"/>
                      <a:pt x="304" y="16"/>
                      <a:pt x="336" y="8"/>
                    </a:cubicBezTo>
                    <a:cubicBezTo>
                      <a:pt x="368" y="0"/>
                      <a:pt x="400" y="0"/>
                      <a:pt x="432" y="8"/>
                    </a:cubicBezTo>
                    <a:cubicBezTo>
                      <a:pt x="464" y="16"/>
                      <a:pt x="496" y="24"/>
                      <a:pt x="528" y="56"/>
                    </a:cubicBezTo>
                    <a:cubicBezTo>
                      <a:pt x="560" y="88"/>
                      <a:pt x="592" y="144"/>
                      <a:pt x="624" y="200"/>
                    </a:cubicBezTo>
                    <a:cubicBezTo>
                      <a:pt x="656" y="256"/>
                      <a:pt x="688" y="320"/>
                      <a:pt x="720" y="392"/>
                    </a:cubicBezTo>
                    <a:cubicBezTo>
                      <a:pt x="752" y="464"/>
                      <a:pt x="784" y="536"/>
                      <a:pt x="816" y="632"/>
                    </a:cubicBezTo>
                    <a:cubicBezTo>
                      <a:pt x="848" y="728"/>
                      <a:pt x="880" y="848"/>
                      <a:pt x="912" y="968"/>
                    </a:cubicBezTo>
                    <a:cubicBezTo>
                      <a:pt x="944" y="1088"/>
                      <a:pt x="976" y="1220"/>
                      <a:pt x="1008" y="1352"/>
                    </a:cubicBezTo>
                  </a:path>
                </a:pathLst>
              </a:custGeom>
              <a:noFill/>
              <a:ln w="38100">
                <a:solidFill>
                  <a:srgbClr val="006F28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26639" name="Text Box 49"/>
              <p:cNvSpPr txBox="1">
                <a:spLocks noChangeArrowheads="1"/>
              </p:cNvSpPr>
              <p:nvPr/>
            </p:nvSpPr>
            <p:spPr bwMode="auto">
              <a:xfrm>
                <a:off x="337" y="604"/>
                <a:ext cx="961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ja-JP" sz="2000" dirty="0">
                    <a:solidFill>
                      <a:srgbClr val="006F28"/>
                    </a:solidFill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Isolated NS</a:t>
                </a:r>
              </a:p>
            </p:txBody>
          </p:sp>
        </p:grpSp>
        <p:sp>
          <p:nvSpPr>
            <p:cNvPr id="26631" name="テキスト ボックス 23"/>
            <p:cNvSpPr txBox="1">
              <a:spLocks noChangeArrowheads="1"/>
            </p:cNvSpPr>
            <p:nvPr/>
          </p:nvSpPr>
          <p:spPr bwMode="auto">
            <a:xfrm rot="20420977">
              <a:off x="4845051" y="3708327"/>
              <a:ext cx="1981524" cy="722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580"/>
                </a:lnSpc>
              </a:pPr>
              <a:r>
                <a:rPr lang="en-US" altLang="ja-JP" sz="2200" dirty="0" smtClean="0">
                  <a:solidFill>
                    <a:srgbClr val="FF0000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4U </a:t>
              </a:r>
              <a:r>
                <a:rPr lang="en-US" altLang="ja-JP" sz="2200" dirty="0">
                  <a:solidFill>
                    <a:srgbClr val="FF0000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0142+</a:t>
              </a:r>
              <a:r>
                <a:rPr lang="en-US" altLang="ja-JP" sz="2200" dirty="0" smtClean="0">
                  <a:solidFill>
                    <a:srgbClr val="FF0000"/>
                  </a:solidFill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61 persistent</a:t>
              </a:r>
              <a:endParaRPr lang="ja-JP" altLang="en-US" sz="22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</p:grpSp>
      <p:sp>
        <p:nvSpPr>
          <p:cNvPr id="26633" name="テキスト ボックス 18"/>
          <p:cNvSpPr txBox="1">
            <a:spLocks noChangeArrowheads="1"/>
          </p:cNvSpPr>
          <p:nvPr/>
        </p:nvSpPr>
        <p:spPr bwMode="auto">
          <a:xfrm>
            <a:off x="5334000" y="3617655"/>
            <a:ext cx="3505200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Following a pioneering study with </a:t>
            </a:r>
            <a:r>
              <a:rPr lang="en-US" altLang="ja-JP" sz="2000" i="1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INTEGRAL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sz="2000" dirty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(</a:t>
            </a:r>
            <a:r>
              <a:rPr lang="en-US" altLang="ja-JP" sz="2000" dirty="0" err="1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Kuiper</a:t>
            </a:r>
            <a:r>
              <a:rPr lang="en-US" altLang="ja-JP" sz="2000" dirty="0">
                <a:solidFill>
                  <a:srgbClr val="C400C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+ 06)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, wide-band </a:t>
            </a:r>
            <a:r>
              <a:rPr lang="en-US" altLang="ja-JP" sz="2000" dirty="0" err="1">
                <a:latin typeface="ヒラギノ明朝 Pro W6" charset="-128"/>
                <a:ea typeface="ヒラギノ明朝 Pro W6" charset="-128"/>
                <a:cs typeface="ヒラギノ明朝 Pro W6" charset="-128"/>
              </a:rPr>
              <a:t>magentar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studies with </a:t>
            </a:r>
            <a:r>
              <a:rPr lang="en-US" altLang="ja-JP" sz="2000" i="1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Suzaku 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revealed their unusual </a:t>
            </a:r>
            <a:r>
              <a:rPr lang="en-US" altLang="ja-JP" sz="20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spectra</a:t>
            </a:r>
            <a:br>
              <a:rPr lang="en-US" altLang="ja-JP" sz="2000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</a:br>
            <a:r>
              <a:rPr lang="ja-JP" altLang="en-US" sz="2000" dirty="0" smtClean="0">
                <a:latin typeface="ヒラギノ明朝 Pro W6" charset="-128"/>
                <a:ea typeface="ヒラギノ明朝 Pro W6" charset="-128"/>
                <a:cs typeface="ヒラギノ明朝 Pro W6" charset="-128"/>
                <a:sym typeface="Wingdings" charset="2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extraordinary </a:t>
            </a:r>
            <a:r>
              <a:rPr lang="en-US" altLang="ja-JP" sz="20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physical condition</a:t>
            </a:r>
            <a:endParaRPr lang="ja-JP" altLang="en-US" sz="2000" dirty="0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76200"/>
            <a:ext cx="9067800" cy="4572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sz="3100" i="1" kern="0" dirty="0" smtClean="0">
                <a:latin typeface="ヒラギノ明朝 Pro W6"/>
                <a:ea typeface="ヒラギノ明朝 Pro W6"/>
                <a:cs typeface="ヒラギノ明朝 Pro W6"/>
              </a:rPr>
              <a:t>4a. Suzaku </a:t>
            </a:r>
            <a:r>
              <a:rPr lang="en-US" altLang="ja-JP" sz="3100" i="1" kern="0" dirty="0">
                <a:latin typeface="ヒラギノ明朝 Pro W6"/>
                <a:ea typeface="ヒラギノ明朝 Pro W6"/>
                <a:cs typeface="ヒラギノ明朝 Pro W6"/>
              </a:rPr>
              <a:t>Wide-Band </a:t>
            </a:r>
            <a:r>
              <a:rPr lang="en-US" altLang="ja-JP" sz="3100" i="1" kern="0" dirty="0" smtClean="0">
                <a:latin typeface="ヒラギノ明朝 Pro W6"/>
                <a:ea typeface="ヒラギノ明朝 Pro W6"/>
                <a:cs typeface="ヒラギノ明朝 Pro W6"/>
              </a:rPr>
              <a:t>Spectra of </a:t>
            </a:r>
            <a:r>
              <a:rPr lang="en-US" altLang="ja-JP" sz="3100" i="1" kern="0" dirty="0" err="1" smtClean="0">
                <a:latin typeface="ヒラギノ明朝 Pro W6"/>
                <a:ea typeface="ヒラギノ明朝 Pro W6"/>
                <a:cs typeface="ヒラギノ明朝 Pro W6"/>
              </a:rPr>
              <a:t>Magnetars</a:t>
            </a:r>
            <a:endParaRPr lang="en-US" altLang="ja-JP" sz="3100" i="1" kern="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lum bright="-26000" contrast="65000"/>
          </a:blip>
          <a:stretch>
            <a:fillRect/>
          </a:stretch>
        </p:blipFill>
        <p:spPr>
          <a:xfrm>
            <a:off x="762000" y="3657600"/>
            <a:ext cx="4495800" cy="2590800"/>
          </a:xfrm>
          <a:prstGeom prst="rect">
            <a:avLst/>
          </a:prstGeom>
        </p:spPr>
      </p:pic>
      <p:sp>
        <p:nvSpPr>
          <p:cNvPr id="25" name="テキスト ボックス 23"/>
          <p:cNvSpPr txBox="1">
            <a:spLocks noChangeArrowheads="1"/>
          </p:cNvSpPr>
          <p:nvPr/>
        </p:nvSpPr>
        <p:spPr bwMode="auto">
          <a:xfrm>
            <a:off x="1828800" y="5250359"/>
            <a:ext cx="32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Summed short Bursts from SGR 0501+45</a:t>
            </a:r>
            <a:endParaRPr lang="ja-JP" altLang="en-US" sz="2200" dirty="0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47800" y="3790890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(Nakagawa +11)</a:t>
            </a:r>
            <a:endParaRPr kumimoji="1" lang="ja-JP" altLang="en-US" sz="2000" dirty="0">
              <a:solidFill>
                <a:srgbClr val="C400C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24400" y="2631061"/>
            <a:ext cx="18288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(Enoto+10d)</a:t>
            </a:r>
            <a:endParaRPr kumimoji="1" lang="ja-JP" altLang="en-US" sz="2000" dirty="0">
              <a:solidFill>
                <a:srgbClr val="C400C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94500" y="723900"/>
            <a:ext cx="220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MAXI monitoring of </a:t>
            </a:r>
            <a:r>
              <a:rPr kumimoji="1"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magnetars</a:t>
            </a:r>
            <a:r>
              <a:rPr kumimoji="1" lang="ja-JP" altLang="en-US" sz="20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  <a:t></a:t>
            </a:r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  <a:t> </a:t>
            </a:r>
            <a:b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</a:br>
            <a:r>
              <a:rPr kumimoji="1" lang="en-US" altLang="ja-JP" sz="2000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  <a:sym typeface="Wingdings"/>
              </a:rPr>
              <a:t>[P29] Nakagawa</a:t>
            </a:r>
          </a:p>
          <a:p>
            <a:endParaRPr lang="en-US" altLang="ja-JP" sz="2000" dirty="0" smtClean="0">
              <a:solidFill>
                <a:srgbClr val="C400C1"/>
              </a:solidFill>
              <a:latin typeface="ヒラギノ明朝 Pro W6"/>
              <a:ea typeface="ヒラギノ明朝 Pro W6"/>
              <a:cs typeface="ヒラギノ明朝 Pro W6"/>
              <a:sym typeface="Wingdings"/>
            </a:endParaRPr>
          </a:p>
          <a:p>
            <a:r>
              <a:rPr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MeV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 bursts with </a:t>
            </a:r>
            <a:r>
              <a:rPr lang="en-US" altLang="ja-JP" sz="2000" i="1" dirty="0" smtClean="0">
                <a:latin typeface="ヒラギノ明朝 Pro W6"/>
                <a:ea typeface="ヒラギノ明朝 Pro W6"/>
                <a:cs typeface="ヒラギノ明朝 Pro W6"/>
              </a:rPr>
              <a:t>Suzaku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  <a:t>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  <a:t> </a:t>
            </a:r>
            <a:endParaRPr lang="en-US" altLang="ja-JP" sz="2000" dirty="0" smtClean="0">
              <a:solidFill>
                <a:srgbClr val="C400C1"/>
              </a:solidFill>
              <a:latin typeface="ヒラギノ明朝 Pro W6"/>
              <a:ea typeface="ヒラギノ明朝 Pro W6"/>
              <a:cs typeface="ヒラギノ明朝 Pro W6"/>
              <a:sym typeface="Wingdings"/>
            </a:endParaRPr>
          </a:p>
          <a:p>
            <a:r>
              <a:rPr lang="en-US" altLang="ja-JP" sz="2000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  <a:sym typeface="Wingdings"/>
              </a:rPr>
              <a:t>[P-31] Yasuda</a:t>
            </a:r>
            <a:endParaRPr kumimoji="1" lang="ja-JP" altLang="en-US" sz="2000" dirty="0">
              <a:solidFill>
                <a:srgbClr val="C400C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2010 Dec. 1</a:t>
            </a:r>
            <a:endParaRPr lang="en-US" altLang="ja-JP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969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MAXI Symposium</a:t>
            </a:r>
            <a:endParaRPr lang="en-US" altLang="ja-JP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970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57FB56-2F27-9C45-9648-C6B5B8401D1E}" type="slidenum">
              <a:rPr lang="en-US" altLang="ja-JP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pPr/>
              <a:t>6</a:t>
            </a:fld>
            <a:endParaRPr lang="en-US" altLang="ja-JP" smtClean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000"/>
            <a:ext cx="7772400" cy="533400"/>
          </a:xfrm>
          <a:solidFill>
            <a:srgbClr val="00FF00"/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en-US" altLang="ja-JP" sz="3200" i="1" dirty="0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 4b. Spectral Evolution of </a:t>
            </a:r>
            <a:r>
              <a:rPr lang="en-US" altLang="ja-JP" sz="3200" i="1" dirty="0" err="1" smtClean="0">
                <a:latin typeface="ヒラギノ明朝 Pro W6" charset="-128"/>
                <a:ea typeface="ヒラギノ明朝 Pro W6" charset="-128"/>
                <a:cs typeface="ヒラギノ明朝 Pro W6" charset="-128"/>
              </a:rPr>
              <a:t>Magnetars</a:t>
            </a:r>
            <a:endParaRPr lang="en-US" altLang="ja-JP" sz="3200" i="1" dirty="0" smtClean="0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181600" y="2971800"/>
            <a:ext cx="3962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Hardness Ratio (HR) </a:t>
            </a:r>
            <a:br>
              <a:rPr lang="en-US" altLang="ja-JP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</a:br>
            <a:r>
              <a:rPr lang="en-US" altLang="ja-JP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≡ </a:t>
            </a:r>
            <a:r>
              <a:rPr lang="en-US" altLang="ja-JP" i="1" dirty="0" err="1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f</a:t>
            </a:r>
            <a:r>
              <a:rPr lang="en-US" altLang="ja-JP" sz="2800" baseline="-25000" dirty="0" err="1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hard</a:t>
            </a:r>
            <a:r>
              <a:rPr lang="en-US" altLang="ja-JP" baseline="-25000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sz="2000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(1-60)</a:t>
            </a:r>
            <a:r>
              <a:rPr lang="en-US" altLang="ja-JP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/</a:t>
            </a:r>
            <a:r>
              <a:rPr lang="en-US" altLang="ja-JP" i="1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f</a:t>
            </a:r>
            <a:r>
              <a:rPr lang="en-US" altLang="ja-JP" sz="2800" baseline="-25000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soft</a:t>
            </a:r>
            <a:r>
              <a:rPr lang="en-US" altLang="ja-JP" baseline="-25000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</a:t>
            </a:r>
            <a:r>
              <a:rPr lang="en-US" altLang="ja-JP" sz="2000" dirty="0">
                <a:solidFill>
                  <a:srgbClr val="B4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(1-20)</a:t>
            </a:r>
            <a:endParaRPr lang="en-US" altLang="ja-JP" dirty="0">
              <a:solidFill>
                <a:srgbClr val="B4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grpSp>
        <p:nvGrpSpPr>
          <p:cNvPr id="29708" name="Group 129"/>
          <p:cNvGrpSpPr>
            <a:grpSpLocks/>
          </p:cNvGrpSpPr>
          <p:nvPr/>
        </p:nvGrpSpPr>
        <p:grpSpPr bwMode="auto">
          <a:xfrm>
            <a:off x="4267200" y="876300"/>
            <a:ext cx="4584700" cy="3162300"/>
            <a:chOff x="2784" y="1876"/>
            <a:chExt cx="2888" cy="1992"/>
          </a:xfrm>
        </p:grpSpPr>
        <p:sp>
          <p:nvSpPr>
            <p:cNvPr id="29726" name="Text Box 12"/>
            <p:cNvSpPr txBox="1">
              <a:spLocks noChangeArrowheads="1"/>
            </p:cNvSpPr>
            <p:nvPr/>
          </p:nvSpPr>
          <p:spPr bwMode="auto">
            <a:xfrm>
              <a:off x="3168" y="3406"/>
              <a:ext cx="2496" cy="4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0.1       1         10       100</a:t>
              </a:r>
              <a:endParaRPr lang="en-US" altLang="ja-JP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  <a:p>
              <a:pPr>
                <a:lnSpc>
                  <a:spcPct val="80000"/>
                </a:lnSpc>
              </a:pPr>
              <a:r>
                <a:rPr lang="en-US" altLang="ja-JP" sz="2200"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Characteristic Age </a:t>
              </a:r>
              <a:r>
                <a:rPr lang="en-US" altLang="ja-JP" sz="2600"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τ</a:t>
              </a:r>
              <a:r>
                <a:rPr lang="en-US" altLang="ja-JP"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(kyr)</a:t>
              </a:r>
            </a:p>
          </p:txBody>
        </p:sp>
        <p:grpSp>
          <p:nvGrpSpPr>
            <p:cNvPr id="29727" name="Group 122"/>
            <p:cNvGrpSpPr>
              <a:grpSpLocks/>
            </p:cNvGrpSpPr>
            <p:nvPr/>
          </p:nvGrpSpPr>
          <p:grpSpPr bwMode="auto">
            <a:xfrm>
              <a:off x="2784" y="1876"/>
              <a:ext cx="2888" cy="1584"/>
              <a:chOff x="2640" y="2052"/>
              <a:chExt cx="2888" cy="1584"/>
            </a:xfrm>
          </p:grpSpPr>
          <p:pic>
            <p:nvPicPr>
              <p:cNvPr id="2973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lum bright="-32000" contrast="44000"/>
              </a:blip>
              <a:srcRect l="4439" t="1318" b="11624"/>
              <a:stretch>
                <a:fillRect/>
              </a:stretch>
            </p:blipFill>
            <p:spPr bwMode="auto">
              <a:xfrm>
                <a:off x="2768" y="2052"/>
                <a:ext cx="2760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38" name="Text Box 13"/>
              <p:cNvSpPr txBox="1">
                <a:spLocks noChangeArrowheads="1"/>
              </p:cNvSpPr>
              <p:nvPr/>
            </p:nvSpPr>
            <p:spPr bwMode="auto">
              <a:xfrm>
                <a:off x="2648" y="2140"/>
                <a:ext cx="336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ja-JP" sz="200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10</a:t>
                </a:r>
              </a:p>
            </p:txBody>
          </p:sp>
          <p:sp>
            <p:nvSpPr>
              <p:cNvPr id="29739" name="Text Box 14"/>
              <p:cNvSpPr txBox="1">
                <a:spLocks noChangeArrowheads="1"/>
              </p:cNvSpPr>
              <p:nvPr/>
            </p:nvSpPr>
            <p:spPr bwMode="auto">
              <a:xfrm>
                <a:off x="2640" y="3204"/>
                <a:ext cx="384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ja-JP" sz="200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0.1</a:t>
                </a:r>
              </a:p>
            </p:txBody>
          </p:sp>
          <p:sp>
            <p:nvSpPr>
              <p:cNvPr id="29740" name="Text Box 15"/>
              <p:cNvSpPr txBox="1">
                <a:spLocks noChangeArrowheads="1"/>
              </p:cNvSpPr>
              <p:nvPr/>
            </p:nvSpPr>
            <p:spPr bwMode="auto">
              <a:xfrm>
                <a:off x="2824" y="2658"/>
                <a:ext cx="200" cy="4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ja-JP" sz="2000">
                    <a:latin typeface="ヒラギノ明朝 Pro W6" charset="-128"/>
                    <a:ea typeface="ヒラギノ明朝 Pro W6" charset="-128"/>
                    <a:cs typeface="ヒラギノ明朝 Pro W6" charset="-128"/>
                  </a:rPr>
                  <a:t>1</a:t>
                </a:r>
              </a:p>
            </p:txBody>
          </p:sp>
        </p:grpSp>
        <p:grpSp>
          <p:nvGrpSpPr>
            <p:cNvPr id="29728" name="Group 123"/>
            <p:cNvGrpSpPr>
              <a:grpSpLocks/>
            </p:cNvGrpSpPr>
            <p:nvPr/>
          </p:nvGrpSpPr>
          <p:grpSpPr bwMode="auto">
            <a:xfrm>
              <a:off x="3960" y="2336"/>
              <a:ext cx="792" cy="464"/>
              <a:chOff x="3816" y="2512"/>
              <a:chExt cx="792" cy="464"/>
            </a:xfrm>
          </p:grpSpPr>
          <p:sp>
            <p:nvSpPr>
              <p:cNvPr id="29735" name="Oval 118"/>
              <p:cNvSpPr>
                <a:spLocks noChangeArrowheads="1"/>
              </p:cNvSpPr>
              <p:nvPr/>
            </p:nvSpPr>
            <p:spPr bwMode="auto">
              <a:xfrm>
                <a:off x="4504" y="2880"/>
                <a:ext cx="104" cy="96"/>
              </a:xfrm>
              <a:prstGeom prst="ellipse">
                <a:avLst/>
              </a:prstGeom>
              <a:noFill/>
              <a:ln w="38100">
                <a:solidFill>
                  <a:srgbClr val="00AA0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29736" name="Oval 119"/>
              <p:cNvSpPr>
                <a:spLocks noChangeArrowheads="1"/>
              </p:cNvSpPr>
              <p:nvPr/>
            </p:nvSpPr>
            <p:spPr bwMode="auto">
              <a:xfrm>
                <a:off x="3816" y="2512"/>
                <a:ext cx="104" cy="96"/>
              </a:xfrm>
              <a:prstGeom prst="ellipse">
                <a:avLst/>
              </a:prstGeom>
              <a:noFill/>
              <a:ln w="38100">
                <a:solidFill>
                  <a:srgbClr val="00AA0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</p:grpSp>
        <p:grpSp>
          <p:nvGrpSpPr>
            <p:cNvPr id="29729" name="Group 121"/>
            <p:cNvGrpSpPr>
              <a:grpSpLocks/>
            </p:cNvGrpSpPr>
            <p:nvPr/>
          </p:nvGrpSpPr>
          <p:grpSpPr bwMode="auto">
            <a:xfrm>
              <a:off x="3888" y="2128"/>
              <a:ext cx="1584" cy="1152"/>
              <a:chOff x="3744" y="2304"/>
              <a:chExt cx="1584" cy="1152"/>
            </a:xfrm>
          </p:grpSpPr>
          <p:sp>
            <p:nvSpPr>
              <p:cNvPr id="29730" name="Oval 112"/>
              <p:cNvSpPr>
                <a:spLocks noChangeArrowheads="1"/>
              </p:cNvSpPr>
              <p:nvPr/>
            </p:nvSpPr>
            <p:spPr bwMode="auto">
              <a:xfrm>
                <a:off x="4464" y="2304"/>
                <a:ext cx="192" cy="384"/>
              </a:xfrm>
              <a:prstGeom prst="ellipse">
                <a:avLst/>
              </a:prstGeom>
              <a:noFill/>
              <a:ln w="38100">
                <a:solidFill>
                  <a:srgbClr val="0208F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29731" name="Oval 114"/>
              <p:cNvSpPr>
                <a:spLocks noChangeArrowheads="1"/>
              </p:cNvSpPr>
              <p:nvPr/>
            </p:nvSpPr>
            <p:spPr bwMode="auto">
              <a:xfrm>
                <a:off x="5136" y="3072"/>
                <a:ext cx="192" cy="384"/>
              </a:xfrm>
              <a:prstGeom prst="ellipse">
                <a:avLst/>
              </a:prstGeom>
              <a:noFill/>
              <a:ln w="38100">
                <a:solidFill>
                  <a:srgbClr val="0208F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29732" name="Oval 115"/>
              <p:cNvSpPr>
                <a:spLocks noChangeArrowheads="1"/>
              </p:cNvSpPr>
              <p:nvPr/>
            </p:nvSpPr>
            <p:spPr bwMode="auto">
              <a:xfrm>
                <a:off x="4320" y="2928"/>
                <a:ext cx="104" cy="96"/>
              </a:xfrm>
              <a:prstGeom prst="ellipse">
                <a:avLst/>
              </a:prstGeom>
              <a:noFill/>
              <a:ln w="38100">
                <a:solidFill>
                  <a:srgbClr val="0208F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29733" name="Oval 116"/>
              <p:cNvSpPr>
                <a:spLocks noChangeArrowheads="1"/>
              </p:cNvSpPr>
              <p:nvPr/>
            </p:nvSpPr>
            <p:spPr bwMode="auto">
              <a:xfrm>
                <a:off x="4872" y="3184"/>
                <a:ext cx="104" cy="96"/>
              </a:xfrm>
              <a:prstGeom prst="ellipse">
                <a:avLst/>
              </a:prstGeom>
              <a:noFill/>
              <a:ln w="38100">
                <a:solidFill>
                  <a:srgbClr val="0208F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  <p:sp>
            <p:nvSpPr>
              <p:cNvPr id="29734" name="Oval 117"/>
              <p:cNvSpPr>
                <a:spLocks noChangeArrowheads="1"/>
              </p:cNvSpPr>
              <p:nvPr/>
            </p:nvSpPr>
            <p:spPr bwMode="auto">
              <a:xfrm>
                <a:off x="3744" y="2544"/>
                <a:ext cx="104" cy="96"/>
              </a:xfrm>
              <a:prstGeom prst="ellipse">
                <a:avLst/>
              </a:prstGeom>
              <a:noFill/>
              <a:ln w="38100">
                <a:solidFill>
                  <a:srgbClr val="0208F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</p:grpSp>
      </p:grpSp>
      <p:sp>
        <p:nvSpPr>
          <p:cNvPr id="29709" name="Text Box 206"/>
          <p:cNvSpPr txBox="1">
            <a:spLocks noChangeArrowheads="1"/>
          </p:cNvSpPr>
          <p:nvPr/>
        </p:nvSpPr>
        <p:spPr bwMode="auto">
          <a:xfrm>
            <a:off x="4851400" y="5562600"/>
            <a:ext cx="3962400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ヒラギノ明朝 Pro W6" charset="-128"/>
                <a:ea typeface="ヒラギノ明朝 Pro W6" charset="-128"/>
                <a:cs typeface="ヒラギノ明朝 Pro W6" charset="-128"/>
              </a:rPr>
              <a:t>0.1        1        10       100</a:t>
            </a:r>
            <a:endParaRPr lang="en-US" altLang="ja-JP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2200">
                <a:latin typeface="ヒラギノ明朝 Pro W6" charset="-128"/>
                <a:ea typeface="ヒラギノ明朝 Pro W6" charset="-128"/>
                <a:cs typeface="ヒラギノ明朝 Pro W6" charset="-128"/>
              </a:rPr>
              <a:t>Characteristic Age </a:t>
            </a:r>
            <a:r>
              <a:rPr lang="en-US" altLang="ja-JP" sz="2600">
                <a:latin typeface="ヒラギノ明朝 Pro W6" charset="-128"/>
                <a:ea typeface="ヒラギノ明朝 Pro W6" charset="-128"/>
                <a:cs typeface="ヒラギノ明朝 Pro W6" charset="-128"/>
              </a:rPr>
              <a:t>τ</a:t>
            </a:r>
            <a:r>
              <a:rPr lang="en-US" altLang="ja-JP">
                <a:latin typeface="ヒラギノ明朝 Pro W6" charset="-128"/>
                <a:ea typeface="ヒラギノ明朝 Pro W6" charset="-128"/>
                <a:cs typeface="ヒラギノ明朝 Pro W6" charset="-128"/>
              </a:rPr>
              <a:t>(kyr)</a:t>
            </a:r>
          </a:p>
        </p:txBody>
      </p:sp>
      <p:grpSp>
        <p:nvGrpSpPr>
          <p:cNvPr id="29710" name="Group 275"/>
          <p:cNvGrpSpPr>
            <a:grpSpLocks/>
          </p:cNvGrpSpPr>
          <p:nvPr/>
        </p:nvGrpSpPr>
        <p:grpSpPr bwMode="auto">
          <a:xfrm>
            <a:off x="4495800" y="3124200"/>
            <a:ext cx="4343400" cy="2476500"/>
            <a:chOff x="2880" y="1502"/>
            <a:chExt cx="2736" cy="1824"/>
          </a:xfrm>
        </p:grpSpPr>
        <p:grpSp>
          <p:nvGrpSpPr>
            <p:cNvPr id="29714" name="Group 224"/>
            <p:cNvGrpSpPr>
              <a:grpSpLocks/>
            </p:cNvGrpSpPr>
            <p:nvPr/>
          </p:nvGrpSpPr>
          <p:grpSpPr bwMode="auto">
            <a:xfrm>
              <a:off x="2880" y="1560"/>
              <a:ext cx="2736" cy="1766"/>
              <a:chOff x="2928" y="1056"/>
              <a:chExt cx="2736" cy="1808"/>
            </a:xfrm>
          </p:grpSpPr>
          <p:pic>
            <p:nvPicPr>
              <p:cNvPr id="29723" name="Picture 208"/>
              <p:cNvPicPr>
                <a:picLocks noChangeAspect="1" noChangeArrowheads="1"/>
              </p:cNvPicPr>
              <p:nvPr/>
            </p:nvPicPr>
            <p:blipFill>
              <a:blip r:embed="rId4">
                <a:lum bright="-26000" contrast="40000"/>
              </a:blip>
              <a:srcRect b="877"/>
              <a:stretch>
                <a:fillRect/>
              </a:stretch>
            </p:blipFill>
            <p:spPr bwMode="auto">
              <a:xfrm>
                <a:off x="2928" y="1056"/>
                <a:ext cx="2736" cy="1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4" name="Line 209"/>
              <p:cNvSpPr>
                <a:spLocks noChangeShapeType="1"/>
              </p:cNvSpPr>
              <p:nvPr/>
            </p:nvSpPr>
            <p:spPr bwMode="auto">
              <a:xfrm>
                <a:off x="4712" y="1131"/>
                <a:ext cx="0" cy="168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25" name="Rectangle 210"/>
              <p:cNvSpPr>
                <a:spLocks noChangeArrowheads="1"/>
              </p:cNvSpPr>
              <p:nvPr/>
            </p:nvSpPr>
            <p:spPr bwMode="auto">
              <a:xfrm>
                <a:off x="4632" y="2443"/>
                <a:ext cx="192" cy="1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ヒラギノ明朝 Pro W6" charset="-128"/>
                  <a:ea typeface="ヒラギノ明朝 Pro W6" charset="-128"/>
                  <a:cs typeface="ヒラギノ明朝 Pro W6" charset="-128"/>
                </a:endParaRPr>
              </a:p>
            </p:txBody>
          </p:sp>
        </p:grpSp>
        <p:sp>
          <p:nvSpPr>
            <p:cNvPr id="29715" name="Text Box 216"/>
            <p:cNvSpPr txBox="1">
              <a:spLocks noChangeArrowheads="1"/>
            </p:cNvSpPr>
            <p:nvPr/>
          </p:nvSpPr>
          <p:spPr bwMode="auto">
            <a:xfrm>
              <a:off x="2880" y="2174"/>
              <a:ext cx="200" cy="5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sz="2000"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1</a:t>
              </a:r>
            </a:p>
          </p:txBody>
        </p:sp>
        <p:sp>
          <p:nvSpPr>
            <p:cNvPr id="29716" name="Text Box 217"/>
            <p:cNvSpPr txBox="1">
              <a:spLocks noChangeArrowheads="1"/>
            </p:cNvSpPr>
            <p:nvPr/>
          </p:nvSpPr>
          <p:spPr bwMode="auto">
            <a:xfrm>
              <a:off x="2880" y="2798"/>
              <a:ext cx="200" cy="5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ja-JP" altLang="en-US" sz="2000"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０</a:t>
              </a:r>
            </a:p>
          </p:txBody>
        </p:sp>
        <p:sp>
          <p:nvSpPr>
            <p:cNvPr id="29717" name="Text Box 218"/>
            <p:cNvSpPr txBox="1">
              <a:spLocks noChangeArrowheads="1"/>
            </p:cNvSpPr>
            <p:nvPr/>
          </p:nvSpPr>
          <p:spPr bwMode="auto">
            <a:xfrm>
              <a:off x="2880" y="1502"/>
              <a:ext cx="200" cy="5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ja-JP" altLang="en-US" sz="2000">
                  <a:latin typeface="ヒラギノ明朝 Pro W6" charset="-128"/>
                  <a:ea typeface="ヒラギノ明朝 Pro W6" charset="-128"/>
                  <a:cs typeface="ヒラギノ明朝 Pro W6" charset="-128"/>
                </a:rPr>
                <a:t>２</a:t>
              </a:r>
            </a:p>
          </p:txBody>
        </p:sp>
        <p:sp>
          <p:nvSpPr>
            <p:cNvPr id="29718" name="Oval 254"/>
            <p:cNvSpPr>
              <a:spLocks noChangeArrowheads="1"/>
            </p:cNvSpPr>
            <p:nvPr/>
          </p:nvSpPr>
          <p:spPr bwMode="auto">
            <a:xfrm>
              <a:off x="4576" y="2398"/>
              <a:ext cx="117" cy="128"/>
            </a:xfrm>
            <a:prstGeom prst="ellipse">
              <a:avLst/>
            </a:prstGeom>
            <a:noFill/>
            <a:ln w="38100">
              <a:solidFill>
                <a:srgbClr val="00B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9719" name="Oval 255"/>
            <p:cNvSpPr>
              <a:spLocks noChangeArrowheads="1"/>
            </p:cNvSpPr>
            <p:nvPr/>
          </p:nvSpPr>
          <p:spPr bwMode="auto">
            <a:xfrm>
              <a:off x="4944" y="2582"/>
              <a:ext cx="117" cy="128"/>
            </a:xfrm>
            <a:prstGeom prst="ellipse">
              <a:avLst/>
            </a:prstGeom>
            <a:noFill/>
            <a:ln w="38100">
              <a:solidFill>
                <a:srgbClr val="0208F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9720" name="Oval 256"/>
            <p:cNvSpPr>
              <a:spLocks noChangeArrowheads="1"/>
            </p:cNvSpPr>
            <p:nvPr/>
          </p:nvSpPr>
          <p:spPr bwMode="auto">
            <a:xfrm>
              <a:off x="3888" y="1862"/>
              <a:ext cx="96" cy="128"/>
            </a:xfrm>
            <a:prstGeom prst="ellipse">
              <a:avLst/>
            </a:prstGeom>
            <a:noFill/>
            <a:ln w="38100">
              <a:solidFill>
                <a:srgbClr val="00B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9721" name="Oval 257"/>
            <p:cNvSpPr>
              <a:spLocks noChangeArrowheads="1"/>
            </p:cNvSpPr>
            <p:nvPr/>
          </p:nvSpPr>
          <p:spPr bwMode="auto">
            <a:xfrm>
              <a:off x="4392" y="2190"/>
              <a:ext cx="117" cy="128"/>
            </a:xfrm>
            <a:prstGeom prst="ellipse">
              <a:avLst/>
            </a:prstGeom>
            <a:noFill/>
            <a:ln w="38100">
              <a:solidFill>
                <a:srgbClr val="0208F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  <p:sp>
          <p:nvSpPr>
            <p:cNvPr id="29722" name="Oval 258"/>
            <p:cNvSpPr>
              <a:spLocks noChangeArrowheads="1"/>
            </p:cNvSpPr>
            <p:nvPr/>
          </p:nvSpPr>
          <p:spPr bwMode="auto">
            <a:xfrm>
              <a:off x="3835" y="2230"/>
              <a:ext cx="117" cy="128"/>
            </a:xfrm>
            <a:prstGeom prst="ellipse">
              <a:avLst/>
            </a:prstGeom>
            <a:noFill/>
            <a:ln w="38100">
              <a:solidFill>
                <a:srgbClr val="0208F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明朝 Pro W6" charset="-128"/>
                <a:ea typeface="ヒラギノ明朝 Pro W6" charset="-128"/>
                <a:cs typeface="ヒラギノ明朝 Pro W6" charset="-128"/>
              </a:endParaRPr>
            </a:p>
          </p:txBody>
        </p:sp>
      </p:grpSp>
      <p:sp>
        <p:nvSpPr>
          <p:cNvPr id="29711" name="Text Box 267"/>
          <p:cNvSpPr txBox="1">
            <a:spLocks noChangeArrowheads="1"/>
          </p:cNvSpPr>
          <p:nvPr/>
        </p:nvSpPr>
        <p:spPr bwMode="auto">
          <a:xfrm>
            <a:off x="5775325" y="5138738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ja-JP" altLang="en-US"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9712" name="テキスト ボックス 73"/>
          <p:cNvSpPr txBox="1">
            <a:spLocks noChangeArrowheads="1"/>
          </p:cNvSpPr>
          <p:nvPr/>
        </p:nvSpPr>
        <p:spPr bwMode="auto">
          <a:xfrm>
            <a:off x="4953000" y="49530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Hard comp. Γ</a:t>
            </a:r>
            <a:endParaRPr lang="ja-JP" altLang="en-US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29713" name="テキスト ボックス 74"/>
          <p:cNvSpPr txBox="1">
            <a:spLocks noChangeArrowheads="1"/>
          </p:cNvSpPr>
          <p:nvPr/>
        </p:nvSpPr>
        <p:spPr bwMode="auto">
          <a:xfrm>
            <a:off x="7924800" y="985837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HR</a:t>
            </a:r>
            <a:endParaRPr lang="ja-JP" altLang="en-US" dirty="0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pic>
        <p:nvPicPr>
          <p:cNvPr id="64" name="Picture 1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" y="1155700"/>
            <a:ext cx="393954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テキスト ボックス 64"/>
          <p:cNvSpPr txBox="1"/>
          <p:nvPr/>
        </p:nvSpPr>
        <p:spPr>
          <a:xfrm>
            <a:off x="152400" y="6813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kumimoji="1" lang="en-US" altLang="ja-JP" dirty="0" err="1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Enoto</a:t>
            </a:r>
            <a:r>
              <a:rPr kumimoji="1"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 PhD,</a:t>
            </a:r>
            <a:r>
              <a:rPr kumimoji="1"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 Enott+</a:t>
            </a:r>
            <a:r>
              <a:rPr kumimoji="1"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10c)</a:t>
            </a:r>
            <a:endParaRPr kumimoji="1" lang="ja-JP" altLang="en-US" dirty="0">
              <a:solidFill>
                <a:srgbClr val="C400C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86000" y="1828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τ</a:t>
            </a:r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=1.2 </a:t>
            </a:r>
            <a:r>
              <a:rPr kumimoji="1"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kyr</a:t>
            </a:r>
            <a:endParaRPr kumimoji="1" lang="ja-JP" altLang="en-US" sz="20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52600" y="28002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τ</a:t>
            </a:r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=20 </a:t>
            </a:r>
            <a:r>
              <a:rPr kumimoji="1"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kyr</a:t>
            </a:r>
            <a:endParaRPr kumimoji="1" lang="ja-JP" altLang="en-US" sz="20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828800" y="43242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τ</a:t>
            </a:r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=75 </a:t>
            </a:r>
            <a:r>
              <a:rPr kumimoji="1"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kyr</a:t>
            </a:r>
            <a:endParaRPr kumimoji="1" lang="ja-JP" altLang="en-US" sz="20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69" name="Rectangle 117"/>
          <p:cNvSpPr>
            <a:spLocks noChangeArrowheads="1"/>
          </p:cNvSpPr>
          <p:nvPr/>
        </p:nvSpPr>
        <p:spPr bwMode="auto">
          <a:xfrm>
            <a:off x="76200" y="2209800"/>
            <a:ext cx="6705600" cy="1524000"/>
          </a:xfrm>
          <a:prstGeom prst="rect">
            <a:avLst/>
          </a:prstGeom>
          <a:solidFill>
            <a:srgbClr val="FFFF9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287338" indent="-287338">
              <a:lnSpc>
                <a:spcPct val="90000"/>
              </a:lnSpc>
            </a:pPr>
            <a:r>
              <a:rPr lang="ja-JP" altLang="en-US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・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All show characteristic 2-component spectra.</a:t>
            </a:r>
          </a:p>
          <a:p>
            <a:pPr marL="287338" indent="-287338"/>
            <a:r>
              <a:rPr lang="ja-JP" altLang="en-US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・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The hard component is extremely hard, </a:t>
            </a:r>
            <a:r>
              <a:rPr lang="en-US" altLang="ja-JP" sz="2000" dirty="0">
                <a:solidFill>
                  <a:srgbClr val="F609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Γ〜1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.</a:t>
            </a:r>
          </a:p>
          <a:p>
            <a:pPr marL="287338" indent="-287338"/>
            <a:r>
              <a:rPr lang="ja-JP" altLang="en-US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・</a:t>
            </a:r>
            <a:r>
              <a:rPr lang="en-US" altLang="ja-JP" sz="2000" dirty="0">
                <a:latin typeface="ヒラギノ明朝 Pro W6" charset="-128"/>
                <a:ea typeface="ヒラギノ明朝 Pro W6" charset="-128"/>
                <a:cs typeface="ヒラギノ明朝 Pro W6" charset="-128"/>
              </a:rPr>
              <a:t>Older objects have </a:t>
            </a:r>
            <a:r>
              <a:rPr lang="en-US" altLang="ja-JP" sz="2000" dirty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weaker, yet  </a:t>
            </a:r>
            <a:r>
              <a:rPr lang="en-US" altLang="ja-JP" sz="2000" dirty="0">
                <a:solidFill>
                  <a:srgbClr val="F609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harder, hard </a:t>
            </a:r>
            <a:r>
              <a:rPr lang="en-US" altLang="ja-JP" sz="2000" dirty="0" smtClean="0">
                <a:solidFill>
                  <a:srgbClr val="F609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tail.</a:t>
            </a:r>
          </a:p>
          <a:p>
            <a:pPr marL="287338" indent="-287338"/>
            <a:r>
              <a:rPr lang="ja-JP" altLang="en-US" sz="2000" dirty="0" smtClean="0">
                <a:solidFill>
                  <a:srgbClr val="F609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These unusual properties 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  <a:sym typeface="Wingdings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  <a:sym typeface="Wingdings"/>
              </a:rPr>
              <a:t> supporting the high MF hypothesis.</a:t>
            </a:r>
            <a:endParaRPr lang="en-US" altLang="ja-JP" sz="2000" dirty="0">
              <a:solidFill>
                <a:srgbClr val="FF0000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26633-66F1-8744-BF76-939EA0733AFB}" type="slidenum">
              <a:rPr lang="en-US" altLang="ja-JP" smtClean="0"/>
              <a:pPr>
                <a:defRPr/>
              </a:pPr>
              <a:t>7</a:t>
            </a:fld>
            <a:endParaRPr lang="en-US" altLang="ja-JP" smtClean="0"/>
          </a:p>
        </p:txBody>
      </p:sp>
      <p:sp>
        <p:nvSpPr>
          <p:cNvPr id="9" name="スライド番号プレースホルダ 5"/>
          <p:cNvSpPr txBox="1">
            <a:spLocks/>
          </p:cNvSpPr>
          <p:nvPr/>
        </p:nvSpPr>
        <p:spPr bwMode="auto">
          <a:xfrm>
            <a:off x="7620000" y="6324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9A5FB8B3-E2BF-F942-9891-259F9080DF4E}" type="slidenum">
              <a:rPr lang="en-US" altLang="ja-JP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defRPr/>
              </a:pPr>
              <a:t>7</a:t>
            </a:fld>
            <a:endParaRPr lang="en-US" altLang="ja-JP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4300" y="101600"/>
            <a:ext cx="8877300" cy="533400"/>
          </a:xfrm>
          <a:prstGeom prst="rect">
            <a:avLst/>
          </a:prstGeom>
          <a:solidFill>
            <a:srgbClr val="02B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80000" indent="-187200">
              <a:lnSpc>
                <a:spcPct val="90000"/>
              </a:lnSpc>
              <a:spcBef>
                <a:spcPts val="600"/>
              </a:spcBef>
            </a:pPr>
            <a:r>
              <a:rPr lang="en-US" altLang="ja-JP" sz="28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5. Is there a gap at B~10</a:t>
            </a:r>
            <a:r>
              <a:rPr lang="en-US" altLang="ja-JP" sz="2800" i="1" baseline="30000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13</a:t>
            </a:r>
            <a:r>
              <a:rPr lang="en-US" altLang="ja-JP" sz="28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G in MF distribution?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800" y="762000"/>
            <a:ext cx="8686800" cy="830997"/>
          </a:xfrm>
          <a:prstGeom prst="rect">
            <a:avLst/>
          </a:prstGeom>
          <a:solidFill>
            <a:srgbClr val="00FF00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ヒラギノ明朝 Pro W6"/>
                <a:ea typeface="ヒラギノ明朝 Pro W6"/>
                <a:cs typeface="ヒラギノ明朝 Pro W6"/>
              </a:rPr>
              <a:t>＊</a:t>
            </a:r>
            <a:r>
              <a:rPr kumimoji="1"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Is initial MF continuously distributed over 10</a:t>
            </a:r>
            <a:r>
              <a:rPr kumimoji="1" lang="en-US" altLang="ja-JP" baseline="30000" dirty="0" smtClean="0">
                <a:latin typeface="ヒラギノ明朝 Pro W6"/>
                <a:ea typeface="ヒラギノ明朝 Pro W6"/>
                <a:cs typeface="ヒラギノ明朝 Pro W6"/>
              </a:rPr>
              <a:t>12-15</a:t>
            </a:r>
            <a:r>
              <a:rPr kumimoji="1"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 G?</a:t>
            </a:r>
          </a:p>
          <a:p>
            <a:r>
              <a:rPr lang="ja-JP" altLang="en-US" dirty="0" smtClean="0">
                <a:latin typeface="ヒラギノ明朝 Pro W6"/>
                <a:ea typeface="ヒラギノ明朝 Pro W6"/>
                <a:cs typeface="ヒラギノ明朝 Pro W6"/>
              </a:rPr>
              <a:t>＊</a:t>
            </a: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Are there any </a:t>
            </a:r>
            <a:r>
              <a:rPr lang="en-US" altLang="ja-JP" dirty="0" err="1" smtClean="0">
                <a:latin typeface="ヒラギノ明朝 Pro W6"/>
                <a:ea typeface="ヒラギノ明朝 Pro W6"/>
                <a:cs typeface="ヒラギノ明朝 Pro W6"/>
              </a:rPr>
              <a:t>magnetar</a:t>
            </a: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 descendents with </a:t>
            </a:r>
            <a:r>
              <a:rPr lang="en-US" altLang="ja-JP" i="1" dirty="0" smtClean="0"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~10</a:t>
            </a:r>
            <a:r>
              <a:rPr lang="en-US" altLang="ja-JP" baseline="30000" dirty="0" smtClean="0">
                <a:latin typeface="ヒラギノ明朝 Pro W6"/>
                <a:ea typeface="ヒラギノ明朝 Pro W6"/>
                <a:cs typeface="ヒラギノ明朝 Pro W6"/>
              </a:rPr>
              <a:t>13 </a:t>
            </a: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G ?</a:t>
            </a:r>
            <a:endParaRPr kumimoji="1" lang="ja-JP" altLang="en-US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000" y="1676400"/>
            <a:ext cx="8864600" cy="2169825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Mangetars</a:t>
            </a:r>
            <a:r>
              <a:rPr kumimoji="1" lang="en-US" altLang="ja-JP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 have life times of only ~10</a:t>
            </a:r>
            <a:r>
              <a:rPr kumimoji="1" lang="en-US" altLang="ja-JP" baseline="30000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5</a:t>
            </a:r>
            <a:r>
              <a:rPr kumimoji="1" lang="en-US" altLang="ja-JP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 yr </a:t>
            </a:r>
            <a:r>
              <a:rPr lang="en-US" altLang="ja-JP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→ more aged ones with declined activity would hardly be observable</a:t>
            </a:r>
            <a:r>
              <a:rPr lang="en-US" altLang="ja-JP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But if such an object form </a:t>
            </a:r>
            <a:r>
              <a:rPr lang="en-US" altLang="ja-JP" dirty="0">
                <a:latin typeface="ヒラギノ明朝 Pro W6"/>
                <a:ea typeface="ヒラギノ明朝 Pro W6"/>
                <a:cs typeface="ヒラギノ明朝 Pro W6"/>
              </a:rPr>
              <a:t>a</a:t>
            </a: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 binary, it </a:t>
            </a: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will;</a:t>
            </a:r>
            <a:endParaRPr lang="en-US" altLang="ja-JP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>
              <a:spcBef>
                <a:spcPts val="600"/>
              </a:spcBef>
            </a:pP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 - 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spin down via </a:t>
            </a:r>
            <a:r>
              <a:rPr lang="en-US" altLang="ja-JP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prop.effect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w/o emission while </a:t>
            </a:r>
            <a:r>
              <a:rPr lang="en-US" altLang="ja-JP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P 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&lt; </a:t>
            </a:r>
            <a:r>
              <a:rPr lang="en-US" altLang="ja-JP" i="1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P</a:t>
            </a:r>
            <a:r>
              <a:rPr lang="en-US" altLang="ja-JP" sz="2800" baseline="-25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equil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 - 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emerge as an accreting HMXB after </a:t>
            </a:r>
            <a:r>
              <a:rPr lang="en-US" altLang="ja-JP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P &gt;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P</a:t>
            </a:r>
            <a:r>
              <a:rPr lang="en-US" altLang="ja-JP" sz="2800" baseline="-25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equil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      </a:t>
            </a:r>
            <a:endParaRPr kumimoji="1" lang="en-US" altLang="ja-JP" dirty="0" smtClean="0">
              <a:solidFill>
                <a:srgbClr val="00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000" y="3898900"/>
            <a:ext cx="8902700" cy="249299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◇ </a:t>
            </a:r>
            <a:r>
              <a:rPr lang="en-US" altLang="ja-JP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To search transient X-ray pulsars for </a:t>
            </a:r>
            <a:r>
              <a:rPr lang="en-US" altLang="ja-JP" dirty="0" err="1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CRSFs</a:t>
            </a:r>
            <a:r>
              <a:rPr lang="en-US" altLang="ja-JP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 at &gt;50 </a:t>
            </a:r>
            <a:r>
              <a:rPr lang="en-US" altLang="ja-JP" dirty="0" err="1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r>
              <a:rPr lang="en-US" altLang="ja-JP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  </a:t>
            </a:r>
            <a:br>
              <a:rPr lang="en-US" altLang="ja-JP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dirty="0" smtClean="0">
                <a:solidFill>
                  <a:srgbClr val="B80000"/>
                </a:solidFill>
                <a:latin typeface="ヒラギノ明朝 Pro W6"/>
                <a:ea typeface="ヒラギノ明朝 Pro W6"/>
                <a:cs typeface="ヒラギノ明朝 Pro W6"/>
              </a:rPr>
              <a:t>  →an excellent MAXI subject,  </a:t>
            </a:r>
            <a:r>
              <a:rPr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talk by </a:t>
            </a:r>
            <a:r>
              <a:rPr lang="en-US" altLang="ja-JP" dirty="0" err="1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Mihara</a:t>
            </a:r>
            <a:r>
              <a:rPr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, </a:t>
            </a:r>
          </a:p>
          <a:p>
            <a:r>
              <a:rPr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   [P-12] Yamamoto (GX 304-1, 4.7×10</a:t>
            </a:r>
            <a:r>
              <a:rPr lang="en-US" altLang="ja-JP" baseline="30000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12 </a:t>
            </a:r>
            <a:r>
              <a:rPr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G)</a:t>
            </a:r>
          </a:p>
          <a:p>
            <a:pPr>
              <a:lnSpc>
                <a:spcPct val="50000"/>
              </a:lnSpc>
            </a:pPr>
            <a:endParaRPr lang="en-US" altLang="ja-JP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70000" indent="-277200"/>
            <a:r>
              <a:rPr lang="en-US" altLang="ja-JP" sz="16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◇ 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To investigate SFXT (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Supergiant 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Fast X-ray Transient), a new class of highly variable </a:t>
            </a:r>
            <a:r>
              <a:rPr lang="en-US" altLang="ja-JP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HMXBs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recognized through </a:t>
            </a:r>
            <a:r>
              <a:rPr lang="en-US" altLang="ja-JP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INTGRAL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observations. </a:t>
            </a:r>
            <a:r>
              <a:rPr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talk by </a:t>
            </a:r>
            <a:r>
              <a:rPr lang="en-US" altLang="ja-JP" dirty="0" err="1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Ubertini</a:t>
            </a:r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.</a:t>
            </a:r>
            <a:endParaRPr lang="en-US" altLang="ja-JP" dirty="0" smtClean="0">
              <a:latin typeface="ヒラギノ明朝 Pro W6"/>
              <a:ea typeface="ヒラギノ明朝 Pro W6"/>
              <a:cs typeface="ヒラギノ明朝 Pro 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0A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1905000" cy="3048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838200" cy="381000"/>
          </a:xfrm>
        </p:spPr>
        <p:txBody>
          <a:bodyPr/>
          <a:lstStyle/>
          <a:p>
            <a:pPr>
              <a:defRPr/>
            </a:pPr>
            <a:fld id="{83926633-66F1-8744-BF76-939EA0733AFB}" type="slidenum">
              <a:rPr lang="en-US" altLang="ja-JP" smtClean="0"/>
              <a:pPr>
                <a:defRPr/>
              </a:pPr>
              <a:t>8</a:t>
            </a:fld>
            <a:endParaRPr lang="en-US" altLang="ja-JP" smtClean="0"/>
          </a:p>
        </p:txBody>
      </p:sp>
      <p:sp>
        <p:nvSpPr>
          <p:cNvPr id="9" name="スライド番号プレースホルダ 5"/>
          <p:cNvSpPr txBox="1">
            <a:spLocks/>
          </p:cNvSpPr>
          <p:nvPr/>
        </p:nvSpPr>
        <p:spPr bwMode="auto">
          <a:xfrm>
            <a:off x="7620000" y="64008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9A5FB8B3-E2BF-F942-9891-259F9080DF4E}" type="slidenum">
              <a:rPr lang="en-US" altLang="ja-JP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defRPr/>
              </a:pPr>
              <a:t>8</a:t>
            </a:fld>
            <a:endParaRPr lang="en-US" altLang="ja-JP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2900" y="114300"/>
            <a:ext cx="8572500" cy="444500"/>
          </a:xfrm>
          <a:prstGeom prst="rect">
            <a:avLst/>
          </a:prstGeom>
          <a:solidFill>
            <a:srgbClr val="CE81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80000" indent="-187200">
              <a:lnSpc>
                <a:spcPct val="90000"/>
              </a:lnSpc>
              <a:spcBef>
                <a:spcPts val="600"/>
              </a:spcBef>
            </a:pPr>
            <a:r>
              <a:rPr lang="en-US" altLang="ja-JP" sz="30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6a. </a:t>
            </a:r>
            <a:r>
              <a:rPr lang="en-US" altLang="ja-JP" sz="3000" i="1" dirty="0" err="1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SFXTs</a:t>
            </a:r>
            <a:r>
              <a:rPr lang="en-US" altLang="ja-JP" sz="30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 and their MAXI and Suzaku view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498725" y="5638800"/>
            <a:ext cx="54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498725" y="5638800"/>
            <a:ext cx="54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279400" y="635000"/>
            <a:ext cx="8610600" cy="1703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kumimoji="1" lang="en-US" altLang="ja-JP" sz="2200" dirty="0" err="1" smtClean="0">
                <a:latin typeface="ヒラギノ明朝 Pro W6"/>
                <a:ea typeface="ヒラギノ明朝 Pro W6"/>
                <a:cs typeface="ヒラギノ明朝 Pro W6"/>
              </a:rPr>
              <a:t>SFXTs</a:t>
            </a:r>
            <a:r>
              <a:rPr kumimoji="1"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kumimoji="1"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en-US" altLang="ja-JP" sz="2200" dirty="0" err="1" smtClean="0">
                <a:latin typeface="ヒラギノ明朝 Pro W6"/>
                <a:ea typeface="ヒラギノ明朝 Pro W6"/>
                <a:cs typeface="ヒラギノ明朝 Pro W6"/>
              </a:rPr>
              <a:t>supergiants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+ 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strongly magnetized </a:t>
            </a:r>
            <a:r>
              <a:rPr lang="en-US" altLang="ja-JP" sz="2200" dirty="0" err="1" smtClean="0">
                <a:latin typeface="ヒラギノ明朝 Pro W6"/>
                <a:ea typeface="ヒラギノ明朝 Pro W6"/>
                <a:cs typeface="ヒラギノ明朝 Pro W6"/>
              </a:rPr>
              <a:t>NSs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)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altLang="ja-JP" sz="22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h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ave long pulse 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periods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(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several 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tens to several 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thousands).</a:t>
            </a:r>
            <a:endParaRPr lang="en-US" altLang="ja-JP" sz="2200" dirty="0" smtClean="0">
              <a:solidFill>
                <a:srgbClr val="0000FF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altLang="ja-JP" sz="2200" dirty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e</a:t>
            </a:r>
            <a:r>
              <a:rPr lang="en-US" altLang="ja-JP" sz="22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xhibit 2</a:t>
            </a:r>
            <a:r>
              <a:rPr lang="en-US" altLang="ja-JP" sz="22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-4 </a:t>
            </a:r>
            <a:r>
              <a:rPr lang="en-US" altLang="ja-JP" sz="22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orders of mag. variability on tens of minutes.</a:t>
            </a:r>
            <a:endParaRPr lang="en-US" altLang="ja-JP" sz="2200" dirty="0" smtClean="0">
              <a:solidFill>
                <a:srgbClr val="800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s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how hard absorbed X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-ray spectra with modest Fe-K line.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altLang="ja-JP" sz="2200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a</a:t>
            </a:r>
            <a:r>
              <a:rPr lang="en-US" altLang="ja-JP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re good candidates for </a:t>
            </a:r>
            <a:r>
              <a:rPr lang="en-US" altLang="ja-JP" sz="2200" dirty="0" err="1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magnetar</a:t>
            </a:r>
            <a:r>
              <a:rPr lang="en-US" altLang="ja-JP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 descendents.</a:t>
            </a:r>
          </a:p>
        </p:txBody>
      </p:sp>
      <p:pic>
        <p:nvPicPr>
          <p:cNvPr id="138" name="図 137" descr="J2207+545_00055058g_lc.png"/>
          <p:cNvPicPr>
            <a:picLocks noChangeAspect="1"/>
          </p:cNvPicPr>
          <p:nvPr/>
        </p:nvPicPr>
        <p:blipFill>
          <a:blip r:embed="rId2"/>
          <a:srcRect t="68354" b="6329"/>
          <a:stretch>
            <a:fillRect/>
          </a:stretch>
        </p:blipFill>
        <p:spPr>
          <a:xfrm>
            <a:off x="304800" y="2362200"/>
            <a:ext cx="4400550" cy="1600200"/>
          </a:xfrm>
          <a:prstGeom prst="rect">
            <a:avLst/>
          </a:prstGeom>
        </p:spPr>
      </p:pic>
      <p:sp>
        <p:nvSpPr>
          <p:cNvPr id="139" name="テキスト ボックス 138"/>
          <p:cNvSpPr txBox="1"/>
          <p:nvPr/>
        </p:nvSpPr>
        <p:spPr>
          <a:xfrm>
            <a:off x="914400" y="3276600"/>
            <a:ext cx="3048000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ヒラギノ明朝 Pro W3"/>
                <a:ea typeface="ヒラギノ明朝 Pro W3"/>
                <a:cs typeface="ヒラギノ明朝 Pro W3"/>
              </a:rPr>
              <a:t>4U 2206+543 MAXI</a:t>
            </a:r>
            <a:endParaRPr kumimoji="1" lang="ja-JP" altLang="en-US" sz="2000" dirty="0">
              <a:latin typeface="ヒラギノ明朝 Pro W3"/>
              <a:ea typeface="ヒラギノ明朝 Pro W3"/>
              <a:cs typeface="ヒラギノ明朝 Pro W3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6200" y="4038600"/>
            <a:ext cx="4876800" cy="2000548"/>
          </a:xfrm>
          <a:prstGeom prst="rect">
            <a:avLst/>
          </a:prstGeom>
          <a:solidFill>
            <a:srgbClr val="FFFFC8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[P-15] </a:t>
            </a:r>
            <a:r>
              <a:rPr lang="en-US" altLang="ja-JP" dirty="0" err="1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Sasano</a:t>
            </a:r>
            <a:r>
              <a:rPr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 : </a:t>
            </a:r>
            <a:r>
              <a:rPr lang="en-US" altLang="ja-JP" sz="2000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2000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</a:br>
            <a:r>
              <a:rPr kumimoji="1" lang="en-US" altLang="ja-JP" sz="2000" i="1" dirty="0" smtClean="0">
                <a:latin typeface="ヒラギノ明朝 Pro W6"/>
                <a:ea typeface="ヒラギノ明朝 Pro W6"/>
                <a:cs typeface="ヒラギノ明朝 Pro W6"/>
              </a:rPr>
              <a:t>Suzaku</a:t>
            </a:r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 study of AXJ161929-</a:t>
            </a:r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4945</a:t>
            </a:r>
          </a:p>
          <a:p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・</a:t>
            </a:r>
            <a:r>
              <a:rPr lang="en-US" altLang="ja-JP" sz="2000" dirty="0" smtClean="0">
                <a:solidFill>
                  <a:srgbClr val="3366FF"/>
                </a:solidFill>
                <a:latin typeface="ヒラギノ明朝 Pro W6"/>
                <a:ea typeface="ヒラギノ明朝 Pro W6"/>
                <a:cs typeface="ヒラギノ明朝 Pro W6"/>
              </a:rPr>
              <a:t>A flare lasting ~8 </a:t>
            </a:r>
            <a:r>
              <a:rPr lang="en-US" altLang="ja-JP" sz="2000" dirty="0" err="1" smtClean="0">
                <a:solidFill>
                  <a:srgbClr val="3366FF"/>
                </a:solidFill>
                <a:latin typeface="ヒラギノ明朝 Pro W6"/>
                <a:ea typeface="ヒラギノ明朝 Pro W6"/>
                <a:cs typeface="ヒラギノ明朝 Pro W6"/>
              </a:rPr>
              <a:t>ks</a:t>
            </a:r>
            <a:r>
              <a:rPr lang="en-US" altLang="ja-JP" sz="2000" dirty="0" smtClean="0">
                <a:solidFill>
                  <a:srgbClr val="3366FF"/>
                </a:solidFill>
                <a:latin typeface="ヒラギノ明朝 Pro W6"/>
                <a:ea typeface="ヒラギノ明朝 Pro W6"/>
                <a:cs typeface="ヒラギノ明朝 Pro W6"/>
              </a:rPr>
              <a:t> detected.</a:t>
            </a:r>
          </a:p>
          <a:p>
            <a:r>
              <a:rPr kumimoji="1" lang="ja-JP" altLang="en-US" sz="2000" i="1" dirty="0" smtClean="0">
                <a:latin typeface="ヒラギノ明朝 Pro W6"/>
                <a:ea typeface="ヒラギノ明朝 Pro W6"/>
                <a:cs typeface="ヒラギノ明朝 Pro W6"/>
              </a:rPr>
              <a:t>・</a:t>
            </a:r>
            <a:r>
              <a:rPr kumimoji="1" lang="en-US" altLang="ja-JP" sz="20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No </a:t>
            </a:r>
            <a:r>
              <a:rPr kumimoji="1" lang="en-US" altLang="ja-JP" sz="2000" dirty="0" smtClean="0">
                <a:ln w="19050" cmpd="sng">
                  <a:noFill/>
                </a:ln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increase</a:t>
            </a:r>
            <a:r>
              <a:rPr kumimoji="1" lang="en-US" altLang="ja-JP" sz="20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 in </a:t>
            </a:r>
            <a:r>
              <a:rPr kumimoji="1" lang="en-US" altLang="ja-JP" sz="2000" i="1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N</a:t>
            </a:r>
            <a:r>
              <a:rPr kumimoji="1" lang="en-US" altLang="ja-JP" sz="2000" baseline="-250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H</a:t>
            </a:r>
            <a:r>
              <a:rPr kumimoji="1" lang="en-US" altLang="ja-JP" sz="20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0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during the flare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.</a:t>
            </a:r>
          </a:p>
          <a:p>
            <a:r>
              <a:rPr kumimoji="1" lang="ja-JP" altLang="en-US" sz="2000" dirty="0" smtClean="0">
                <a:solidFill>
                  <a:srgbClr val="3366FF"/>
                </a:solidFill>
                <a:latin typeface="ヒラギノ明朝 Pro W6"/>
                <a:ea typeface="ヒラギノ明朝 Pro W6"/>
                <a:cs typeface="ヒラギノ明朝 Pro W6"/>
              </a:rPr>
              <a:t>・</a:t>
            </a:r>
            <a:r>
              <a:rPr kumimoji="1" lang="en-US" altLang="ja-JP" sz="2000" dirty="0" smtClean="0">
                <a:solidFill>
                  <a:srgbClr val="3366FF"/>
                </a:solidFill>
                <a:latin typeface="ヒラギノ明朝 Pro W6"/>
                <a:ea typeface="ヒラギノ明朝 Pro W6"/>
                <a:cs typeface="ヒラギノ明朝 Pro W6"/>
              </a:rPr>
              <a:t>Fe-K line EW ↓ </a:t>
            </a:r>
            <a:r>
              <a:rPr lang="en-US" altLang="ja-JP" sz="2000" dirty="0" smtClean="0">
                <a:solidFill>
                  <a:srgbClr val="3366FF"/>
                </a:solidFill>
                <a:latin typeface="ヒラギノ明朝 Pro W6"/>
                <a:ea typeface="ヒラギノ明朝 Pro W6"/>
                <a:cs typeface="ヒラギノ明朝 Pro W6"/>
              </a:rPr>
              <a:t>during the flare.</a:t>
            </a:r>
          </a:p>
          <a:p>
            <a:r>
              <a:rPr kumimoji="1" lang="ja-JP" altLang="en-US" sz="20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・</a:t>
            </a:r>
            <a:r>
              <a:rPr kumimoji="1" lang="en-US" altLang="ja-JP" sz="20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Fe-K line became possibly broad.</a:t>
            </a:r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>
          <a:blip r:embed="rId3"/>
          <a:srcRect t="6831" r="3598"/>
          <a:stretch>
            <a:fillRect/>
          </a:stretch>
        </p:blipFill>
        <p:spPr>
          <a:xfrm>
            <a:off x="4984750" y="2514600"/>
            <a:ext cx="4083050" cy="3276600"/>
          </a:xfrm>
          <a:prstGeom prst="rect">
            <a:avLst/>
          </a:prstGeom>
        </p:spPr>
      </p:pic>
      <p:sp>
        <p:nvSpPr>
          <p:cNvPr id="141" name="テキスト ボックス 140"/>
          <p:cNvSpPr txBox="1"/>
          <p:nvPr/>
        </p:nvSpPr>
        <p:spPr>
          <a:xfrm>
            <a:off x="76200" y="5969000"/>
            <a:ext cx="8763000" cy="430887"/>
          </a:xfrm>
          <a:prstGeom prst="rect">
            <a:avLst/>
          </a:prstGeom>
          <a:solidFill>
            <a:srgbClr val="FFFFC8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Popular “clumpy stellar wind” scenario </a:t>
            </a:r>
            <a:r>
              <a:rPr kumimoji="1" lang="en-US" altLang="ja-JP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unlikely in this case</a:t>
            </a:r>
            <a:endParaRPr kumimoji="1" lang="ja-JP" altLang="en-US" sz="22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1485900" y="1473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76400" y="2438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1.54 hr pulse period</a:t>
            </a:r>
            <a:endParaRPr kumimoji="1" lang="ja-JP" altLang="en-US" sz="2000" dirty="0">
              <a:latin typeface="ヒラギノ明朝 Pro W6"/>
              <a:ea typeface="ヒラギノ明朝 Pro W6"/>
              <a:cs typeface="ヒラギノ明朝 Pro 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正方形/長方形 129"/>
          <p:cNvSpPr/>
          <p:nvPr/>
        </p:nvSpPr>
        <p:spPr bwMode="auto">
          <a:xfrm>
            <a:off x="4953000" y="685800"/>
            <a:ext cx="4038600" cy="2971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丸ゴ Pro W4" charset="-128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 Dec. 1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MAXI Symposium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26633-66F1-8744-BF76-939EA0733AFB}" type="slidenum">
              <a:rPr lang="en-US" altLang="ja-JP" smtClean="0"/>
              <a:pPr>
                <a:defRPr/>
              </a:pPr>
              <a:t>9</a:t>
            </a:fld>
            <a:endParaRPr lang="en-US" altLang="ja-JP" dirty="0" smtClean="0"/>
          </a:p>
        </p:txBody>
      </p:sp>
      <p:sp>
        <p:nvSpPr>
          <p:cNvPr id="9" name="スライド番号プレースホルダ 5"/>
          <p:cNvSpPr txBox="1">
            <a:spLocks/>
          </p:cNvSpPr>
          <p:nvPr/>
        </p:nvSpPr>
        <p:spPr bwMode="auto">
          <a:xfrm>
            <a:off x="7620000" y="6324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9A5FB8B3-E2BF-F942-9891-259F9080DF4E}" type="slidenum">
              <a:rPr lang="en-US" altLang="ja-JP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defRPr/>
              </a:pPr>
              <a:t>9</a:t>
            </a:fld>
            <a:endParaRPr lang="en-US" altLang="ja-JP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0500" y="101600"/>
            <a:ext cx="8648700" cy="533400"/>
          </a:xfrm>
          <a:prstGeom prst="rect">
            <a:avLst/>
          </a:prstGeom>
          <a:solidFill>
            <a:srgbClr val="CE81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80000" indent="-187200">
              <a:lnSpc>
                <a:spcPct val="90000"/>
              </a:lnSpc>
              <a:spcBef>
                <a:spcPts val="600"/>
              </a:spcBef>
            </a:pPr>
            <a:r>
              <a:rPr lang="en-US" altLang="ja-JP" sz="3000" i="1" dirty="0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6b. Magnetically Gated Accretion in </a:t>
            </a:r>
            <a:r>
              <a:rPr lang="en-US" altLang="ja-JP" sz="3000" i="1" dirty="0" err="1" smtClean="0">
                <a:solidFill>
                  <a:schemeClr val="tx1"/>
                </a:solidFill>
                <a:latin typeface="ヒラギノ明朝 Pro W6" charset="-128"/>
                <a:ea typeface="ヒラギノ明朝 Pro W6" charset="-128"/>
                <a:cs typeface="ヒラギノ明朝 Pro W6" charset="-128"/>
              </a:rPr>
              <a:t>SFXTs</a:t>
            </a:r>
            <a:endParaRPr lang="en-US" altLang="ja-JP" sz="3000" i="1" dirty="0" smtClean="0">
              <a:solidFill>
                <a:schemeClr val="tx1"/>
              </a:solidFill>
              <a:latin typeface="ヒラギノ明朝 Pro W6" charset="-128"/>
              <a:ea typeface="ヒラギノ明朝 Pro W6" charset="-128"/>
              <a:cs typeface="ヒラギノ明朝 Pro W6" charset="-128"/>
            </a:endParaRP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498725" y="5562600"/>
            <a:ext cx="54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498725" y="5562600"/>
            <a:ext cx="54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grpSp>
        <p:nvGrpSpPr>
          <p:cNvPr id="2" name="図形グループ 92"/>
          <p:cNvGrpSpPr/>
          <p:nvPr/>
        </p:nvGrpSpPr>
        <p:grpSpPr>
          <a:xfrm>
            <a:off x="228600" y="685800"/>
            <a:ext cx="4802122" cy="5003800"/>
            <a:chOff x="4203700" y="330200"/>
            <a:chExt cx="4802122" cy="5003800"/>
          </a:xfrm>
        </p:grpSpPr>
        <p:sp>
          <p:nvSpPr>
            <p:cNvPr id="91" name="正方形/長方形 90"/>
            <p:cNvSpPr/>
            <p:nvPr/>
          </p:nvSpPr>
          <p:spPr bwMode="auto">
            <a:xfrm>
              <a:off x="4241800" y="723900"/>
              <a:ext cx="4572000" cy="46101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ヒラギノ丸ゴ Pro W4" charset="-128"/>
                <a:ea typeface="ヒラギノ丸ゴ Pro W4" charset="-128"/>
                <a:cs typeface="ヒラギノ丸ゴ Pro W4" charset="-128"/>
              </a:endParaRP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6308725" y="4059238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50" name="Text Box 36"/>
            <p:cNvSpPr txBox="1">
              <a:spLocks noChangeArrowheads="1"/>
            </p:cNvSpPr>
            <p:nvPr/>
          </p:nvSpPr>
          <p:spPr bwMode="auto">
            <a:xfrm>
              <a:off x="6308725" y="4059238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3" name="図形グループ 91"/>
            <p:cNvGrpSpPr/>
            <p:nvPr/>
          </p:nvGrpSpPr>
          <p:grpSpPr>
            <a:xfrm>
              <a:off x="4203700" y="330200"/>
              <a:ext cx="4802122" cy="4998074"/>
              <a:chOff x="3886200" y="304800"/>
              <a:chExt cx="4802122" cy="4998074"/>
            </a:xfrm>
          </p:grpSpPr>
          <p:pic>
            <p:nvPicPr>
              <p:cNvPr id="53" name="Picture 44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3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976100" y="304800"/>
                <a:ext cx="4712222" cy="4909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>
                <a:off x="4689622" y="3300205"/>
                <a:ext cx="3567613" cy="0"/>
              </a:xfrm>
              <a:prstGeom prst="line">
                <a:avLst/>
              </a:prstGeom>
              <a:noFill/>
              <a:ln w="25400">
                <a:solidFill>
                  <a:srgbClr val="339B09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>
                <a:off x="4689622" y="2556555"/>
                <a:ext cx="3567613" cy="0"/>
              </a:xfrm>
              <a:prstGeom prst="line">
                <a:avLst/>
              </a:prstGeom>
              <a:noFill/>
              <a:ln w="25400">
                <a:solidFill>
                  <a:srgbClr val="339B09"/>
                </a:solidFill>
                <a:prstDash val="dash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Line 7"/>
              <p:cNvSpPr>
                <a:spLocks noChangeShapeType="1"/>
              </p:cNvSpPr>
              <p:nvPr/>
            </p:nvSpPr>
            <p:spPr bwMode="auto">
              <a:xfrm>
                <a:off x="4957193" y="1968914"/>
                <a:ext cx="1962187" cy="274578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Line 8"/>
              <p:cNvSpPr>
                <a:spLocks noChangeShapeType="1"/>
              </p:cNvSpPr>
              <p:nvPr/>
            </p:nvSpPr>
            <p:spPr bwMode="auto">
              <a:xfrm>
                <a:off x="5581526" y="1374341"/>
                <a:ext cx="2291077" cy="320342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prstDash val="dash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 rot="21307157" flipH="1" flipV="1">
                <a:off x="4672900" y="1608356"/>
                <a:ext cx="3593627" cy="257244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Text Box 15"/>
              <p:cNvSpPr txBox="1">
                <a:spLocks noChangeArrowheads="1"/>
              </p:cNvSpPr>
              <p:nvPr/>
            </p:nvSpPr>
            <p:spPr bwMode="auto">
              <a:xfrm>
                <a:off x="4422052" y="970446"/>
                <a:ext cx="8027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dirty="0">
                    <a:solidFill>
                      <a:srgbClr val="AC00A6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100</a:t>
                </a:r>
              </a:p>
            </p:txBody>
          </p: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613132" y="1308048"/>
                <a:ext cx="3656803" cy="52"/>
                <a:chOff x="864" y="572"/>
                <a:chExt cx="1968" cy="52"/>
              </a:xfrm>
            </p:grpSpPr>
            <p:sp>
              <p:nvSpPr>
                <p:cNvPr id="83" name="Line 11"/>
                <p:cNvSpPr>
                  <a:spLocks noChangeShapeType="1"/>
                </p:cNvSpPr>
                <p:nvPr/>
              </p:nvSpPr>
              <p:spPr bwMode="auto">
                <a:xfrm>
                  <a:off x="864" y="624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rgbClr val="AC00A6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4" name="Line 12"/>
                <p:cNvSpPr>
                  <a:spLocks noChangeShapeType="1"/>
                </p:cNvSpPr>
                <p:nvPr/>
              </p:nvSpPr>
              <p:spPr bwMode="auto">
                <a:xfrm>
                  <a:off x="1407" y="576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rgbClr val="AC00A6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5" name="Line 13"/>
                <p:cNvSpPr>
                  <a:spLocks noChangeShapeType="1"/>
                </p:cNvSpPr>
                <p:nvPr/>
              </p:nvSpPr>
              <p:spPr bwMode="auto">
                <a:xfrm>
                  <a:off x="2593" y="576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rgbClr val="AC00A6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6" name="Line 14"/>
                <p:cNvSpPr>
                  <a:spLocks noChangeShapeType="1"/>
                </p:cNvSpPr>
                <p:nvPr/>
              </p:nvSpPr>
              <p:spPr bwMode="auto">
                <a:xfrm>
                  <a:off x="912" y="57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rgbClr val="AC00A6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7" name="Line 16"/>
                <p:cNvSpPr>
                  <a:spLocks noChangeShapeType="1"/>
                </p:cNvSpPr>
                <p:nvPr/>
              </p:nvSpPr>
              <p:spPr bwMode="auto">
                <a:xfrm>
                  <a:off x="2064" y="576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rgbClr val="AC00A6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61" name="Text Box 19"/>
              <p:cNvSpPr txBox="1">
                <a:spLocks noChangeArrowheads="1"/>
              </p:cNvSpPr>
              <p:nvPr/>
            </p:nvSpPr>
            <p:spPr bwMode="auto">
              <a:xfrm>
                <a:off x="5326962" y="984313"/>
                <a:ext cx="8027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>
                    <a:solidFill>
                      <a:srgbClr val="AC00A6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200</a:t>
                </a:r>
              </a:p>
            </p:txBody>
          </p:sp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auto">
              <a:xfrm>
                <a:off x="7454522" y="970446"/>
                <a:ext cx="8027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dirty="0">
                    <a:solidFill>
                      <a:srgbClr val="AC00A6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1000</a:t>
                </a:r>
              </a:p>
            </p:txBody>
          </p:sp>
          <p:sp>
            <p:nvSpPr>
              <p:cNvPr id="63" name="Text Box 21"/>
              <p:cNvSpPr txBox="1">
                <a:spLocks noChangeArrowheads="1"/>
              </p:cNvSpPr>
              <p:nvPr/>
            </p:nvSpPr>
            <p:spPr bwMode="auto">
              <a:xfrm>
                <a:off x="6473429" y="970446"/>
                <a:ext cx="8027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>
                    <a:solidFill>
                      <a:srgbClr val="AC00A6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500</a:t>
                </a:r>
              </a:p>
            </p:txBody>
          </p:sp>
          <p:sp>
            <p:nvSpPr>
              <p:cNvPr id="64" name="Text Box 22"/>
              <p:cNvSpPr txBox="1">
                <a:spLocks noChangeArrowheads="1"/>
              </p:cNvSpPr>
              <p:nvPr/>
            </p:nvSpPr>
            <p:spPr bwMode="auto">
              <a:xfrm>
                <a:off x="5276792" y="686159"/>
                <a:ext cx="272285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AC00A6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Free fall time (</a:t>
                </a:r>
                <a:r>
                  <a:rPr lang="en-US" altLang="ja-JP" sz="2000" dirty="0">
                    <a:solidFill>
                      <a:srgbClr val="AC00A6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sec)</a:t>
                </a:r>
              </a:p>
            </p:txBody>
          </p:sp>
          <p:sp>
            <p:nvSpPr>
              <p:cNvPr id="65" name="Text Box 24"/>
              <p:cNvSpPr txBox="1">
                <a:spLocks noChangeArrowheads="1"/>
              </p:cNvSpPr>
              <p:nvPr/>
            </p:nvSpPr>
            <p:spPr bwMode="auto">
              <a:xfrm>
                <a:off x="4868003" y="4964320"/>
                <a:ext cx="32444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600" dirty="0" smtClean="0">
                    <a:latin typeface="ヒラギノ明朝 Pro W6"/>
                    <a:ea typeface="ヒラギノ明朝 Pro W6"/>
                    <a:cs typeface="ヒラギノ明朝 Pro W6"/>
                  </a:rPr>
                  <a:t>Radius from the NS (</a:t>
                </a:r>
                <a:r>
                  <a:rPr lang="en-US" altLang="ja-JP" sz="1600" dirty="0">
                    <a:latin typeface="ヒラギノ明朝 Pro W6"/>
                    <a:ea typeface="ヒラギノ明朝 Pro W6"/>
                    <a:cs typeface="ヒラギノ明朝 Pro W6"/>
                  </a:rPr>
                  <a:t>cm)</a:t>
                </a:r>
              </a:p>
            </p:txBody>
          </p:sp>
          <p:sp>
            <p:nvSpPr>
              <p:cNvPr id="66" name="Text Box 25"/>
              <p:cNvSpPr txBox="1">
                <a:spLocks noChangeArrowheads="1"/>
              </p:cNvSpPr>
              <p:nvPr/>
            </p:nvSpPr>
            <p:spPr bwMode="auto">
              <a:xfrm rot="16200000">
                <a:off x="2762760" y="2241028"/>
                <a:ext cx="26162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dirty="0" smtClean="0">
                    <a:latin typeface="ヒラギノ明朝 Pro W6"/>
                    <a:ea typeface="ヒラギノ明朝 Pro W6"/>
                    <a:cs typeface="ヒラギノ明朝 Pro W6"/>
                  </a:rPr>
                  <a:t>Pressure </a:t>
                </a:r>
                <a:r>
                  <a:rPr lang="en-US" altLang="ja-JP" sz="1800" dirty="0">
                    <a:latin typeface="ヒラギノ明朝 Pro W6"/>
                    <a:ea typeface="ヒラギノ明朝 Pro W6"/>
                    <a:cs typeface="ヒラギノ明朝 Pro W6"/>
                  </a:rPr>
                  <a:t>(dyn/cm</a:t>
                </a:r>
                <a:r>
                  <a:rPr lang="en-US" altLang="ja-JP" sz="1800" baseline="30000" dirty="0">
                    <a:latin typeface="ヒラギノ明朝 Pro W6"/>
                    <a:ea typeface="ヒラギノ明朝 Pro W6"/>
                    <a:cs typeface="ヒラギノ明朝 Pro W6"/>
                  </a:rPr>
                  <a:t>2</a:t>
                </a:r>
                <a:r>
                  <a:rPr lang="en-US" altLang="ja-JP" sz="1800" dirty="0">
                    <a:latin typeface="ヒラギノ明朝 Pro W6"/>
                    <a:ea typeface="ヒラギノ明朝 Pro W6"/>
                    <a:cs typeface="ヒラギノ明朝 Pro W6"/>
                  </a:rPr>
                  <a:t>)</a:t>
                </a:r>
              </a:p>
            </p:txBody>
          </p:sp>
          <p:sp>
            <p:nvSpPr>
              <p:cNvPr id="67" name="Text Box 26"/>
              <p:cNvSpPr txBox="1">
                <a:spLocks noChangeArrowheads="1"/>
              </p:cNvSpPr>
              <p:nvPr/>
            </p:nvSpPr>
            <p:spPr bwMode="auto">
              <a:xfrm rot="3261873">
                <a:off x="6218129" y="3993763"/>
                <a:ext cx="8320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200">
                    <a:solidFill>
                      <a:srgbClr val="0000FF"/>
                    </a:solidFill>
                    <a:latin typeface="Times" charset="0"/>
                  </a:rPr>
                  <a:t>10</a:t>
                </a:r>
                <a:r>
                  <a:rPr lang="en-US" altLang="ja-JP" sz="1200" baseline="30000">
                    <a:solidFill>
                      <a:srgbClr val="0000FF"/>
                    </a:solidFill>
                    <a:latin typeface="Times" charset="0"/>
                  </a:rPr>
                  <a:t>12</a:t>
                </a:r>
                <a:r>
                  <a:rPr lang="en-US" altLang="ja-JP" sz="1200">
                    <a:solidFill>
                      <a:srgbClr val="0000FF"/>
                    </a:solidFill>
                    <a:latin typeface="Times" charset="0"/>
                  </a:rPr>
                  <a:t>G</a:t>
                </a:r>
              </a:p>
            </p:txBody>
          </p:sp>
          <p:sp>
            <p:nvSpPr>
              <p:cNvPr id="68" name="Text Box 28"/>
              <p:cNvSpPr txBox="1">
                <a:spLocks noChangeArrowheads="1"/>
              </p:cNvSpPr>
              <p:nvPr/>
            </p:nvSpPr>
            <p:spPr bwMode="auto">
              <a:xfrm rot="3261873">
                <a:off x="5107195" y="1823528"/>
                <a:ext cx="13017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i="1" dirty="0">
                    <a:solidFill>
                      <a:srgbClr val="0000FF"/>
                    </a:solidFill>
                    <a:latin typeface="Times" charset="0"/>
                  </a:rPr>
                  <a:t>B </a:t>
                </a:r>
                <a:r>
                  <a:rPr lang="en-US" altLang="ja-JP" sz="1800" dirty="0">
                    <a:solidFill>
                      <a:srgbClr val="0000FF"/>
                    </a:solidFill>
                    <a:latin typeface="Times" charset="0"/>
                  </a:rPr>
                  <a:t>= 10</a:t>
                </a:r>
                <a:r>
                  <a:rPr lang="en-US" altLang="ja-JP" sz="1800" baseline="30000" dirty="0">
                    <a:solidFill>
                      <a:srgbClr val="0000FF"/>
                    </a:solidFill>
                    <a:latin typeface="Times" charset="0"/>
                  </a:rPr>
                  <a:t>13</a:t>
                </a:r>
                <a:r>
                  <a:rPr lang="en-US" altLang="ja-JP" sz="1800" dirty="0">
                    <a:solidFill>
                      <a:srgbClr val="0000FF"/>
                    </a:solidFill>
                    <a:latin typeface="Times" charset="0"/>
                  </a:rPr>
                  <a:t>G</a:t>
                </a:r>
              </a:p>
            </p:txBody>
          </p:sp>
          <p:sp>
            <p:nvSpPr>
              <p:cNvPr id="69" name="Text Box 29"/>
              <p:cNvSpPr txBox="1">
                <a:spLocks noChangeArrowheads="1"/>
              </p:cNvSpPr>
              <p:nvPr/>
            </p:nvSpPr>
            <p:spPr bwMode="auto">
              <a:xfrm rot="3261873">
                <a:off x="5772177" y="1913620"/>
                <a:ext cx="8320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200">
                    <a:solidFill>
                      <a:srgbClr val="0000FF"/>
                    </a:solidFill>
                    <a:latin typeface="Times" charset="0"/>
                  </a:rPr>
                  <a:t>10</a:t>
                </a:r>
                <a:r>
                  <a:rPr lang="en-US" altLang="ja-JP" sz="1200" baseline="30000">
                    <a:solidFill>
                      <a:srgbClr val="0000FF"/>
                    </a:solidFill>
                    <a:latin typeface="Times" charset="0"/>
                  </a:rPr>
                  <a:t>14</a:t>
                </a:r>
                <a:r>
                  <a:rPr lang="en-US" altLang="ja-JP" sz="1200">
                    <a:solidFill>
                      <a:srgbClr val="0000FF"/>
                    </a:solidFill>
                    <a:latin typeface="Times" charset="0"/>
                  </a:rPr>
                  <a:t>G</a:t>
                </a:r>
              </a:p>
            </p:txBody>
          </p:sp>
          <p:sp>
            <p:nvSpPr>
              <p:cNvPr id="70" name="Text Box 30"/>
              <p:cNvSpPr txBox="1">
                <a:spLocks noChangeArrowheads="1"/>
              </p:cNvSpPr>
              <p:nvPr/>
            </p:nvSpPr>
            <p:spPr bwMode="auto">
              <a:xfrm>
                <a:off x="7186951" y="3300207"/>
                <a:ext cx="10702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400">
                    <a:solidFill>
                      <a:srgbClr val="339B09"/>
                    </a:solidFill>
                    <a:latin typeface="Times" charset="0"/>
                  </a:rPr>
                  <a:t>10</a:t>
                </a:r>
                <a:r>
                  <a:rPr lang="en-US" altLang="ja-JP" sz="1400" baseline="30000">
                    <a:solidFill>
                      <a:srgbClr val="339B09"/>
                    </a:solidFill>
                    <a:latin typeface="Times" charset="0"/>
                  </a:rPr>
                  <a:t>-7</a:t>
                </a:r>
                <a:r>
                  <a:rPr lang="en-US" altLang="ja-JP" sz="1400">
                    <a:solidFill>
                      <a:srgbClr val="339B09"/>
                    </a:solidFill>
                    <a:latin typeface="Times" charset="0"/>
                  </a:rPr>
                  <a:t> </a:t>
                </a:r>
                <a:r>
                  <a:rPr lang="en-US" altLang="ja-JP" sz="1400" i="1">
                    <a:solidFill>
                      <a:srgbClr val="339B09"/>
                    </a:solidFill>
                    <a:latin typeface="Times" charset="0"/>
                  </a:rPr>
                  <a:t>M</a:t>
                </a:r>
                <a:r>
                  <a:rPr lang="en-US" altLang="ja-JP" sz="1400" baseline="-25000">
                    <a:solidFill>
                      <a:srgbClr val="339B09"/>
                    </a:solidFill>
                    <a:latin typeface="Times" charset="0"/>
                  </a:rPr>
                  <a:t>0</a:t>
                </a:r>
                <a:r>
                  <a:rPr lang="en-US" altLang="ja-JP" sz="1400">
                    <a:solidFill>
                      <a:srgbClr val="339B09"/>
                    </a:solidFill>
                    <a:latin typeface="Times" charset="0"/>
                  </a:rPr>
                  <a:t>/yr</a:t>
                </a:r>
              </a:p>
            </p:txBody>
          </p:sp>
          <p:sp>
            <p:nvSpPr>
              <p:cNvPr id="71" name="Text Box 31"/>
              <p:cNvSpPr txBox="1">
                <a:spLocks noChangeArrowheads="1"/>
              </p:cNvSpPr>
              <p:nvPr/>
            </p:nvSpPr>
            <p:spPr bwMode="auto">
              <a:xfrm>
                <a:off x="7097761" y="2525353"/>
                <a:ext cx="115947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400">
                    <a:solidFill>
                      <a:srgbClr val="339B09"/>
                    </a:solidFill>
                    <a:latin typeface="Times" charset="0"/>
                  </a:rPr>
                  <a:t>10</a:t>
                </a:r>
                <a:r>
                  <a:rPr lang="en-US" altLang="ja-JP" sz="1400" baseline="30000">
                    <a:solidFill>
                      <a:srgbClr val="339B09"/>
                    </a:solidFill>
                    <a:latin typeface="Times" charset="0"/>
                  </a:rPr>
                  <a:t>-5</a:t>
                </a:r>
                <a:r>
                  <a:rPr lang="en-US" altLang="ja-JP" sz="1400">
                    <a:solidFill>
                      <a:srgbClr val="339B09"/>
                    </a:solidFill>
                    <a:latin typeface="Times" charset="0"/>
                  </a:rPr>
                  <a:t> </a:t>
                </a:r>
                <a:r>
                  <a:rPr lang="en-US" altLang="ja-JP" sz="1400" i="1">
                    <a:solidFill>
                      <a:srgbClr val="339B09"/>
                    </a:solidFill>
                    <a:latin typeface="Times" charset="0"/>
                  </a:rPr>
                  <a:t>M</a:t>
                </a:r>
                <a:r>
                  <a:rPr lang="en-US" altLang="ja-JP" sz="1400" baseline="-25000">
                    <a:solidFill>
                      <a:srgbClr val="339B09"/>
                    </a:solidFill>
                    <a:latin typeface="Times" charset="0"/>
                  </a:rPr>
                  <a:t>0</a:t>
                </a:r>
                <a:r>
                  <a:rPr lang="en-US" altLang="ja-JP" sz="1400">
                    <a:solidFill>
                      <a:srgbClr val="339B09"/>
                    </a:solidFill>
                    <a:latin typeface="Times" charset="0"/>
                  </a:rPr>
                  <a:t>/yr</a:t>
                </a:r>
              </a:p>
            </p:txBody>
          </p:sp>
          <p:sp>
            <p:nvSpPr>
              <p:cNvPr id="72" name="Text Box 32"/>
              <p:cNvSpPr txBox="1">
                <a:spLocks noChangeArrowheads="1"/>
              </p:cNvSpPr>
              <p:nvPr/>
            </p:nvSpPr>
            <p:spPr bwMode="auto">
              <a:xfrm>
                <a:off x="6741000" y="2884177"/>
                <a:ext cx="17838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400" i="1">
                    <a:solidFill>
                      <a:srgbClr val="339B09"/>
                    </a:solidFill>
                    <a:latin typeface="Times" charset="0"/>
                  </a:rPr>
                  <a:t>M</a:t>
                </a:r>
                <a:r>
                  <a:rPr lang="en-US" altLang="ja-JP" sz="1400">
                    <a:solidFill>
                      <a:srgbClr val="339B09"/>
                    </a:solidFill>
                    <a:latin typeface="Times" charset="0"/>
                  </a:rPr>
                  <a:t>dot=10</a:t>
                </a:r>
                <a:r>
                  <a:rPr lang="en-US" altLang="ja-JP" sz="1400" baseline="30000">
                    <a:solidFill>
                      <a:srgbClr val="339B09"/>
                    </a:solidFill>
                    <a:latin typeface="Times" charset="0"/>
                  </a:rPr>
                  <a:t>-6</a:t>
                </a:r>
                <a:r>
                  <a:rPr lang="en-US" altLang="ja-JP" sz="1400">
                    <a:solidFill>
                      <a:srgbClr val="339B09"/>
                    </a:solidFill>
                    <a:latin typeface="Times" charset="0"/>
                  </a:rPr>
                  <a:t> </a:t>
                </a:r>
                <a:r>
                  <a:rPr lang="en-US" altLang="ja-JP" sz="1400" i="1">
                    <a:solidFill>
                      <a:srgbClr val="339B09"/>
                    </a:solidFill>
                    <a:latin typeface="Times" charset="0"/>
                  </a:rPr>
                  <a:t>M</a:t>
                </a:r>
                <a:r>
                  <a:rPr lang="en-US" altLang="ja-JP" sz="1400" baseline="-25000">
                    <a:solidFill>
                      <a:srgbClr val="339B09"/>
                    </a:solidFill>
                    <a:latin typeface="Times" charset="0"/>
                  </a:rPr>
                  <a:t>0</a:t>
                </a:r>
                <a:r>
                  <a:rPr lang="en-US" altLang="ja-JP" sz="1400">
                    <a:solidFill>
                      <a:srgbClr val="339B09"/>
                    </a:solidFill>
                    <a:latin typeface="Times" charset="0"/>
                  </a:rPr>
                  <a:t>/yr</a:t>
                </a:r>
              </a:p>
            </p:txBody>
          </p:sp>
          <p:sp>
            <p:nvSpPr>
              <p:cNvPr id="73" name="Text Box 33"/>
              <p:cNvSpPr txBox="1">
                <a:spLocks noChangeArrowheads="1"/>
              </p:cNvSpPr>
              <p:nvPr/>
            </p:nvSpPr>
            <p:spPr bwMode="auto">
              <a:xfrm rot="1896748">
                <a:off x="4219142" y="2067583"/>
                <a:ext cx="16946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i="1" dirty="0">
                    <a:solidFill>
                      <a:srgbClr val="FF0000"/>
                    </a:solidFill>
                    <a:latin typeface="Times" charset="0"/>
                  </a:rPr>
                  <a:t>L</a:t>
                </a:r>
                <a:r>
                  <a:rPr lang="en-US" altLang="ja-JP" sz="1800" baseline="-25000" dirty="0">
                    <a:solidFill>
                      <a:srgbClr val="FF0000"/>
                    </a:solidFill>
                    <a:latin typeface="Times" charset="0"/>
                  </a:rPr>
                  <a:t>x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Times" charset="0"/>
                  </a:rPr>
                  <a:t>=2×10</a:t>
                </a:r>
                <a:r>
                  <a:rPr lang="en-US" altLang="ja-JP" sz="1800" baseline="30000" dirty="0">
                    <a:solidFill>
                      <a:srgbClr val="FF0000"/>
                    </a:solidFill>
                    <a:latin typeface="Times" charset="0"/>
                  </a:rPr>
                  <a:t>35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Times" charset="0"/>
                  </a:rPr>
                  <a:t> erg/</a:t>
                </a:r>
                <a:r>
                  <a:rPr lang="en-US" altLang="ja-JP" sz="1800" dirty="0" err="1">
                    <a:solidFill>
                      <a:srgbClr val="FF0000"/>
                    </a:solidFill>
                    <a:latin typeface="Times" charset="0"/>
                  </a:rPr>
                  <a:t>s</a:t>
                </a:r>
                <a:endParaRPr lang="en-US" altLang="ja-JP" sz="1800" dirty="0">
                  <a:solidFill>
                    <a:srgbClr val="FF0000"/>
                  </a:solidFill>
                  <a:latin typeface="Times" charset="0"/>
                </a:endParaRPr>
              </a:p>
            </p:txBody>
          </p:sp>
          <p:sp>
            <p:nvSpPr>
              <p:cNvPr id="74" name="Text Box 34"/>
              <p:cNvSpPr txBox="1">
                <a:spLocks noChangeArrowheads="1"/>
              </p:cNvSpPr>
              <p:nvPr/>
            </p:nvSpPr>
            <p:spPr bwMode="auto">
              <a:xfrm rot="1925598">
                <a:off x="4858713" y="2647083"/>
                <a:ext cx="88447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400">
                    <a:solidFill>
                      <a:srgbClr val="FF0000"/>
                    </a:solidFill>
                    <a:latin typeface="Times" charset="0"/>
                  </a:rPr>
                  <a:t>2×10</a:t>
                </a:r>
                <a:r>
                  <a:rPr lang="en-US" altLang="ja-JP" sz="1400" baseline="30000">
                    <a:solidFill>
                      <a:srgbClr val="FF0000"/>
                    </a:solidFill>
                    <a:latin typeface="Times" charset="0"/>
                  </a:rPr>
                  <a:t>34</a:t>
                </a:r>
                <a:endParaRPr lang="en-US" altLang="ja-JP" sz="1400">
                  <a:solidFill>
                    <a:srgbClr val="FF0000"/>
                  </a:solidFill>
                  <a:latin typeface="Times" charset="0"/>
                </a:endParaRPr>
              </a:p>
            </p:txBody>
          </p:sp>
          <p:sp>
            <p:nvSpPr>
              <p:cNvPr id="75" name="Text Box 35"/>
              <p:cNvSpPr txBox="1">
                <a:spLocks noChangeArrowheads="1"/>
              </p:cNvSpPr>
              <p:nvPr/>
            </p:nvSpPr>
            <p:spPr bwMode="auto">
              <a:xfrm rot="2007312">
                <a:off x="4689622" y="1870496"/>
                <a:ext cx="133785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400">
                    <a:solidFill>
                      <a:srgbClr val="FF0000"/>
                    </a:solidFill>
                    <a:latin typeface="Times" charset="0"/>
                  </a:rPr>
                  <a:t>2×10</a:t>
                </a:r>
                <a:r>
                  <a:rPr lang="en-US" altLang="ja-JP" sz="1400" baseline="30000">
                    <a:solidFill>
                      <a:srgbClr val="FF0000"/>
                    </a:solidFill>
                    <a:latin typeface="Times" charset="0"/>
                  </a:rPr>
                  <a:t>36</a:t>
                </a:r>
                <a:endParaRPr lang="en-US" altLang="ja-JP" sz="1400">
                  <a:solidFill>
                    <a:srgbClr val="FF0000"/>
                  </a:solidFill>
                  <a:latin typeface="Times" charset="0"/>
                </a:endParaRPr>
              </a:p>
            </p:txBody>
          </p:sp>
          <p:sp>
            <p:nvSpPr>
              <p:cNvPr id="76" name="Text Box 37"/>
              <p:cNvSpPr txBox="1">
                <a:spLocks noChangeArrowheads="1"/>
              </p:cNvSpPr>
              <p:nvPr/>
            </p:nvSpPr>
            <p:spPr bwMode="auto">
              <a:xfrm>
                <a:off x="4554381" y="2864933"/>
                <a:ext cx="19872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dirty="0" smtClean="0">
                    <a:solidFill>
                      <a:srgbClr val="0074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Ram pressure</a:t>
                </a:r>
                <a:endParaRPr lang="ja-JP" altLang="en-US" sz="1800" dirty="0">
                  <a:solidFill>
                    <a:srgbClr val="007400"/>
                  </a:solidFill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  <p:sp>
            <p:nvSpPr>
              <p:cNvPr id="77" name="Text Box 38"/>
              <p:cNvSpPr txBox="1">
                <a:spLocks noChangeArrowheads="1"/>
              </p:cNvSpPr>
              <p:nvPr/>
            </p:nvSpPr>
            <p:spPr bwMode="auto">
              <a:xfrm rot="3323247">
                <a:off x="5592011" y="3292849"/>
                <a:ext cx="2216539" cy="338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600" dirty="0" smtClean="0">
                    <a:solidFill>
                      <a:srgbClr val="0000FF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Magnetic pressure</a:t>
                </a:r>
                <a:endParaRPr lang="ja-JP" altLang="en-US" sz="1600" dirty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  <p:pic>
            <p:nvPicPr>
              <p:cNvPr id="78" name="Picture 40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46426" y="371796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9" name="Line 42"/>
              <p:cNvSpPr>
                <a:spLocks noChangeShapeType="1"/>
              </p:cNvSpPr>
              <p:nvPr/>
            </p:nvSpPr>
            <p:spPr bwMode="auto">
              <a:xfrm rot="21295982" flipH="1" flipV="1">
                <a:off x="4862429" y="2490684"/>
                <a:ext cx="2828077" cy="203333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" name="Text Box 43"/>
              <p:cNvSpPr txBox="1">
                <a:spLocks noChangeArrowheads="1"/>
              </p:cNvSpPr>
              <p:nvPr/>
            </p:nvSpPr>
            <p:spPr bwMode="auto">
              <a:xfrm rot="1814184">
                <a:off x="7067433" y="3574702"/>
                <a:ext cx="9810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dirty="0" smtClean="0">
                    <a:solidFill>
                      <a:srgbClr val="FF00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gravity</a:t>
                </a:r>
                <a:endParaRPr lang="ja-JP" altLang="en-US" sz="1800" dirty="0">
                  <a:solidFill>
                    <a:srgbClr val="FF0000"/>
                  </a:solidFill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  <p:sp>
            <p:nvSpPr>
              <p:cNvPr id="81" name="Line 46"/>
              <p:cNvSpPr>
                <a:spLocks noChangeShapeType="1"/>
              </p:cNvSpPr>
              <p:nvPr/>
            </p:nvSpPr>
            <p:spPr bwMode="auto">
              <a:xfrm>
                <a:off x="7103534" y="1316566"/>
                <a:ext cx="0" cy="3494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" name="Text Box 48"/>
              <p:cNvSpPr txBox="1">
                <a:spLocks noChangeArrowheads="1"/>
              </p:cNvSpPr>
              <p:nvPr/>
            </p:nvSpPr>
            <p:spPr bwMode="auto">
              <a:xfrm rot="16200000">
                <a:off x="6491486" y="1639714"/>
                <a:ext cx="148129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dirty="0" smtClean="0">
                    <a:latin typeface="ヒラギノ明朝 Pro W6"/>
                    <a:ea typeface="ヒラギノ明朝 Pro W6"/>
                    <a:cs typeface="ヒラギノ明朝 Pro W6"/>
                  </a:rPr>
                  <a:t>Co-rotation</a:t>
                </a:r>
                <a:endParaRPr lang="ja-JP" altLang="en-US" sz="1800" dirty="0"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</p:grpSp>
        <p:sp>
          <p:nvSpPr>
            <p:cNvPr id="88" name="Line 46"/>
            <p:cNvSpPr>
              <a:spLocks noChangeShapeType="1"/>
            </p:cNvSpPr>
            <p:nvPr/>
          </p:nvSpPr>
          <p:spPr bwMode="auto">
            <a:xfrm>
              <a:off x="6019800" y="1305960"/>
              <a:ext cx="0" cy="3494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 rot="16200000">
              <a:off x="5208600" y="377773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i="1" dirty="0" smtClean="0">
                  <a:latin typeface="ヒラギノ明朝 Pro W6"/>
                  <a:ea typeface="ヒラギノ明朝 Pro W6"/>
                  <a:cs typeface="ヒラギノ明朝 Pro W6"/>
                </a:rPr>
                <a:t>P</a:t>
              </a:r>
              <a:r>
                <a:rPr kumimoji="1" lang="en-US" altLang="ja-JP" sz="1800" dirty="0" smtClean="0">
                  <a:latin typeface="ヒラギノ明朝 Pro W6"/>
                  <a:ea typeface="ヒラギノ明朝 Pro W6"/>
                  <a:cs typeface="ヒラギノ明朝 Pro W6"/>
                </a:rPr>
                <a:t>=100 </a:t>
              </a:r>
              <a:r>
                <a:rPr kumimoji="1" lang="en-US" altLang="ja-JP" sz="1800" dirty="0" err="1" smtClean="0">
                  <a:latin typeface="ヒラギノ明朝 Pro W6"/>
                  <a:ea typeface="ヒラギノ明朝 Pro W6"/>
                  <a:cs typeface="ヒラギノ明朝 Pro W6"/>
                </a:rPr>
                <a:t>s</a:t>
              </a:r>
              <a:endParaRPr kumimoji="1" lang="ja-JP" altLang="en-US" sz="1800" dirty="0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 rot="16200000">
              <a:off x="6611355" y="171186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i="1" dirty="0" smtClean="0">
                  <a:latin typeface="ヒラギノ明朝 Pro W6"/>
                  <a:ea typeface="ヒラギノ明朝 Pro W6"/>
                  <a:cs typeface="ヒラギノ明朝 Pro W6"/>
                </a:rPr>
                <a:t>P</a:t>
              </a:r>
              <a:r>
                <a:rPr kumimoji="1" lang="en-US" altLang="ja-JP" sz="1800" dirty="0" smtClean="0">
                  <a:latin typeface="ヒラギノ明朝 Pro W6"/>
                  <a:ea typeface="ヒラギノ明朝 Pro W6"/>
                  <a:cs typeface="ヒラギノ明朝 Pro W6"/>
                </a:rPr>
                <a:t>=1000 </a:t>
              </a:r>
              <a:r>
                <a:rPr kumimoji="1" lang="en-US" altLang="ja-JP" sz="1800" dirty="0" err="1" smtClean="0">
                  <a:latin typeface="ヒラギノ明朝 Pro W6"/>
                  <a:ea typeface="ヒラギノ明朝 Pro W6"/>
                  <a:cs typeface="ヒラギノ明朝 Pro W6"/>
                </a:rPr>
                <a:t>s</a:t>
              </a:r>
              <a:endParaRPr kumimoji="1" lang="ja-JP" altLang="en-US" sz="1800" dirty="0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</p:grpSp>
      <p:grpSp>
        <p:nvGrpSpPr>
          <p:cNvPr id="8" name="図形グループ 128"/>
          <p:cNvGrpSpPr/>
          <p:nvPr/>
        </p:nvGrpSpPr>
        <p:grpSpPr>
          <a:xfrm>
            <a:off x="4989779" y="754062"/>
            <a:ext cx="3892550" cy="2674938"/>
            <a:chOff x="4913579" y="1524000"/>
            <a:chExt cx="3892550" cy="2674938"/>
          </a:xfrm>
        </p:grpSpPr>
        <p:sp>
          <p:nvSpPr>
            <p:cNvPr id="94" name="Oval 29"/>
            <p:cNvSpPr>
              <a:spLocks noChangeArrowheads="1"/>
            </p:cNvSpPr>
            <p:nvPr/>
          </p:nvSpPr>
          <p:spPr bwMode="auto">
            <a:xfrm>
              <a:off x="8425129" y="2806700"/>
              <a:ext cx="304800" cy="533400"/>
            </a:xfrm>
            <a:prstGeom prst="ellipse">
              <a:avLst/>
            </a:prstGeom>
            <a:gradFill rotWithShape="0">
              <a:gsLst>
                <a:gs pos="0">
                  <a:srgbClr val="3EE0E3">
                    <a:alpha val="99001"/>
                  </a:srgbClr>
                </a:gs>
                <a:gs pos="100000">
                  <a:srgbClr val="3EE0E3">
                    <a:gamma/>
                    <a:tint val="2941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 rot="1888619">
              <a:off x="5539054" y="1992313"/>
              <a:ext cx="533400" cy="914400"/>
            </a:xfrm>
            <a:prstGeom prst="ellipse">
              <a:avLst/>
            </a:prstGeom>
            <a:gradFill rotWithShape="0">
              <a:gsLst>
                <a:gs pos="0">
                  <a:srgbClr val="FA95AA"/>
                </a:gs>
                <a:gs pos="100000">
                  <a:srgbClr val="FA95AA">
                    <a:gamma/>
                    <a:tint val="2941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5294579" y="2438400"/>
              <a:ext cx="533400" cy="1143000"/>
            </a:xfrm>
            <a:prstGeom prst="ellipse">
              <a:avLst/>
            </a:prstGeom>
            <a:gradFill rotWithShape="0">
              <a:gsLst>
                <a:gs pos="0">
                  <a:srgbClr val="3EE0E3">
                    <a:alpha val="99001"/>
                  </a:srgbClr>
                </a:gs>
                <a:gs pos="100000">
                  <a:srgbClr val="3EE0E3">
                    <a:gamma/>
                    <a:tint val="2941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6758254" y="2819400"/>
              <a:ext cx="381000" cy="381000"/>
            </a:xfrm>
            <a:prstGeom prst="ellipse">
              <a:avLst/>
            </a:prstGeom>
            <a:solidFill>
              <a:srgbClr val="99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5753367" y="2279650"/>
              <a:ext cx="1093787" cy="1546225"/>
            </a:xfrm>
            <a:custGeom>
              <a:avLst/>
              <a:gdLst/>
              <a:ahLst/>
              <a:cxnLst>
                <a:cxn ang="0">
                  <a:pos x="680" y="351"/>
                </a:cxn>
                <a:cxn ang="0">
                  <a:pos x="650" y="268"/>
                </a:cxn>
                <a:cxn ang="0">
                  <a:pos x="578" y="126"/>
                </a:cxn>
                <a:cxn ang="0">
                  <a:pos x="461" y="29"/>
                </a:cxn>
                <a:cxn ang="0">
                  <a:pos x="303" y="4"/>
                </a:cxn>
                <a:cxn ang="0">
                  <a:pos x="155" y="52"/>
                </a:cxn>
                <a:cxn ang="0">
                  <a:pos x="43" y="148"/>
                </a:cxn>
                <a:cxn ang="0">
                  <a:pos x="12" y="278"/>
                </a:cxn>
                <a:cxn ang="0">
                  <a:pos x="46" y="424"/>
                </a:cxn>
                <a:cxn ang="0">
                  <a:pos x="43" y="590"/>
                </a:cxn>
                <a:cxn ang="0">
                  <a:pos x="2" y="780"/>
                </a:cxn>
                <a:cxn ang="0">
                  <a:pos x="36" y="902"/>
                </a:cxn>
                <a:cxn ang="0">
                  <a:pos x="117" y="964"/>
                </a:cxn>
                <a:cxn ang="0">
                  <a:pos x="266" y="964"/>
                </a:cxn>
                <a:cxn ang="0">
                  <a:pos x="526" y="916"/>
                </a:cxn>
                <a:cxn ang="0">
                  <a:pos x="637" y="772"/>
                </a:cxn>
                <a:cxn ang="0">
                  <a:pos x="689" y="575"/>
                </a:cxn>
              </a:cxnLst>
              <a:rect l="0" t="0" r="r" b="b"/>
              <a:pathLst>
                <a:path w="689" h="974">
                  <a:moveTo>
                    <a:pt x="680" y="351"/>
                  </a:moveTo>
                  <a:cubicBezTo>
                    <a:pt x="675" y="337"/>
                    <a:pt x="667" y="305"/>
                    <a:pt x="650" y="268"/>
                  </a:cubicBezTo>
                  <a:cubicBezTo>
                    <a:pt x="633" y="231"/>
                    <a:pt x="610" y="166"/>
                    <a:pt x="578" y="126"/>
                  </a:cubicBezTo>
                  <a:cubicBezTo>
                    <a:pt x="546" y="86"/>
                    <a:pt x="507" y="49"/>
                    <a:pt x="461" y="29"/>
                  </a:cubicBezTo>
                  <a:cubicBezTo>
                    <a:pt x="416" y="9"/>
                    <a:pt x="354" y="0"/>
                    <a:pt x="303" y="4"/>
                  </a:cubicBezTo>
                  <a:cubicBezTo>
                    <a:pt x="252" y="8"/>
                    <a:pt x="198" y="28"/>
                    <a:pt x="155" y="52"/>
                  </a:cubicBezTo>
                  <a:cubicBezTo>
                    <a:pt x="111" y="76"/>
                    <a:pt x="67" y="110"/>
                    <a:pt x="43" y="148"/>
                  </a:cubicBezTo>
                  <a:cubicBezTo>
                    <a:pt x="19" y="186"/>
                    <a:pt x="12" y="232"/>
                    <a:pt x="12" y="278"/>
                  </a:cubicBezTo>
                  <a:cubicBezTo>
                    <a:pt x="13" y="324"/>
                    <a:pt x="41" y="372"/>
                    <a:pt x="46" y="424"/>
                  </a:cubicBezTo>
                  <a:cubicBezTo>
                    <a:pt x="52" y="476"/>
                    <a:pt x="51" y="531"/>
                    <a:pt x="43" y="590"/>
                  </a:cubicBezTo>
                  <a:cubicBezTo>
                    <a:pt x="36" y="649"/>
                    <a:pt x="3" y="728"/>
                    <a:pt x="2" y="780"/>
                  </a:cubicBezTo>
                  <a:cubicBezTo>
                    <a:pt x="0" y="832"/>
                    <a:pt x="16" y="871"/>
                    <a:pt x="36" y="902"/>
                  </a:cubicBezTo>
                  <a:cubicBezTo>
                    <a:pt x="55" y="933"/>
                    <a:pt x="79" y="954"/>
                    <a:pt x="117" y="964"/>
                  </a:cubicBezTo>
                  <a:cubicBezTo>
                    <a:pt x="156" y="974"/>
                    <a:pt x="198" y="972"/>
                    <a:pt x="266" y="964"/>
                  </a:cubicBezTo>
                  <a:cubicBezTo>
                    <a:pt x="334" y="956"/>
                    <a:pt x="464" y="948"/>
                    <a:pt x="526" y="916"/>
                  </a:cubicBezTo>
                  <a:cubicBezTo>
                    <a:pt x="587" y="884"/>
                    <a:pt x="610" y="829"/>
                    <a:pt x="637" y="772"/>
                  </a:cubicBezTo>
                  <a:cubicBezTo>
                    <a:pt x="664" y="715"/>
                    <a:pt x="678" y="616"/>
                    <a:pt x="689" y="575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5947042" y="2514600"/>
              <a:ext cx="860425" cy="1144588"/>
            </a:xfrm>
            <a:custGeom>
              <a:avLst/>
              <a:gdLst/>
              <a:ahLst/>
              <a:cxnLst>
                <a:cxn ang="0">
                  <a:pos x="499" y="222"/>
                </a:cxn>
                <a:cxn ang="0">
                  <a:pos x="420" y="95"/>
                </a:cxn>
                <a:cxn ang="0">
                  <a:pos x="352" y="35"/>
                </a:cxn>
                <a:cxn ang="0">
                  <a:pos x="218" y="0"/>
                </a:cxn>
                <a:cxn ang="0">
                  <a:pos x="111" y="35"/>
                </a:cxn>
                <a:cxn ang="0">
                  <a:pos x="31" y="106"/>
                </a:cxn>
                <a:cxn ang="0">
                  <a:pos x="5" y="208"/>
                </a:cxn>
                <a:cxn ang="0">
                  <a:pos x="10" y="359"/>
                </a:cxn>
                <a:cxn ang="0">
                  <a:pos x="0" y="471"/>
                </a:cxn>
                <a:cxn ang="0">
                  <a:pos x="10" y="559"/>
                </a:cxn>
                <a:cxn ang="0">
                  <a:pos x="50" y="632"/>
                </a:cxn>
                <a:cxn ang="0">
                  <a:pos x="126" y="700"/>
                </a:cxn>
                <a:cxn ang="0">
                  <a:pos x="212" y="715"/>
                </a:cxn>
                <a:cxn ang="0">
                  <a:pos x="371" y="666"/>
                </a:cxn>
                <a:cxn ang="0">
                  <a:pos x="459" y="567"/>
                </a:cxn>
                <a:cxn ang="0">
                  <a:pos x="522" y="412"/>
                </a:cxn>
              </a:cxnLst>
              <a:rect l="0" t="0" r="r" b="b"/>
              <a:pathLst>
                <a:path w="522" h="721">
                  <a:moveTo>
                    <a:pt x="499" y="222"/>
                  </a:moveTo>
                  <a:cubicBezTo>
                    <a:pt x="486" y="202"/>
                    <a:pt x="444" y="126"/>
                    <a:pt x="420" y="95"/>
                  </a:cubicBezTo>
                  <a:cubicBezTo>
                    <a:pt x="395" y="64"/>
                    <a:pt x="385" y="51"/>
                    <a:pt x="352" y="35"/>
                  </a:cubicBezTo>
                  <a:cubicBezTo>
                    <a:pt x="319" y="19"/>
                    <a:pt x="258" y="0"/>
                    <a:pt x="218" y="0"/>
                  </a:cubicBezTo>
                  <a:cubicBezTo>
                    <a:pt x="178" y="0"/>
                    <a:pt x="142" y="18"/>
                    <a:pt x="111" y="35"/>
                  </a:cubicBezTo>
                  <a:cubicBezTo>
                    <a:pt x="79" y="53"/>
                    <a:pt x="49" y="77"/>
                    <a:pt x="31" y="106"/>
                  </a:cubicBezTo>
                  <a:cubicBezTo>
                    <a:pt x="13" y="135"/>
                    <a:pt x="9" y="166"/>
                    <a:pt x="5" y="208"/>
                  </a:cubicBezTo>
                  <a:cubicBezTo>
                    <a:pt x="1" y="250"/>
                    <a:pt x="11" y="315"/>
                    <a:pt x="10" y="359"/>
                  </a:cubicBezTo>
                  <a:cubicBezTo>
                    <a:pt x="9" y="403"/>
                    <a:pt x="0" y="438"/>
                    <a:pt x="0" y="471"/>
                  </a:cubicBezTo>
                  <a:cubicBezTo>
                    <a:pt x="0" y="504"/>
                    <a:pt x="2" y="532"/>
                    <a:pt x="10" y="559"/>
                  </a:cubicBezTo>
                  <a:cubicBezTo>
                    <a:pt x="18" y="586"/>
                    <a:pt x="31" y="608"/>
                    <a:pt x="50" y="632"/>
                  </a:cubicBezTo>
                  <a:cubicBezTo>
                    <a:pt x="69" y="656"/>
                    <a:pt x="99" y="686"/>
                    <a:pt x="126" y="700"/>
                  </a:cubicBezTo>
                  <a:cubicBezTo>
                    <a:pt x="153" y="714"/>
                    <a:pt x="171" y="721"/>
                    <a:pt x="212" y="715"/>
                  </a:cubicBezTo>
                  <a:cubicBezTo>
                    <a:pt x="253" y="709"/>
                    <a:pt x="330" y="691"/>
                    <a:pt x="371" y="666"/>
                  </a:cubicBezTo>
                  <a:cubicBezTo>
                    <a:pt x="412" y="641"/>
                    <a:pt x="434" y="609"/>
                    <a:pt x="459" y="567"/>
                  </a:cubicBezTo>
                  <a:cubicBezTo>
                    <a:pt x="484" y="525"/>
                    <a:pt x="509" y="444"/>
                    <a:pt x="522" y="412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5599379" y="1970088"/>
              <a:ext cx="1309688" cy="2228850"/>
            </a:xfrm>
            <a:custGeom>
              <a:avLst/>
              <a:gdLst/>
              <a:ahLst/>
              <a:cxnLst>
                <a:cxn ang="0">
                  <a:pos x="1068" y="521"/>
                </a:cxn>
                <a:cxn ang="0">
                  <a:pos x="1019" y="312"/>
                </a:cxn>
                <a:cxn ang="0">
                  <a:pos x="941" y="190"/>
                </a:cxn>
                <a:cxn ang="0">
                  <a:pos x="809" y="82"/>
                </a:cxn>
                <a:cxn ang="0">
                  <a:pos x="658" y="33"/>
                </a:cxn>
                <a:cxn ang="0">
                  <a:pos x="472" y="7"/>
                </a:cxn>
                <a:cxn ang="0">
                  <a:pos x="238" y="75"/>
                </a:cxn>
                <a:cxn ang="0">
                  <a:pos x="62" y="212"/>
                </a:cxn>
                <a:cxn ang="0">
                  <a:pos x="3" y="418"/>
                </a:cxn>
                <a:cxn ang="0">
                  <a:pos x="73" y="648"/>
                </a:cxn>
                <a:cxn ang="0">
                  <a:pos x="58" y="819"/>
                </a:cxn>
                <a:cxn ang="0">
                  <a:pos x="3" y="1034"/>
                </a:cxn>
                <a:cxn ang="0">
                  <a:pos x="38" y="1224"/>
                </a:cxn>
                <a:cxn ang="0">
                  <a:pos x="179" y="1376"/>
                </a:cxn>
                <a:cxn ang="0">
                  <a:pos x="414" y="1390"/>
                </a:cxn>
                <a:cxn ang="0">
                  <a:pos x="619" y="1351"/>
                </a:cxn>
                <a:cxn ang="0">
                  <a:pos x="843" y="1272"/>
                </a:cxn>
                <a:cxn ang="0">
                  <a:pos x="985" y="1107"/>
                </a:cxn>
                <a:cxn ang="0">
                  <a:pos x="1063" y="770"/>
                </a:cxn>
              </a:cxnLst>
              <a:rect l="0" t="0" r="r" b="b"/>
              <a:pathLst>
                <a:path w="1068" h="1404">
                  <a:moveTo>
                    <a:pt x="1068" y="521"/>
                  </a:moveTo>
                  <a:cubicBezTo>
                    <a:pt x="1060" y="487"/>
                    <a:pt x="1040" y="367"/>
                    <a:pt x="1019" y="312"/>
                  </a:cubicBezTo>
                  <a:cubicBezTo>
                    <a:pt x="998" y="257"/>
                    <a:pt x="976" y="228"/>
                    <a:pt x="941" y="190"/>
                  </a:cubicBezTo>
                  <a:cubicBezTo>
                    <a:pt x="906" y="152"/>
                    <a:pt x="856" y="108"/>
                    <a:pt x="809" y="82"/>
                  </a:cubicBezTo>
                  <a:cubicBezTo>
                    <a:pt x="762" y="56"/>
                    <a:pt x="714" y="45"/>
                    <a:pt x="658" y="33"/>
                  </a:cubicBezTo>
                  <a:cubicBezTo>
                    <a:pt x="602" y="21"/>
                    <a:pt x="542" y="0"/>
                    <a:pt x="472" y="7"/>
                  </a:cubicBezTo>
                  <a:cubicBezTo>
                    <a:pt x="402" y="14"/>
                    <a:pt x="306" y="41"/>
                    <a:pt x="238" y="75"/>
                  </a:cubicBezTo>
                  <a:cubicBezTo>
                    <a:pt x="169" y="110"/>
                    <a:pt x="101" y="155"/>
                    <a:pt x="62" y="212"/>
                  </a:cubicBezTo>
                  <a:cubicBezTo>
                    <a:pt x="23" y="269"/>
                    <a:pt x="1" y="345"/>
                    <a:pt x="3" y="418"/>
                  </a:cubicBezTo>
                  <a:cubicBezTo>
                    <a:pt x="5" y="491"/>
                    <a:pt x="64" y="581"/>
                    <a:pt x="73" y="648"/>
                  </a:cubicBezTo>
                  <a:cubicBezTo>
                    <a:pt x="82" y="715"/>
                    <a:pt x="70" y="755"/>
                    <a:pt x="58" y="819"/>
                  </a:cubicBezTo>
                  <a:cubicBezTo>
                    <a:pt x="46" y="883"/>
                    <a:pt x="6" y="967"/>
                    <a:pt x="3" y="1034"/>
                  </a:cubicBezTo>
                  <a:cubicBezTo>
                    <a:pt x="0" y="1101"/>
                    <a:pt x="9" y="1167"/>
                    <a:pt x="38" y="1224"/>
                  </a:cubicBezTo>
                  <a:cubicBezTo>
                    <a:pt x="67" y="1281"/>
                    <a:pt x="116" y="1348"/>
                    <a:pt x="179" y="1376"/>
                  </a:cubicBezTo>
                  <a:cubicBezTo>
                    <a:pt x="242" y="1404"/>
                    <a:pt x="341" y="1394"/>
                    <a:pt x="414" y="1390"/>
                  </a:cubicBezTo>
                  <a:cubicBezTo>
                    <a:pt x="487" y="1386"/>
                    <a:pt x="548" y="1371"/>
                    <a:pt x="619" y="1351"/>
                  </a:cubicBezTo>
                  <a:cubicBezTo>
                    <a:pt x="690" y="1331"/>
                    <a:pt x="782" y="1313"/>
                    <a:pt x="843" y="1272"/>
                  </a:cubicBezTo>
                  <a:cubicBezTo>
                    <a:pt x="904" y="1231"/>
                    <a:pt x="948" y="1191"/>
                    <a:pt x="985" y="1107"/>
                  </a:cubicBezTo>
                  <a:cubicBezTo>
                    <a:pt x="1022" y="1023"/>
                    <a:pt x="1047" y="840"/>
                    <a:pt x="1063" y="770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6101029" y="2724150"/>
              <a:ext cx="660400" cy="685800"/>
            </a:xfrm>
            <a:custGeom>
              <a:avLst/>
              <a:gdLst/>
              <a:ahLst/>
              <a:cxnLst>
                <a:cxn ang="0">
                  <a:pos x="656" y="222"/>
                </a:cxn>
                <a:cxn ang="0">
                  <a:pos x="553" y="95"/>
                </a:cxn>
                <a:cxn ang="0">
                  <a:pos x="466" y="35"/>
                </a:cxn>
                <a:cxn ang="0">
                  <a:pos x="292" y="0"/>
                </a:cxn>
                <a:cxn ang="0">
                  <a:pos x="154" y="35"/>
                </a:cxn>
                <a:cxn ang="0">
                  <a:pos x="50" y="106"/>
                </a:cxn>
                <a:cxn ang="0">
                  <a:pos x="15" y="212"/>
                </a:cxn>
                <a:cxn ang="0">
                  <a:pos x="2" y="354"/>
                </a:cxn>
                <a:cxn ang="0">
                  <a:pos x="2" y="447"/>
                </a:cxn>
                <a:cxn ang="0">
                  <a:pos x="15" y="531"/>
                </a:cxn>
                <a:cxn ang="0">
                  <a:pos x="75" y="632"/>
                </a:cxn>
                <a:cxn ang="0">
                  <a:pos x="173" y="700"/>
                </a:cxn>
                <a:cxn ang="0">
                  <a:pos x="285" y="715"/>
                </a:cxn>
                <a:cxn ang="0">
                  <a:pos x="490" y="666"/>
                </a:cxn>
                <a:cxn ang="0">
                  <a:pos x="604" y="567"/>
                </a:cxn>
                <a:cxn ang="0">
                  <a:pos x="661" y="398"/>
                </a:cxn>
              </a:cxnLst>
              <a:rect l="0" t="0" r="r" b="b"/>
              <a:pathLst>
                <a:path w="661" h="721">
                  <a:moveTo>
                    <a:pt x="656" y="222"/>
                  </a:moveTo>
                  <a:cubicBezTo>
                    <a:pt x="639" y="202"/>
                    <a:pt x="585" y="126"/>
                    <a:pt x="553" y="95"/>
                  </a:cubicBezTo>
                  <a:cubicBezTo>
                    <a:pt x="521" y="64"/>
                    <a:pt x="509" y="51"/>
                    <a:pt x="466" y="35"/>
                  </a:cubicBezTo>
                  <a:cubicBezTo>
                    <a:pt x="423" y="19"/>
                    <a:pt x="344" y="0"/>
                    <a:pt x="292" y="0"/>
                  </a:cubicBezTo>
                  <a:cubicBezTo>
                    <a:pt x="240" y="0"/>
                    <a:pt x="194" y="18"/>
                    <a:pt x="154" y="35"/>
                  </a:cubicBezTo>
                  <a:cubicBezTo>
                    <a:pt x="113" y="53"/>
                    <a:pt x="73" y="77"/>
                    <a:pt x="50" y="106"/>
                  </a:cubicBezTo>
                  <a:cubicBezTo>
                    <a:pt x="27" y="136"/>
                    <a:pt x="23" y="171"/>
                    <a:pt x="15" y="212"/>
                  </a:cubicBezTo>
                  <a:cubicBezTo>
                    <a:pt x="7" y="253"/>
                    <a:pt x="4" y="315"/>
                    <a:pt x="2" y="354"/>
                  </a:cubicBezTo>
                  <a:cubicBezTo>
                    <a:pt x="0" y="393"/>
                    <a:pt x="0" y="418"/>
                    <a:pt x="2" y="447"/>
                  </a:cubicBezTo>
                  <a:cubicBezTo>
                    <a:pt x="4" y="476"/>
                    <a:pt x="3" y="500"/>
                    <a:pt x="15" y="531"/>
                  </a:cubicBezTo>
                  <a:cubicBezTo>
                    <a:pt x="27" y="562"/>
                    <a:pt x="49" y="604"/>
                    <a:pt x="75" y="632"/>
                  </a:cubicBezTo>
                  <a:cubicBezTo>
                    <a:pt x="101" y="660"/>
                    <a:pt x="138" y="686"/>
                    <a:pt x="173" y="700"/>
                  </a:cubicBezTo>
                  <a:cubicBezTo>
                    <a:pt x="208" y="714"/>
                    <a:pt x="232" y="721"/>
                    <a:pt x="285" y="715"/>
                  </a:cubicBezTo>
                  <a:cubicBezTo>
                    <a:pt x="338" y="709"/>
                    <a:pt x="437" y="691"/>
                    <a:pt x="490" y="666"/>
                  </a:cubicBezTo>
                  <a:cubicBezTo>
                    <a:pt x="543" y="641"/>
                    <a:pt x="575" y="612"/>
                    <a:pt x="604" y="567"/>
                  </a:cubicBezTo>
                  <a:cubicBezTo>
                    <a:pt x="633" y="522"/>
                    <a:pt x="649" y="433"/>
                    <a:pt x="661" y="398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5675579" y="2362200"/>
              <a:ext cx="1185863" cy="1476375"/>
            </a:xfrm>
            <a:custGeom>
              <a:avLst/>
              <a:gdLst/>
              <a:ahLst/>
              <a:cxnLst>
                <a:cxn ang="0">
                  <a:pos x="738" y="295"/>
                </a:cxn>
                <a:cxn ang="0">
                  <a:pos x="708" y="212"/>
                </a:cxn>
                <a:cxn ang="0">
                  <a:pos x="629" y="93"/>
                </a:cxn>
                <a:cxn ang="0">
                  <a:pos x="517" y="15"/>
                </a:cxn>
                <a:cxn ang="0">
                  <a:pos x="395" y="5"/>
                </a:cxn>
                <a:cxn ang="0">
                  <a:pos x="308" y="26"/>
                </a:cxn>
                <a:cxn ang="0">
                  <a:pos x="255" y="89"/>
                </a:cxn>
                <a:cxn ang="0">
                  <a:pos x="230" y="147"/>
                </a:cxn>
                <a:cxn ang="0">
                  <a:pos x="201" y="201"/>
                </a:cxn>
                <a:cxn ang="0">
                  <a:pos x="152" y="284"/>
                </a:cxn>
                <a:cxn ang="0">
                  <a:pos x="94" y="352"/>
                </a:cxn>
                <a:cxn ang="0">
                  <a:pos x="30" y="465"/>
                </a:cxn>
                <a:cxn ang="0">
                  <a:pos x="4" y="630"/>
                </a:cxn>
                <a:cxn ang="0">
                  <a:pos x="29" y="800"/>
                </a:cxn>
                <a:cxn ang="0">
                  <a:pos x="175" y="908"/>
                </a:cxn>
                <a:cxn ang="0">
                  <a:pos x="341" y="922"/>
                </a:cxn>
                <a:cxn ang="0">
                  <a:pos x="584" y="860"/>
                </a:cxn>
                <a:cxn ang="0">
                  <a:pos x="695" y="716"/>
                </a:cxn>
                <a:cxn ang="0">
                  <a:pos x="747" y="519"/>
                </a:cxn>
              </a:cxnLst>
              <a:rect l="0" t="0" r="r" b="b"/>
              <a:pathLst>
                <a:path w="747" h="930">
                  <a:moveTo>
                    <a:pt x="738" y="295"/>
                  </a:moveTo>
                  <a:cubicBezTo>
                    <a:pt x="733" y="281"/>
                    <a:pt x="726" y="246"/>
                    <a:pt x="708" y="212"/>
                  </a:cubicBezTo>
                  <a:cubicBezTo>
                    <a:pt x="690" y="178"/>
                    <a:pt x="661" y="126"/>
                    <a:pt x="629" y="93"/>
                  </a:cubicBezTo>
                  <a:cubicBezTo>
                    <a:pt x="597" y="60"/>
                    <a:pt x="556" y="30"/>
                    <a:pt x="517" y="15"/>
                  </a:cubicBezTo>
                  <a:cubicBezTo>
                    <a:pt x="478" y="0"/>
                    <a:pt x="430" y="3"/>
                    <a:pt x="395" y="5"/>
                  </a:cubicBezTo>
                  <a:cubicBezTo>
                    <a:pt x="360" y="7"/>
                    <a:pt x="331" y="12"/>
                    <a:pt x="308" y="26"/>
                  </a:cubicBezTo>
                  <a:cubicBezTo>
                    <a:pt x="285" y="40"/>
                    <a:pt x="268" y="69"/>
                    <a:pt x="255" y="89"/>
                  </a:cubicBezTo>
                  <a:cubicBezTo>
                    <a:pt x="242" y="109"/>
                    <a:pt x="239" y="128"/>
                    <a:pt x="230" y="147"/>
                  </a:cubicBezTo>
                  <a:cubicBezTo>
                    <a:pt x="221" y="166"/>
                    <a:pt x="214" y="178"/>
                    <a:pt x="201" y="201"/>
                  </a:cubicBezTo>
                  <a:cubicBezTo>
                    <a:pt x="188" y="224"/>
                    <a:pt x="170" y="259"/>
                    <a:pt x="152" y="284"/>
                  </a:cubicBezTo>
                  <a:cubicBezTo>
                    <a:pt x="134" y="309"/>
                    <a:pt x="114" y="322"/>
                    <a:pt x="94" y="352"/>
                  </a:cubicBezTo>
                  <a:cubicBezTo>
                    <a:pt x="74" y="382"/>
                    <a:pt x="45" y="419"/>
                    <a:pt x="30" y="465"/>
                  </a:cubicBezTo>
                  <a:cubicBezTo>
                    <a:pt x="15" y="511"/>
                    <a:pt x="4" y="574"/>
                    <a:pt x="4" y="630"/>
                  </a:cubicBezTo>
                  <a:cubicBezTo>
                    <a:pt x="4" y="686"/>
                    <a:pt x="0" y="754"/>
                    <a:pt x="29" y="800"/>
                  </a:cubicBezTo>
                  <a:cubicBezTo>
                    <a:pt x="58" y="846"/>
                    <a:pt x="123" y="888"/>
                    <a:pt x="175" y="908"/>
                  </a:cubicBezTo>
                  <a:cubicBezTo>
                    <a:pt x="227" y="928"/>
                    <a:pt x="273" y="930"/>
                    <a:pt x="341" y="922"/>
                  </a:cubicBezTo>
                  <a:cubicBezTo>
                    <a:pt x="409" y="914"/>
                    <a:pt x="525" y="894"/>
                    <a:pt x="584" y="860"/>
                  </a:cubicBezTo>
                  <a:cubicBezTo>
                    <a:pt x="643" y="826"/>
                    <a:pt x="668" y="773"/>
                    <a:pt x="695" y="716"/>
                  </a:cubicBezTo>
                  <a:cubicBezTo>
                    <a:pt x="722" y="659"/>
                    <a:pt x="736" y="560"/>
                    <a:pt x="747" y="519"/>
                  </a:cubicBezTo>
                </a:path>
              </a:pathLst>
            </a:custGeom>
            <a:noFill/>
            <a:ln w="38100" cap="flat" cmpd="sng">
              <a:solidFill>
                <a:srgbClr val="FF0509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2"/>
            <p:cNvSpPr>
              <a:spLocks/>
            </p:cNvSpPr>
            <p:nvPr/>
          </p:nvSpPr>
          <p:spPr bwMode="auto">
            <a:xfrm flipH="1">
              <a:off x="7066229" y="2344738"/>
              <a:ext cx="1504950" cy="1374775"/>
            </a:xfrm>
            <a:custGeom>
              <a:avLst/>
              <a:gdLst/>
              <a:ahLst/>
              <a:cxnLst>
                <a:cxn ang="0">
                  <a:pos x="680" y="351"/>
                </a:cxn>
                <a:cxn ang="0">
                  <a:pos x="650" y="268"/>
                </a:cxn>
                <a:cxn ang="0">
                  <a:pos x="578" y="126"/>
                </a:cxn>
                <a:cxn ang="0">
                  <a:pos x="461" y="29"/>
                </a:cxn>
                <a:cxn ang="0">
                  <a:pos x="303" y="4"/>
                </a:cxn>
                <a:cxn ang="0">
                  <a:pos x="155" y="52"/>
                </a:cxn>
                <a:cxn ang="0">
                  <a:pos x="43" y="148"/>
                </a:cxn>
                <a:cxn ang="0">
                  <a:pos x="12" y="278"/>
                </a:cxn>
                <a:cxn ang="0">
                  <a:pos x="46" y="424"/>
                </a:cxn>
                <a:cxn ang="0">
                  <a:pos x="43" y="590"/>
                </a:cxn>
                <a:cxn ang="0">
                  <a:pos x="2" y="780"/>
                </a:cxn>
                <a:cxn ang="0">
                  <a:pos x="36" y="902"/>
                </a:cxn>
                <a:cxn ang="0">
                  <a:pos x="117" y="964"/>
                </a:cxn>
                <a:cxn ang="0">
                  <a:pos x="266" y="964"/>
                </a:cxn>
                <a:cxn ang="0">
                  <a:pos x="526" y="916"/>
                </a:cxn>
                <a:cxn ang="0">
                  <a:pos x="637" y="772"/>
                </a:cxn>
                <a:cxn ang="0">
                  <a:pos x="689" y="575"/>
                </a:cxn>
              </a:cxnLst>
              <a:rect l="0" t="0" r="r" b="b"/>
              <a:pathLst>
                <a:path w="689" h="974">
                  <a:moveTo>
                    <a:pt x="680" y="351"/>
                  </a:moveTo>
                  <a:cubicBezTo>
                    <a:pt x="675" y="337"/>
                    <a:pt x="667" y="305"/>
                    <a:pt x="650" y="268"/>
                  </a:cubicBezTo>
                  <a:cubicBezTo>
                    <a:pt x="633" y="231"/>
                    <a:pt x="610" y="166"/>
                    <a:pt x="578" y="126"/>
                  </a:cubicBezTo>
                  <a:cubicBezTo>
                    <a:pt x="546" y="86"/>
                    <a:pt x="507" y="49"/>
                    <a:pt x="461" y="29"/>
                  </a:cubicBezTo>
                  <a:cubicBezTo>
                    <a:pt x="416" y="9"/>
                    <a:pt x="354" y="0"/>
                    <a:pt x="303" y="4"/>
                  </a:cubicBezTo>
                  <a:cubicBezTo>
                    <a:pt x="252" y="8"/>
                    <a:pt x="198" y="28"/>
                    <a:pt x="155" y="52"/>
                  </a:cubicBezTo>
                  <a:cubicBezTo>
                    <a:pt x="111" y="76"/>
                    <a:pt x="67" y="110"/>
                    <a:pt x="43" y="148"/>
                  </a:cubicBezTo>
                  <a:cubicBezTo>
                    <a:pt x="19" y="186"/>
                    <a:pt x="12" y="232"/>
                    <a:pt x="12" y="278"/>
                  </a:cubicBezTo>
                  <a:cubicBezTo>
                    <a:pt x="13" y="324"/>
                    <a:pt x="41" y="372"/>
                    <a:pt x="46" y="424"/>
                  </a:cubicBezTo>
                  <a:cubicBezTo>
                    <a:pt x="52" y="476"/>
                    <a:pt x="51" y="531"/>
                    <a:pt x="43" y="590"/>
                  </a:cubicBezTo>
                  <a:cubicBezTo>
                    <a:pt x="36" y="649"/>
                    <a:pt x="3" y="728"/>
                    <a:pt x="2" y="780"/>
                  </a:cubicBezTo>
                  <a:cubicBezTo>
                    <a:pt x="0" y="832"/>
                    <a:pt x="16" y="871"/>
                    <a:pt x="36" y="902"/>
                  </a:cubicBezTo>
                  <a:cubicBezTo>
                    <a:pt x="55" y="933"/>
                    <a:pt x="79" y="954"/>
                    <a:pt x="117" y="964"/>
                  </a:cubicBezTo>
                  <a:cubicBezTo>
                    <a:pt x="156" y="974"/>
                    <a:pt x="198" y="972"/>
                    <a:pt x="266" y="964"/>
                  </a:cubicBezTo>
                  <a:cubicBezTo>
                    <a:pt x="334" y="956"/>
                    <a:pt x="464" y="948"/>
                    <a:pt x="526" y="916"/>
                  </a:cubicBezTo>
                  <a:cubicBezTo>
                    <a:pt x="587" y="884"/>
                    <a:pt x="610" y="829"/>
                    <a:pt x="637" y="772"/>
                  </a:cubicBezTo>
                  <a:cubicBezTo>
                    <a:pt x="664" y="715"/>
                    <a:pt x="678" y="616"/>
                    <a:pt x="689" y="575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 flipH="1">
              <a:off x="7066229" y="2586038"/>
              <a:ext cx="1276350" cy="1017587"/>
            </a:xfrm>
            <a:custGeom>
              <a:avLst/>
              <a:gdLst/>
              <a:ahLst/>
              <a:cxnLst>
                <a:cxn ang="0">
                  <a:pos x="499" y="222"/>
                </a:cxn>
                <a:cxn ang="0">
                  <a:pos x="420" y="95"/>
                </a:cxn>
                <a:cxn ang="0">
                  <a:pos x="352" y="35"/>
                </a:cxn>
                <a:cxn ang="0">
                  <a:pos x="218" y="0"/>
                </a:cxn>
                <a:cxn ang="0">
                  <a:pos x="111" y="35"/>
                </a:cxn>
                <a:cxn ang="0">
                  <a:pos x="31" y="106"/>
                </a:cxn>
                <a:cxn ang="0">
                  <a:pos x="5" y="208"/>
                </a:cxn>
                <a:cxn ang="0">
                  <a:pos x="10" y="359"/>
                </a:cxn>
                <a:cxn ang="0">
                  <a:pos x="0" y="471"/>
                </a:cxn>
                <a:cxn ang="0">
                  <a:pos x="10" y="559"/>
                </a:cxn>
                <a:cxn ang="0">
                  <a:pos x="50" y="632"/>
                </a:cxn>
                <a:cxn ang="0">
                  <a:pos x="126" y="700"/>
                </a:cxn>
                <a:cxn ang="0">
                  <a:pos x="212" y="715"/>
                </a:cxn>
                <a:cxn ang="0">
                  <a:pos x="371" y="666"/>
                </a:cxn>
                <a:cxn ang="0">
                  <a:pos x="459" y="567"/>
                </a:cxn>
                <a:cxn ang="0">
                  <a:pos x="522" y="412"/>
                </a:cxn>
              </a:cxnLst>
              <a:rect l="0" t="0" r="r" b="b"/>
              <a:pathLst>
                <a:path w="522" h="721">
                  <a:moveTo>
                    <a:pt x="499" y="222"/>
                  </a:moveTo>
                  <a:cubicBezTo>
                    <a:pt x="486" y="202"/>
                    <a:pt x="444" y="126"/>
                    <a:pt x="420" y="95"/>
                  </a:cubicBezTo>
                  <a:cubicBezTo>
                    <a:pt x="395" y="64"/>
                    <a:pt x="385" y="51"/>
                    <a:pt x="352" y="35"/>
                  </a:cubicBezTo>
                  <a:cubicBezTo>
                    <a:pt x="319" y="19"/>
                    <a:pt x="258" y="0"/>
                    <a:pt x="218" y="0"/>
                  </a:cubicBezTo>
                  <a:cubicBezTo>
                    <a:pt x="178" y="0"/>
                    <a:pt x="142" y="18"/>
                    <a:pt x="111" y="35"/>
                  </a:cubicBezTo>
                  <a:cubicBezTo>
                    <a:pt x="79" y="53"/>
                    <a:pt x="49" y="77"/>
                    <a:pt x="31" y="106"/>
                  </a:cubicBezTo>
                  <a:cubicBezTo>
                    <a:pt x="13" y="135"/>
                    <a:pt x="9" y="166"/>
                    <a:pt x="5" y="208"/>
                  </a:cubicBezTo>
                  <a:cubicBezTo>
                    <a:pt x="1" y="250"/>
                    <a:pt x="11" y="315"/>
                    <a:pt x="10" y="359"/>
                  </a:cubicBezTo>
                  <a:cubicBezTo>
                    <a:pt x="9" y="403"/>
                    <a:pt x="0" y="438"/>
                    <a:pt x="0" y="471"/>
                  </a:cubicBezTo>
                  <a:cubicBezTo>
                    <a:pt x="0" y="504"/>
                    <a:pt x="2" y="532"/>
                    <a:pt x="10" y="559"/>
                  </a:cubicBezTo>
                  <a:cubicBezTo>
                    <a:pt x="18" y="586"/>
                    <a:pt x="31" y="608"/>
                    <a:pt x="50" y="632"/>
                  </a:cubicBezTo>
                  <a:cubicBezTo>
                    <a:pt x="69" y="656"/>
                    <a:pt x="99" y="686"/>
                    <a:pt x="126" y="700"/>
                  </a:cubicBezTo>
                  <a:cubicBezTo>
                    <a:pt x="153" y="714"/>
                    <a:pt x="171" y="721"/>
                    <a:pt x="212" y="715"/>
                  </a:cubicBezTo>
                  <a:cubicBezTo>
                    <a:pt x="253" y="709"/>
                    <a:pt x="330" y="691"/>
                    <a:pt x="371" y="666"/>
                  </a:cubicBezTo>
                  <a:cubicBezTo>
                    <a:pt x="412" y="641"/>
                    <a:pt x="434" y="609"/>
                    <a:pt x="459" y="567"/>
                  </a:cubicBezTo>
                  <a:cubicBezTo>
                    <a:pt x="484" y="525"/>
                    <a:pt x="509" y="444"/>
                    <a:pt x="522" y="412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7004317" y="2082800"/>
              <a:ext cx="1662112" cy="1981200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82" y="256"/>
                </a:cxn>
                <a:cxn ang="0">
                  <a:pos x="215" y="156"/>
                </a:cxn>
                <a:cxn ang="0">
                  <a:pos x="439" y="67"/>
                </a:cxn>
                <a:cxn ang="0">
                  <a:pos x="696" y="27"/>
                </a:cxn>
                <a:cxn ang="0">
                  <a:pos x="1012" y="6"/>
                </a:cxn>
                <a:cxn ang="0">
                  <a:pos x="1410" y="62"/>
                </a:cxn>
                <a:cxn ang="0">
                  <a:pos x="1709" y="174"/>
                </a:cxn>
                <a:cxn ang="0">
                  <a:pos x="1809" y="343"/>
                </a:cxn>
                <a:cxn ang="0">
                  <a:pos x="1690" y="532"/>
                </a:cxn>
                <a:cxn ang="0">
                  <a:pos x="1715" y="672"/>
                </a:cxn>
                <a:cxn ang="0">
                  <a:pos x="1809" y="848"/>
                </a:cxn>
                <a:cxn ang="0">
                  <a:pos x="1749" y="1004"/>
                </a:cxn>
                <a:cxn ang="0">
                  <a:pos x="1510" y="1129"/>
                </a:cxn>
                <a:cxn ang="0">
                  <a:pos x="1110" y="1141"/>
                </a:cxn>
                <a:cxn ang="0">
                  <a:pos x="762" y="1109"/>
                </a:cxn>
                <a:cxn ang="0">
                  <a:pos x="381" y="1044"/>
                </a:cxn>
                <a:cxn ang="0">
                  <a:pos x="140" y="908"/>
                </a:cxn>
                <a:cxn ang="0">
                  <a:pos x="0" y="654"/>
                </a:cxn>
              </a:cxnLst>
              <a:rect l="0" t="0" r="r" b="b"/>
              <a:pathLst>
                <a:path w="1814" h="1152">
                  <a:moveTo>
                    <a:pt x="0" y="405"/>
                  </a:moveTo>
                  <a:cubicBezTo>
                    <a:pt x="14" y="380"/>
                    <a:pt x="46" y="298"/>
                    <a:pt x="82" y="256"/>
                  </a:cubicBezTo>
                  <a:cubicBezTo>
                    <a:pt x="118" y="214"/>
                    <a:pt x="155" y="187"/>
                    <a:pt x="215" y="156"/>
                  </a:cubicBezTo>
                  <a:cubicBezTo>
                    <a:pt x="274" y="125"/>
                    <a:pt x="359" y="89"/>
                    <a:pt x="439" y="67"/>
                  </a:cubicBezTo>
                  <a:cubicBezTo>
                    <a:pt x="519" y="46"/>
                    <a:pt x="601" y="37"/>
                    <a:pt x="696" y="27"/>
                  </a:cubicBezTo>
                  <a:cubicBezTo>
                    <a:pt x="791" y="17"/>
                    <a:pt x="893" y="0"/>
                    <a:pt x="1012" y="6"/>
                  </a:cubicBezTo>
                  <a:cubicBezTo>
                    <a:pt x="1131" y="11"/>
                    <a:pt x="1294" y="34"/>
                    <a:pt x="1410" y="62"/>
                  </a:cubicBezTo>
                  <a:cubicBezTo>
                    <a:pt x="1527" y="90"/>
                    <a:pt x="1642" y="127"/>
                    <a:pt x="1709" y="174"/>
                  </a:cubicBezTo>
                  <a:cubicBezTo>
                    <a:pt x="1775" y="221"/>
                    <a:pt x="1812" y="283"/>
                    <a:pt x="1809" y="343"/>
                  </a:cubicBezTo>
                  <a:cubicBezTo>
                    <a:pt x="1806" y="403"/>
                    <a:pt x="1705" y="477"/>
                    <a:pt x="1690" y="532"/>
                  </a:cubicBezTo>
                  <a:cubicBezTo>
                    <a:pt x="1675" y="587"/>
                    <a:pt x="1695" y="619"/>
                    <a:pt x="1715" y="672"/>
                  </a:cubicBezTo>
                  <a:cubicBezTo>
                    <a:pt x="1736" y="725"/>
                    <a:pt x="1804" y="793"/>
                    <a:pt x="1809" y="848"/>
                  </a:cubicBezTo>
                  <a:cubicBezTo>
                    <a:pt x="1814" y="903"/>
                    <a:pt x="1799" y="958"/>
                    <a:pt x="1749" y="1004"/>
                  </a:cubicBezTo>
                  <a:cubicBezTo>
                    <a:pt x="1700" y="1051"/>
                    <a:pt x="1617" y="1106"/>
                    <a:pt x="1510" y="1129"/>
                  </a:cubicBezTo>
                  <a:cubicBezTo>
                    <a:pt x="1403" y="1152"/>
                    <a:pt x="1234" y="1144"/>
                    <a:pt x="1110" y="1141"/>
                  </a:cubicBezTo>
                  <a:cubicBezTo>
                    <a:pt x="986" y="1137"/>
                    <a:pt x="883" y="1125"/>
                    <a:pt x="762" y="1109"/>
                  </a:cubicBezTo>
                  <a:cubicBezTo>
                    <a:pt x="641" y="1092"/>
                    <a:pt x="485" y="1077"/>
                    <a:pt x="381" y="1044"/>
                  </a:cubicBezTo>
                  <a:cubicBezTo>
                    <a:pt x="278" y="1010"/>
                    <a:pt x="203" y="973"/>
                    <a:pt x="140" y="908"/>
                  </a:cubicBezTo>
                  <a:cubicBezTo>
                    <a:pt x="77" y="843"/>
                    <a:pt x="29" y="707"/>
                    <a:pt x="0" y="654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 flipH="1">
              <a:off x="7120204" y="2743200"/>
              <a:ext cx="993775" cy="685800"/>
            </a:xfrm>
            <a:custGeom>
              <a:avLst/>
              <a:gdLst/>
              <a:ahLst/>
              <a:cxnLst>
                <a:cxn ang="0">
                  <a:pos x="656" y="222"/>
                </a:cxn>
                <a:cxn ang="0">
                  <a:pos x="553" y="95"/>
                </a:cxn>
                <a:cxn ang="0">
                  <a:pos x="466" y="35"/>
                </a:cxn>
                <a:cxn ang="0">
                  <a:pos x="292" y="0"/>
                </a:cxn>
                <a:cxn ang="0">
                  <a:pos x="154" y="35"/>
                </a:cxn>
                <a:cxn ang="0">
                  <a:pos x="50" y="106"/>
                </a:cxn>
                <a:cxn ang="0">
                  <a:pos x="15" y="212"/>
                </a:cxn>
                <a:cxn ang="0">
                  <a:pos x="2" y="354"/>
                </a:cxn>
                <a:cxn ang="0">
                  <a:pos x="2" y="447"/>
                </a:cxn>
                <a:cxn ang="0">
                  <a:pos x="15" y="531"/>
                </a:cxn>
                <a:cxn ang="0">
                  <a:pos x="75" y="632"/>
                </a:cxn>
                <a:cxn ang="0">
                  <a:pos x="173" y="700"/>
                </a:cxn>
                <a:cxn ang="0">
                  <a:pos x="285" y="715"/>
                </a:cxn>
                <a:cxn ang="0">
                  <a:pos x="490" y="666"/>
                </a:cxn>
                <a:cxn ang="0">
                  <a:pos x="604" y="567"/>
                </a:cxn>
                <a:cxn ang="0">
                  <a:pos x="661" y="398"/>
                </a:cxn>
              </a:cxnLst>
              <a:rect l="0" t="0" r="r" b="b"/>
              <a:pathLst>
                <a:path w="661" h="721">
                  <a:moveTo>
                    <a:pt x="656" y="222"/>
                  </a:moveTo>
                  <a:cubicBezTo>
                    <a:pt x="639" y="202"/>
                    <a:pt x="585" y="126"/>
                    <a:pt x="553" y="95"/>
                  </a:cubicBezTo>
                  <a:cubicBezTo>
                    <a:pt x="521" y="64"/>
                    <a:pt x="509" y="51"/>
                    <a:pt x="466" y="35"/>
                  </a:cubicBezTo>
                  <a:cubicBezTo>
                    <a:pt x="423" y="19"/>
                    <a:pt x="344" y="0"/>
                    <a:pt x="292" y="0"/>
                  </a:cubicBezTo>
                  <a:cubicBezTo>
                    <a:pt x="240" y="0"/>
                    <a:pt x="194" y="18"/>
                    <a:pt x="154" y="35"/>
                  </a:cubicBezTo>
                  <a:cubicBezTo>
                    <a:pt x="113" y="53"/>
                    <a:pt x="73" y="77"/>
                    <a:pt x="50" y="106"/>
                  </a:cubicBezTo>
                  <a:cubicBezTo>
                    <a:pt x="27" y="136"/>
                    <a:pt x="23" y="171"/>
                    <a:pt x="15" y="212"/>
                  </a:cubicBezTo>
                  <a:cubicBezTo>
                    <a:pt x="7" y="253"/>
                    <a:pt x="4" y="315"/>
                    <a:pt x="2" y="354"/>
                  </a:cubicBezTo>
                  <a:cubicBezTo>
                    <a:pt x="0" y="393"/>
                    <a:pt x="0" y="418"/>
                    <a:pt x="2" y="447"/>
                  </a:cubicBezTo>
                  <a:cubicBezTo>
                    <a:pt x="4" y="476"/>
                    <a:pt x="3" y="500"/>
                    <a:pt x="15" y="531"/>
                  </a:cubicBezTo>
                  <a:cubicBezTo>
                    <a:pt x="27" y="562"/>
                    <a:pt x="49" y="604"/>
                    <a:pt x="75" y="632"/>
                  </a:cubicBezTo>
                  <a:cubicBezTo>
                    <a:pt x="101" y="660"/>
                    <a:pt x="138" y="686"/>
                    <a:pt x="173" y="700"/>
                  </a:cubicBezTo>
                  <a:cubicBezTo>
                    <a:pt x="208" y="714"/>
                    <a:pt x="232" y="721"/>
                    <a:pt x="285" y="715"/>
                  </a:cubicBezTo>
                  <a:cubicBezTo>
                    <a:pt x="338" y="709"/>
                    <a:pt x="437" y="691"/>
                    <a:pt x="490" y="666"/>
                  </a:cubicBezTo>
                  <a:cubicBezTo>
                    <a:pt x="543" y="641"/>
                    <a:pt x="575" y="612"/>
                    <a:pt x="604" y="567"/>
                  </a:cubicBezTo>
                  <a:cubicBezTo>
                    <a:pt x="633" y="522"/>
                    <a:pt x="649" y="433"/>
                    <a:pt x="661" y="398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AutoShape 20"/>
            <p:cNvSpPr>
              <a:spLocks noChangeArrowheads="1"/>
            </p:cNvSpPr>
            <p:nvPr/>
          </p:nvSpPr>
          <p:spPr bwMode="auto">
            <a:xfrm rot="20886377">
              <a:off x="5827979" y="2057400"/>
              <a:ext cx="844550" cy="609600"/>
            </a:xfrm>
            <a:custGeom>
              <a:avLst/>
              <a:gdLst>
                <a:gd name="G0" fmla="+- 401826 0 0"/>
                <a:gd name="G1" fmla="+- -9593405 0 0"/>
                <a:gd name="G2" fmla="+- 401826 0 -9593405"/>
                <a:gd name="G3" fmla="+- 10800 0 0"/>
                <a:gd name="G4" fmla="+- 0 0 40182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39 0 0"/>
                <a:gd name="G9" fmla="+- 0 0 -9593405"/>
                <a:gd name="G10" fmla="+- 7939 0 2700"/>
                <a:gd name="G11" fmla="cos G10 401826"/>
                <a:gd name="G12" fmla="sin G10 401826"/>
                <a:gd name="G13" fmla="cos 13500 401826"/>
                <a:gd name="G14" fmla="sin 13500 401826"/>
                <a:gd name="G15" fmla="+- G11 10800 0"/>
                <a:gd name="G16" fmla="+- G12 10800 0"/>
                <a:gd name="G17" fmla="+- G13 10800 0"/>
                <a:gd name="G18" fmla="+- G14 10800 0"/>
                <a:gd name="G19" fmla="*/ 7939 1 2"/>
                <a:gd name="G20" fmla="+- G19 5400 0"/>
                <a:gd name="G21" fmla="cos G20 401826"/>
                <a:gd name="G22" fmla="sin G20 401826"/>
                <a:gd name="G23" fmla="+- G21 10800 0"/>
                <a:gd name="G24" fmla="+- G12 G23 G22"/>
                <a:gd name="G25" fmla="+- G22 G23 G11"/>
                <a:gd name="G26" fmla="cos 10800 401826"/>
                <a:gd name="G27" fmla="sin 10800 401826"/>
                <a:gd name="G28" fmla="cos 7939 401826"/>
                <a:gd name="G29" fmla="sin 7939 40182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593405"/>
                <a:gd name="G36" fmla="sin G34 -9593405"/>
                <a:gd name="G37" fmla="+/ -9593405 40182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39 G39"/>
                <a:gd name="G43" fmla="sin 793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471 w 21600"/>
                <a:gd name="T5" fmla="*/ 643 h 21600"/>
                <a:gd name="T6" fmla="*/ 2996 w 21600"/>
                <a:gd name="T7" fmla="*/ 5612 h 21600"/>
                <a:gd name="T8" fmla="*/ 13498 w 21600"/>
                <a:gd name="T9" fmla="*/ 3333 h 21600"/>
                <a:gd name="T10" fmla="*/ 24222 w 21600"/>
                <a:gd name="T11" fmla="*/ 12241 h 21600"/>
                <a:gd name="T12" fmla="*/ 19675 w 21600"/>
                <a:gd name="T13" fmla="*/ 15907 h 21600"/>
                <a:gd name="T14" fmla="*/ 16009 w 21600"/>
                <a:gd name="T15" fmla="*/ 1135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693" y="11647"/>
                  </a:moveTo>
                  <a:cubicBezTo>
                    <a:pt x="18723" y="11366"/>
                    <a:pt x="18739" y="11083"/>
                    <a:pt x="18739" y="10800"/>
                  </a:cubicBezTo>
                  <a:cubicBezTo>
                    <a:pt x="18739" y="6415"/>
                    <a:pt x="15184" y="2861"/>
                    <a:pt x="10800" y="2861"/>
                  </a:cubicBezTo>
                  <a:cubicBezTo>
                    <a:pt x="8141" y="2860"/>
                    <a:pt x="5660" y="4191"/>
                    <a:pt x="4188" y="6404"/>
                  </a:cubicBezTo>
                  <a:lnTo>
                    <a:pt x="1806" y="4820"/>
                  </a:lnTo>
                  <a:cubicBezTo>
                    <a:pt x="3808" y="1809"/>
                    <a:pt x="7184" y="-1"/>
                    <a:pt x="10800" y="-1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185"/>
                    <a:pt x="21579" y="11570"/>
                    <a:pt x="21538" y="11953"/>
                  </a:cubicBezTo>
                  <a:lnTo>
                    <a:pt x="24222" y="12241"/>
                  </a:lnTo>
                  <a:lnTo>
                    <a:pt x="19675" y="15907"/>
                  </a:lnTo>
                  <a:lnTo>
                    <a:pt x="16009" y="11359"/>
                  </a:lnTo>
                  <a:lnTo>
                    <a:pt x="18693" y="11647"/>
                  </a:lnTo>
                  <a:close/>
                </a:path>
              </a:pathLst>
            </a:custGeom>
            <a:solidFill>
              <a:srgbClr val="FF050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AutoShape 21"/>
            <p:cNvSpPr>
              <a:spLocks noChangeArrowheads="1"/>
            </p:cNvSpPr>
            <p:nvPr/>
          </p:nvSpPr>
          <p:spPr bwMode="auto">
            <a:xfrm>
              <a:off x="4913579" y="2286000"/>
              <a:ext cx="304800" cy="22860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AutoShape 22"/>
            <p:cNvSpPr>
              <a:spLocks noChangeArrowheads="1"/>
            </p:cNvSpPr>
            <p:nvPr/>
          </p:nvSpPr>
          <p:spPr bwMode="auto">
            <a:xfrm>
              <a:off x="4913579" y="2819400"/>
              <a:ext cx="304800" cy="22860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AutoShape 23"/>
            <p:cNvSpPr>
              <a:spLocks noChangeArrowheads="1"/>
            </p:cNvSpPr>
            <p:nvPr/>
          </p:nvSpPr>
          <p:spPr bwMode="auto">
            <a:xfrm>
              <a:off x="4913579" y="3352800"/>
              <a:ext cx="304800" cy="22860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AutoShape 24"/>
            <p:cNvSpPr>
              <a:spLocks noChangeArrowheads="1"/>
            </p:cNvSpPr>
            <p:nvPr/>
          </p:nvSpPr>
          <p:spPr bwMode="auto">
            <a:xfrm>
              <a:off x="4913579" y="3810000"/>
              <a:ext cx="304800" cy="22860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AutoShape 25"/>
            <p:cNvSpPr>
              <a:spLocks noChangeArrowheads="1"/>
            </p:cNvSpPr>
            <p:nvPr/>
          </p:nvSpPr>
          <p:spPr bwMode="auto">
            <a:xfrm rot="4129177">
              <a:off x="6628079" y="2241550"/>
              <a:ext cx="457200" cy="76200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AutoShape 26"/>
            <p:cNvSpPr>
              <a:spLocks noChangeArrowheads="1"/>
            </p:cNvSpPr>
            <p:nvPr/>
          </p:nvSpPr>
          <p:spPr bwMode="auto">
            <a:xfrm rot="5891802">
              <a:off x="6715392" y="2162175"/>
              <a:ext cx="609600" cy="82550"/>
            </a:xfrm>
            <a:prstGeom prst="rightArrow">
              <a:avLst>
                <a:gd name="adj1" fmla="val 50000"/>
                <a:gd name="adj2" fmla="val 184615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114" name="AutoShape 27"/>
            <p:cNvSpPr>
              <a:spLocks noChangeArrowheads="1"/>
            </p:cNvSpPr>
            <p:nvPr/>
          </p:nvSpPr>
          <p:spPr bwMode="auto">
            <a:xfrm rot="17136751">
              <a:off x="6642367" y="3649662"/>
              <a:ext cx="457200" cy="79375"/>
            </a:xfrm>
            <a:prstGeom prst="rightArrow">
              <a:avLst>
                <a:gd name="adj1" fmla="val 50000"/>
                <a:gd name="adj2" fmla="val 1440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AutoShape 28"/>
            <p:cNvSpPr>
              <a:spLocks noChangeArrowheads="1"/>
            </p:cNvSpPr>
            <p:nvPr/>
          </p:nvSpPr>
          <p:spPr bwMode="auto">
            <a:xfrm rot="16086530">
              <a:off x="6782067" y="3611562"/>
              <a:ext cx="457200" cy="79375"/>
            </a:xfrm>
            <a:prstGeom prst="rightArrow">
              <a:avLst>
                <a:gd name="adj1" fmla="val 50000"/>
                <a:gd name="adj2" fmla="val 1440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AutoShape 31"/>
            <p:cNvSpPr>
              <a:spLocks noChangeArrowheads="1"/>
            </p:cNvSpPr>
            <p:nvPr/>
          </p:nvSpPr>
          <p:spPr bwMode="auto">
            <a:xfrm rot="5741692">
              <a:off x="8269554" y="3425825"/>
              <a:ext cx="685800" cy="387350"/>
            </a:xfrm>
            <a:custGeom>
              <a:avLst/>
              <a:gdLst>
                <a:gd name="G0" fmla="+- -1568166 0 0"/>
                <a:gd name="G1" fmla="+- -9593405 0 0"/>
                <a:gd name="G2" fmla="+- -1568166 0 -9593405"/>
                <a:gd name="G3" fmla="+- 10800 0 0"/>
                <a:gd name="G4" fmla="+- 0 0 -156816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021 0 0"/>
                <a:gd name="G9" fmla="+- 0 0 -9593405"/>
                <a:gd name="G10" fmla="+- 9021 0 2700"/>
                <a:gd name="G11" fmla="cos G10 -1568166"/>
                <a:gd name="G12" fmla="sin G10 -1568166"/>
                <a:gd name="G13" fmla="cos 13500 -1568166"/>
                <a:gd name="G14" fmla="sin 13500 -1568166"/>
                <a:gd name="G15" fmla="+- G11 10800 0"/>
                <a:gd name="G16" fmla="+- G12 10800 0"/>
                <a:gd name="G17" fmla="+- G13 10800 0"/>
                <a:gd name="G18" fmla="+- G14 10800 0"/>
                <a:gd name="G19" fmla="*/ 9021 1 2"/>
                <a:gd name="G20" fmla="+- G19 5400 0"/>
                <a:gd name="G21" fmla="cos G20 -1568166"/>
                <a:gd name="G22" fmla="sin G20 -1568166"/>
                <a:gd name="G23" fmla="+- G21 10800 0"/>
                <a:gd name="G24" fmla="+- G12 G23 G22"/>
                <a:gd name="G25" fmla="+- G22 G23 G11"/>
                <a:gd name="G26" fmla="cos 10800 -1568166"/>
                <a:gd name="G27" fmla="sin 10800 -1568166"/>
                <a:gd name="G28" fmla="cos 9021 -1568166"/>
                <a:gd name="G29" fmla="sin 9021 -156816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593405"/>
                <a:gd name="G36" fmla="sin G34 -9593405"/>
                <a:gd name="G37" fmla="+/ -9593405 -156816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021 G39"/>
                <a:gd name="G43" fmla="sin 902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711 w 21600"/>
                <a:gd name="T5" fmla="*/ 38 h 21600"/>
                <a:gd name="T6" fmla="*/ 2546 w 21600"/>
                <a:gd name="T7" fmla="*/ 5312 h 21600"/>
                <a:gd name="T8" fmla="*/ 11561 w 21600"/>
                <a:gd name="T9" fmla="*/ 1811 h 21600"/>
                <a:gd name="T10" fmla="*/ 23139 w 21600"/>
                <a:gd name="T11" fmla="*/ 5324 h 21600"/>
                <a:gd name="T12" fmla="*/ 21315 w 21600"/>
                <a:gd name="T13" fmla="*/ 10062 h 21600"/>
                <a:gd name="T14" fmla="*/ 16577 w 21600"/>
                <a:gd name="T15" fmla="*/ 823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045" y="7141"/>
                  </a:moveTo>
                  <a:cubicBezTo>
                    <a:pt x="17598" y="3880"/>
                    <a:pt x="14366" y="1778"/>
                    <a:pt x="10800" y="1778"/>
                  </a:cubicBezTo>
                  <a:cubicBezTo>
                    <a:pt x="7779" y="1778"/>
                    <a:pt x="4959" y="3290"/>
                    <a:pt x="3287" y="5805"/>
                  </a:cubicBezTo>
                  <a:lnTo>
                    <a:pt x="1806" y="4820"/>
                  </a:lnTo>
                  <a:cubicBezTo>
                    <a:pt x="3808" y="1809"/>
                    <a:pt x="7184" y="-1"/>
                    <a:pt x="10800" y="-1"/>
                  </a:cubicBezTo>
                  <a:cubicBezTo>
                    <a:pt x="15070" y="-1"/>
                    <a:pt x="18939" y="2516"/>
                    <a:pt x="20671" y="6419"/>
                  </a:cubicBezTo>
                  <a:lnTo>
                    <a:pt x="23139" y="5324"/>
                  </a:lnTo>
                  <a:lnTo>
                    <a:pt x="21315" y="10062"/>
                  </a:lnTo>
                  <a:lnTo>
                    <a:pt x="16577" y="8236"/>
                  </a:lnTo>
                  <a:lnTo>
                    <a:pt x="19045" y="714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AutoShape 32"/>
            <p:cNvSpPr>
              <a:spLocks noChangeArrowheads="1"/>
            </p:cNvSpPr>
            <p:nvPr/>
          </p:nvSpPr>
          <p:spPr bwMode="auto">
            <a:xfrm rot="15581003" flipV="1">
              <a:off x="8252092" y="2300287"/>
              <a:ext cx="687388" cy="354013"/>
            </a:xfrm>
            <a:custGeom>
              <a:avLst/>
              <a:gdLst>
                <a:gd name="G0" fmla="+- 707286 0 0"/>
                <a:gd name="G1" fmla="+- -9593405 0 0"/>
                <a:gd name="G2" fmla="+- 707286 0 -9593405"/>
                <a:gd name="G3" fmla="+- 10800 0 0"/>
                <a:gd name="G4" fmla="+- 0 0 70728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009 0 0"/>
                <a:gd name="G9" fmla="+- 0 0 -9593405"/>
                <a:gd name="G10" fmla="+- 9009 0 2700"/>
                <a:gd name="G11" fmla="cos G10 707286"/>
                <a:gd name="G12" fmla="sin G10 707286"/>
                <a:gd name="G13" fmla="cos 13500 707286"/>
                <a:gd name="G14" fmla="sin 13500 707286"/>
                <a:gd name="G15" fmla="+- G11 10800 0"/>
                <a:gd name="G16" fmla="+- G12 10800 0"/>
                <a:gd name="G17" fmla="+- G13 10800 0"/>
                <a:gd name="G18" fmla="+- G14 10800 0"/>
                <a:gd name="G19" fmla="*/ 9009 1 2"/>
                <a:gd name="G20" fmla="+- G19 5400 0"/>
                <a:gd name="G21" fmla="cos G20 707286"/>
                <a:gd name="G22" fmla="sin G20 707286"/>
                <a:gd name="G23" fmla="+- G21 10800 0"/>
                <a:gd name="G24" fmla="+- G12 G23 G22"/>
                <a:gd name="G25" fmla="+- G22 G23 G11"/>
                <a:gd name="G26" fmla="cos 10800 707286"/>
                <a:gd name="G27" fmla="sin 10800 707286"/>
                <a:gd name="G28" fmla="cos 9009 707286"/>
                <a:gd name="G29" fmla="sin 9009 70728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593405"/>
                <a:gd name="G36" fmla="sin G34 -9593405"/>
                <a:gd name="G37" fmla="+/ -9593405 70728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009 G39"/>
                <a:gd name="G43" fmla="sin 900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881 w 21600"/>
                <a:gd name="T5" fmla="*/ 800 h 21600"/>
                <a:gd name="T6" fmla="*/ 2551 w 21600"/>
                <a:gd name="T7" fmla="*/ 5316 h 21600"/>
                <a:gd name="T8" fmla="*/ 14204 w 21600"/>
                <a:gd name="T9" fmla="*/ 2459 h 21600"/>
                <a:gd name="T10" fmla="*/ 24061 w 21600"/>
                <a:gd name="T11" fmla="*/ 13327 h 21600"/>
                <a:gd name="T12" fmla="*/ 19856 w 21600"/>
                <a:gd name="T13" fmla="*/ 16186 h 21600"/>
                <a:gd name="T14" fmla="*/ 16997 w 21600"/>
                <a:gd name="T15" fmla="*/ 1198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49" y="12486"/>
                  </a:moveTo>
                  <a:cubicBezTo>
                    <a:pt x="19755" y="11930"/>
                    <a:pt x="19809" y="11366"/>
                    <a:pt x="19809" y="10800"/>
                  </a:cubicBezTo>
                  <a:cubicBezTo>
                    <a:pt x="19809" y="5824"/>
                    <a:pt x="15775" y="1791"/>
                    <a:pt x="10800" y="1791"/>
                  </a:cubicBezTo>
                  <a:cubicBezTo>
                    <a:pt x="7783" y="1790"/>
                    <a:pt x="4967" y="3300"/>
                    <a:pt x="3297" y="5812"/>
                  </a:cubicBezTo>
                  <a:lnTo>
                    <a:pt x="1806" y="4820"/>
                  </a:lnTo>
                  <a:cubicBezTo>
                    <a:pt x="3808" y="1809"/>
                    <a:pt x="7184" y="-1"/>
                    <a:pt x="10800" y="-1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478"/>
                    <a:pt x="21536" y="12155"/>
                    <a:pt x="21408" y="12822"/>
                  </a:cubicBezTo>
                  <a:lnTo>
                    <a:pt x="24061" y="13327"/>
                  </a:lnTo>
                  <a:lnTo>
                    <a:pt x="19856" y="16186"/>
                  </a:lnTo>
                  <a:lnTo>
                    <a:pt x="16997" y="11981"/>
                  </a:lnTo>
                  <a:lnTo>
                    <a:pt x="19649" y="12486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AutoShape 33"/>
            <p:cNvSpPr>
              <a:spLocks noChangeArrowheads="1"/>
            </p:cNvSpPr>
            <p:nvPr/>
          </p:nvSpPr>
          <p:spPr bwMode="auto">
            <a:xfrm rot="10177614" flipV="1">
              <a:off x="7047179" y="2133600"/>
              <a:ext cx="687388" cy="354013"/>
            </a:xfrm>
            <a:custGeom>
              <a:avLst/>
              <a:gdLst>
                <a:gd name="G0" fmla="+- -144162 0 0"/>
                <a:gd name="G1" fmla="+- -5635657 0 0"/>
                <a:gd name="G2" fmla="+- -144162 0 -5635657"/>
                <a:gd name="G3" fmla="+- 10800 0 0"/>
                <a:gd name="G4" fmla="+- 0 0 -14416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196 0 0"/>
                <a:gd name="G9" fmla="+- 0 0 -5635657"/>
                <a:gd name="G10" fmla="+- 9196 0 2700"/>
                <a:gd name="G11" fmla="cos G10 -144162"/>
                <a:gd name="G12" fmla="sin G10 -144162"/>
                <a:gd name="G13" fmla="cos 13500 -144162"/>
                <a:gd name="G14" fmla="sin 13500 -144162"/>
                <a:gd name="G15" fmla="+- G11 10800 0"/>
                <a:gd name="G16" fmla="+- G12 10800 0"/>
                <a:gd name="G17" fmla="+- G13 10800 0"/>
                <a:gd name="G18" fmla="+- G14 10800 0"/>
                <a:gd name="G19" fmla="*/ 9196 1 2"/>
                <a:gd name="G20" fmla="+- G19 5400 0"/>
                <a:gd name="G21" fmla="cos G20 -144162"/>
                <a:gd name="G22" fmla="sin G20 -144162"/>
                <a:gd name="G23" fmla="+- G21 10800 0"/>
                <a:gd name="G24" fmla="+- G12 G23 G22"/>
                <a:gd name="G25" fmla="+- G22 G23 G11"/>
                <a:gd name="G26" fmla="cos 10800 -144162"/>
                <a:gd name="G27" fmla="sin 10800 -144162"/>
                <a:gd name="G28" fmla="cos 9196 -144162"/>
                <a:gd name="G29" fmla="sin 9196 -14416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635657"/>
                <a:gd name="G36" fmla="sin G34 -5635657"/>
                <a:gd name="G37" fmla="+/ -5635657 -14416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196 G39"/>
                <a:gd name="G43" fmla="sin 919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556 w 21600"/>
                <a:gd name="T5" fmla="*/ 3284 h 21600"/>
                <a:gd name="T6" fmla="*/ 11498 w 21600"/>
                <a:gd name="T7" fmla="*/ 826 h 21600"/>
                <a:gd name="T8" fmla="*/ 17404 w 21600"/>
                <a:gd name="T9" fmla="*/ 4400 h 21600"/>
                <a:gd name="T10" fmla="*/ 24290 w 21600"/>
                <a:gd name="T11" fmla="*/ 10281 h 21600"/>
                <a:gd name="T12" fmla="*/ 20924 w 21600"/>
                <a:gd name="T13" fmla="*/ 13915 h 21600"/>
                <a:gd name="T14" fmla="*/ 17291 w 21600"/>
                <a:gd name="T15" fmla="*/ 1055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989" y="10447"/>
                  </a:moveTo>
                  <a:cubicBezTo>
                    <a:pt x="19809" y="5756"/>
                    <a:pt x="16125" y="1954"/>
                    <a:pt x="11442" y="1626"/>
                  </a:cubicBezTo>
                  <a:lnTo>
                    <a:pt x="11554" y="26"/>
                  </a:lnTo>
                  <a:cubicBezTo>
                    <a:pt x="17053" y="411"/>
                    <a:pt x="21380" y="4876"/>
                    <a:pt x="21592" y="10385"/>
                  </a:cubicBezTo>
                  <a:lnTo>
                    <a:pt x="24290" y="10281"/>
                  </a:lnTo>
                  <a:lnTo>
                    <a:pt x="20924" y="13915"/>
                  </a:lnTo>
                  <a:lnTo>
                    <a:pt x="17291" y="10550"/>
                  </a:lnTo>
                  <a:lnTo>
                    <a:pt x="19989" y="1044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AutoShape 34"/>
            <p:cNvSpPr>
              <a:spLocks noChangeArrowheads="1"/>
            </p:cNvSpPr>
            <p:nvPr/>
          </p:nvSpPr>
          <p:spPr bwMode="auto">
            <a:xfrm rot="11253665">
              <a:off x="7123379" y="3657600"/>
              <a:ext cx="687388" cy="331788"/>
            </a:xfrm>
            <a:custGeom>
              <a:avLst/>
              <a:gdLst>
                <a:gd name="G0" fmla="+- -144162 0 0"/>
                <a:gd name="G1" fmla="+- -6102319 0 0"/>
                <a:gd name="G2" fmla="+- -144162 0 -6102319"/>
                <a:gd name="G3" fmla="+- 10800 0 0"/>
                <a:gd name="G4" fmla="+- 0 0 -14416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196 0 0"/>
                <a:gd name="G9" fmla="+- 0 0 -6102319"/>
                <a:gd name="G10" fmla="+- 9196 0 2700"/>
                <a:gd name="G11" fmla="cos G10 -144162"/>
                <a:gd name="G12" fmla="sin G10 -144162"/>
                <a:gd name="G13" fmla="cos 13500 -144162"/>
                <a:gd name="G14" fmla="sin 13500 -144162"/>
                <a:gd name="G15" fmla="+- G11 10800 0"/>
                <a:gd name="G16" fmla="+- G12 10800 0"/>
                <a:gd name="G17" fmla="+- G13 10800 0"/>
                <a:gd name="G18" fmla="+- G14 10800 0"/>
                <a:gd name="G19" fmla="*/ 9196 1 2"/>
                <a:gd name="G20" fmla="+- G19 5400 0"/>
                <a:gd name="G21" fmla="cos G20 -144162"/>
                <a:gd name="G22" fmla="sin G20 -144162"/>
                <a:gd name="G23" fmla="+- G21 10800 0"/>
                <a:gd name="G24" fmla="+- G12 G23 G22"/>
                <a:gd name="G25" fmla="+- G22 G23 G11"/>
                <a:gd name="G26" fmla="cos 10800 -144162"/>
                <a:gd name="G27" fmla="sin 10800 -144162"/>
                <a:gd name="G28" fmla="cos 9196 -144162"/>
                <a:gd name="G29" fmla="sin 9196 -14416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102319"/>
                <a:gd name="G36" fmla="sin G34 -6102319"/>
                <a:gd name="G37" fmla="+/ -6102319 -14416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196 G39"/>
                <a:gd name="G43" fmla="sin 919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074 w 21600"/>
                <a:gd name="T5" fmla="*/ 2817 h 21600"/>
                <a:gd name="T6" fmla="*/ 10256 w 21600"/>
                <a:gd name="T7" fmla="*/ 816 h 21600"/>
                <a:gd name="T8" fmla="*/ 16994 w 21600"/>
                <a:gd name="T9" fmla="*/ 4003 h 21600"/>
                <a:gd name="T10" fmla="*/ 24290 w 21600"/>
                <a:gd name="T11" fmla="*/ 10281 h 21600"/>
                <a:gd name="T12" fmla="*/ 20924 w 21600"/>
                <a:gd name="T13" fmla="*/ 13915 h 21600"/>
                <a:gd name="T14" fmla="*/ 17291 w 21600"/>
                <a:gd name="T15" fmla="*/ 1055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989" y="10447"/>
                  </a:moveTo>
                  <a:cubicBezTo>
                    <a:pt x="19799" y="5509"/>
                    <a:pt x="15741" y="1603"/>
                    <a:pt x="10800" y="1603"/>
                  </a:cubicBezTo>
                  <a:cubicBezTo>
                    <a:pt x="10633" y="1603"/>
                    <a:pt x="10466" y="1608"/>
                    <a:pt x="10300" y="1617"/>
                  </a:cubicBezTo>
                  <a:lnTo>
                    <a:pt x="10213" y="15"/>
                  </a:lnTo>
                  <a:cubicBezTo>
                    <a:pt x="10408" y="5"/>
                    <a:pt x="10604" y="-1"/>
                    <a:pt x="10800" y="-1"/>
                  </a:cubicBezTo>
                  <a:cubicBezTo>
                    <a:pt x="16603" y="-1"/>
                    <a:pt x="21369" y="4586"/>
                    <a:pt x="21592" y="10385"/>
                  </a:cubicBezTo>
                  <a:lnTo>
                    <a:pt x="24290" y="10281"/>
                  </a:lnTo>
                  <a:lnTo>
                    <a:pt x="20924" y="13915"/>
                  </a:lnTo>
                  <a:lnTo>
                    <a:pt x="17291" y="10550"/>
                  </a:lnTo>
                  <a:lnTo>
                    <a:pt x="19989" y="1044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 flipV="1">
              <a:off x="8113979" y="2895600"/>
              <a:ext cx="381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 flipV="1">
              <a:off x="8126679" y="3276600"/>
              <a:ext cx="381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6894779" y="1524000"/>
              <a:ext cx="84138" cy="2530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AutoShape 38"/>
            <p:cNvSpPr>
              <a:spLocks noChangeArrowheads="1"/>
            </p:cNvSpPr>
            <p:nvPr/>
          </p:nvSpPr>
          <p:spPr bwMode="auto">
            <a:xfrm>
              <a:off x="6759842" y="1679575"/>
              <a:ext cx="304800" cy="304800"/>
            </a:xfrm>
            <a:prstGeom prst="curvedLef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bg1">
                <a:alpha val="990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Text Box 43"/>
            <p:cNvSpPr txBox="1">
              <a:spLocks noChangeArrowheads="1"/>
            </p:cNvSpPr>
            <p:nvPr/>
          </p:nvSpPr>
          <p:spPr bwMode="auto">
            <a:xfrm>
              <a:off x="5370779" y="1524000"/>
              <a:ext cx="1524000" cy="570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altLang="ja-JP" sz="1800" dirty="0" smtClean="0">
                  <a:solidFill>
                    <a:srgbClr val="FF0509"/>
                  </a:solidFill>
                  <a:latin typeface="ヒラギノ明朝 Pro W6"/>
                  <a:ea typeface="ヒラギノ明朝 Pro W6"/>
                  <a:cs typeface="ヒラギノ明朝 Pro W6"/>
                </a:rPr>
                <a:t>Flare component</a:t>
              </a:r>
              <a:endParaRPr lang="ja-JP" altLang="en-US" sz="1800" dirty="0">
                <a:solidFill>
                  <a:srgbClr val="FF0509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125" name="Text Box 44"/>
            <p:cNvSpPr txBox="1">
              <a:spLocks noChangeArrowheads="1"/>
            </p:cNvSpPr>
            <p:nvPr/>
          </p:nvSpPr>
          <p:spPr bwMode="auto">
            <a:xfrm>
              <a:off x="7275779" y="1588835"/>
              <a:ext cx="137160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ja-JP" sz="1800" dirty="0" smtClean="0">
                  <a:solidFill>
                    <a:schemeClr val="hlink"/>
                  </a:solidFill>
                  <a:latin typeface="ヒラギノ明朝 Pro W6"/>
                  <a:ea typeface="ヒラギノ明朝 Pro W6"/>
                  <a:cs typeface="ヒラギノ明朝 Pro W6"/>
                </a:rPr>
                <a:t>Persistent </a:t>
              </a:r>
              <a:r>
                <a:rPr lang="en-US" altLang="ja-JP" sz="1800" dirty="0" err="1" smtClean="0">
                  <a:solidFill>
                    <a:schemeClr val="hlink"/>
                  </a:solidFill>
                  <a:latin typeface="ヒラギノ明朝 Pro W6"/>
                  <a:ea typeface="ヒラギノ明朝 Pro W6"/>
                  <a:cs typeface="ヒラギノ明朝 Pro W6"/>
                </a:rPr>
                <a:t>componet</a:t>
              </a:r>
              <a:endParaRPr lang="ja-JP" altLang="en-US" sz="1800" dirty="0">
                <a:solidFill>
                  <a:schemeClr val="hlink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126" name="Text Box 45"/>
            <p:cNvSpPr txBox="1">
              <a:spLocks noChangeArrowheads="1"/>
            </p:cNvSpPr>
            <p:nvPr/>
          </p:nvSpPr>
          <p:spPr bwMode="auto">
            <a:xfrm>
              <a:off x="7123379" y="2819400"/>
              <a:ext cx="14478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rPr>
                <a:t>Magnetic pressure</a:t>
              </a:r>
              <a:endParaRPr lang="ja-JP" altLang="en-US" sz="16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127" name="Text Box 47"/>
            <p:cNvSpPr txBox="1">
              <a:spLocks noChangeArrowheads="1"/>
            </p:cNvSpPr>
            <p:nvPr/>
          </p:nvSpPr>
          <p:spPr bwMode="auto">
            <a:xfrm>
              <a:off x="5030736" y="1828800"/>
              <a:ext cx="492443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solidFill>
                    <a:schemeClr val="folHlink"/>
                  </a:solidFill>
                  <a:latin typeface="ヒラギノ明朝 Pro W6"/>
                  <a:ea typeface="ヒラギノ明朝 Pro W6"/>
                  <a:cs typeface="ヒラギノ明朝 Pro W6"/>
                </a:rPr>
                <a:t>Stellar wind</a:t>
              </a:r>
              <a:endParaRPr lang="ja-JP" altLang="en-US" sz="2000" dirty="0">
                <a:solidFill>
                  <a:schemeClr val="folHlink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128" name="AutoShape 48"/>
            <p:cNvSpPr>
              <a:spLocks noChangeArrowheads="1"/>
            </p:cNvSpPr>
            <p:nvPr/>
          </p:nvSpPr>
          <p:spPr bwMode="auto">
            <a:xfrm>
              <a:off x="4913579" y="1828800"/>
              <a:ext cx="304800" cy="22860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1" name="テキスト ボックス 130"/>
          <p:cNvSpPr txBox="1"/>
          <p:nvPr/>
        </p:nvSpPr>
        <p:spPr>
          <a:xfrm>
            <a:off x="228600" y="6051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(e.g., </a:t>
            </a:r>
            <a:r>
              <a:rPr kumimoji="1" lang="en-US" altLang="ja-JP" dirty="0" err="1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Bozzo</a:t>
            </a:r>
            <a:r>
              <a:rPr kumimoji="1" lang="en-US" altLang="ja-JP" dirty="0" smtClean="0">
                <a:solidFill>
                  <a:srgbClr val="C400C1"/>
                </a:solidFill>
                <a:latin typeface="ヒラギノ明朝 Pro W6"/>
                <a:ea typeface="ヒラギノ明朝 Pro W6"/>
                <a:cs typeface="ヒラギノ明朝 Pro W6"/>
              </a:rPr>
              <a:t> +08)</a:t>
            </a:r>
            <a:endParaRPr kumimoji="1" lang="ja-JP" altLang="en-US" dirty="0">
              <a:solidFill>
                <a:srgbClr val="C400C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76800" y="3657600"/>
            <a:ext cx="40386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Gated accretion </a:t>
            </a:r>
            <a:r>
              <a:rPr kumimoji="1"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with a MF </a:t>
            </a:r>
            <a:r>
              <a:rPr kumimoji="1" lang="en-US" altLang="ja-JP" sz="2200" i="1" dirty="0" smtClean="0"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kumimoji="1"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~1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0</a:t>
            </a:r>
            <a:r>
              <a:rPr lang="en-US" altLang="ja-JP" sz="2200" baseline="30000" dirty="0" smtClean="0">
                <a:latin typeface="ヒラギノ明朝 Pro W6"/>
                <a:ea typeface="ヒラギノ明朝 Pro W6"/>
                <a:cs typeface="ヒラギノ明朝 Pro W6"/>
              </a:rPr>
              <a:t>13 </a:t>
            </a:r>
            <a:r>
              <a:rPr kumimoji="1"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G 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is consistent with;</a:t>
            </a:r>
          </a:p>
          <a:p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-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The long pulse periods</a:t>
            </a:r>
          </a:p>
          <a:p>
            <a:r>
              <a:rPr lang="en-US" altLang="ja-JP" sz="20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-Time scale of flare onset</a:t>
            </a:r>
          </a:p>
          <a:p>
            <a:pPr marL="90000" indent="-457200"/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-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C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onstant </a:t>
            </a:r>
            <a:r>
              <a:rPr lang="en-US" altLang="ja-JP" sz="2000" i="1" dirty="0" smtClean="0">
                <a:latin typeface="ヒラギノ明朝 Pro W6"/>
                <a:ea typeface="ヒラギノ明朝 Pro W6"/>
                <a:cs typeface="ヒラギノ明朝 Pro W6"/>
              </a:rPr>
              <a:t>N</a:t>
            </a:r>
            <a:r>
              <a:rPr lang="en-US" altLang="ja-JP" sz="2000" baseline="-25000" dirty="0" smtClean="0">
                <a:latin typeface="ヒラギノ明朝 Pro W6"/>
                <a:ea typeface="ヒラギノ明朝 Pro W6"/>
                <a:cs typeface="ヒラギノ明朝 Pro W6"/>
              </a:rPr>
              <a:t>H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, decrease of Fe-K line EW, and possible line broadening during flares.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914400" y="5939135"/>
            <a:ext cx="7086600" cy="461665"/>
          </a:xfrm>
          <a:prstGeom prst="rect">
            <a:avLst/>
          </a:prstGeom>
          <a:solidFill>
            <a:srgbClr val="FFFFC8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NSs</a:t>
            </a:r>
            <a:r>
              <a:rPr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 in</a:t>
            </a:r>
            <a:r>
              <a:rPr kumimoji="1"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SFXTs</a:t>
            </a:r>
            <a:r>
              <a:rPr kumimoji="1"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 may </a:t>
            </a:r>
            <a:r>
              <a:rPr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be </a:t>
            </a:r>
            <a:r>
              <a:rPr lang="en-US" altLang="ja-JP" dirty="0" err="1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mangetar</a:t>
            </a:r>
            <a:r>
              <a:rPr lang="en-US" altLang="ja-JP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 descendents.</a:t>
            </a:r>
            <a:endParaRPr kumimoji="1" lang="ja-JP" altLang="en-US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丸ゴ Pro W4" charset="-128"/>
            <a:ea typeface="ヒラギノ丸ゴ Pro W4" charset="-128"/>
            <a:cs typeface="ヒラギノ丸ゴ Pro W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丸ゴ Pro W4" charset="-128"/>
            <a:ea typeface="ヒラギノ丸ゴ Pro W4" charset="-128"/>
            <a:cs typeface="ヒラギノ丸ゴ Pro W4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12566</TotalTime>
  <Words>1435</Words>
  <Application>Microsoft Macintosh PowerPoint</Application>
  <PresentationFormat>画面に合わせる (4:3)</PresentationFormat>
  <Paragraphs>232</Paragraphs>
  <Slides>11</Slides>
  <Notes>4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新しいプレゼンテーション</vt:lpstr>
      <vt:lpstr>Bitmap Image</vt:lpstr>
      <vt:lpstr>Magnetars, X-ray Pulsars,  and Related Objects</vt:lpstr>
      <vt:lpstr>スライド 2</vt:lpstr>
      <vt:lpstr>2. Puzzles to be Solved</vt:lpstr>
      <vt:lpstr>スライド 4</vt:lpstr>
      <vt:lpstr>スライド 5</vt:lpstr>
      <vt:lpstr> 4b. Spectral Evolution of Magnetars</vt:lpstr>
      <vt:lpstr>スライド 7</vt:lpstr>
      <vt:lpstr>スライド 8</vt:lpstr>
      <vt:lpstr>スライド 9</vt:lpstr>
      <vt:lpstr>7. ASTRO-H and GEMS</vt:lpstr>
      <vt:lpstr>スライド 11</vt:lpstr>
    </vt:vector>
  </TitlesOfParts>
  <Company>牧島 一夫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of Magnetars</dc:title>
  <dc:creator>牧島 一夫</dc:creator>
  <cp:lastModifiedBy>牧島 一夫</cp:lastModifiedBy>
  <cp:revision>419</cp:revision>
  <cp:lastPrinted>2010-11-24T11:22:51Z</cp:lastPrinted>
  <dcterms:created xsi:type="dcterms:W3CDTF">2010-12-01T05:02:56Z</dcterms:created>
  <dcterms:modified xsi:type="dcterms:W3CDTF">2010-12-01T08:30:40Z</dcterms:modified>
</cp:coreProperties>
</file>