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5" r:id="rId7"/>
    <p:sldId id="263" r:id="rId8"/>
    <p:sldId id="266" r:id="rId9"/>
    <p:sldId id="258" r:id="rId10"/>
    <p:sldId id="259" r:id="rId11"/>
    <p:sldId id="267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2060"/>
    <a:srgbClr val="0000CC"/>
    <a:srgbClr val="00FF00"/>
    <a:srgbClr val="FF66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1" autoAdjust="0"/>
    <p:restoredTop sz="53976" autoAdjust="0"/>
  </p:normalViewPr>
  <p:slideViewPr>
    <p:cSldViewPr>
      <p:cViewPr varScale="1">
        <p:scale>
          <a:sx n="40" d="100"/>
          <a:sy n="40" d="100"/>
        </p:scale>
        <p:origin x="-21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F9AF0-F987-4932-B1BB-EA76874FB38F}" type="datetimeFigureOut">
              <a:rPr kumimoji="1" lang="ja-JP" altLang="en-US" smtClean="0"/>
              <a:pPr/>
              <a:t>2010/12/2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8D05B-921A-4650-ABB5-75DB04369AEF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8D05B-921A-4650-ABB5-75DB04369AEF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8D05B-921A-4650-ABB5-75DB04369AEF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8D05B-921A-4650-ABB5-75DB04369AEF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8D05B-921A-4650-ABB5-75DB04369AEF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8D05B-921A-4650-ABB5-75DB04369AEF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8D05B-921A-4650-ABB5-75DB04369AEF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8D05B-921A-4650-ABB5-75DB04369AEF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8D05B-921A-4650-ABB5-75DB04369AEF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8D05B-921A-4650-ABB5-75DB04369AEF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8D05B-921A-4650-ABB5-75DB04369AEF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8D05B-921A-4650-ABB5-75DB04369AEF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2010/12/2</a:t>
            </a:fld>
            <a:endParaRPr kumimoji="1" lang="ja-JP" altLang="en-US" dirty="0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pic>
        <p:nvPicPr>
          <p:cNvPr id="7" name="コンテンツ プレースホルダ 7" descr="MAXI_new_logo_ver2_03_kibo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black">
          <a:xfrm>
            <a:off x="7776864" y="116632"/>
            <a:ext cx="1259632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r="7219" b="11215"/>
          <a:stretch>
            <a:fillRect/>
          </a:stretch>
        </p:blipFill>
        <p:spPr bwMode="auto">
          <a:xfrm rot="5400000">
            <a:off x="212632" y="227527"/>
            <a:ext cx="1080121" cy="11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pic>
        <p:nvPicPr>
          <p:cNvPr id="7" name="コンテンツ プレースホルダ 7" descr="MAXI_new_logo_ver2_03_kibo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black">
          <a:xfrm>
            <a:off x="7776864" y="116632"/>
            <a:ext cx="1259632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r="7219" b="11215"/>
          <a:stretch>
            <a:fillRect/>
          </a:stretch>
        </p:blipFill>
        <p:spPr bwMode="auto">
          <a:xfrm rot="5400000">
            <a:off x="212632" y="227527"/>
            <a:ext cx="1080121" cy="11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pic>
        <p:nvPicPr>
          <p:cNvPr id="7" name="コンテンツ プレースホルダ 7" descr="MAXI_new_logo_ver2_03_kibo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black">
          <a:xfrm>
            <a:off x="7776864" y="116632"/>
            <a:ext cx="1259632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r="7219" b="11215"/>
          <a:stretch>
            <a:fillRect/>
          </a:stretch>
        </p:blipFill>
        <p:spPr bwMode="auto">
          <a:xfrm rot="5400000">
            <a:off x="212632" y="227527"/>
            <a:ext cx="1080121" cy="11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pic>
        <p:nvPicPr>
          <p:cNvPr id="7" name="コンテンツ プレースホルダ 7" descr="MAXI_new_logo_ver2_03_kibo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black">
          <a:xfrm>
            <a:off x="7776864" y="116632"/>
            <a:ext cx="1259632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r="7219" b="11215"/>
          <a:stretch>
            <a:fillRect/>
          </a:stretch>
        </p:blipFill>
        <p:spPr bwMode="auto">
          <a:xfrm rot="5400000">
            <a:off x="212632" y="227527"/>
            <a:ext cx="1080121" cy="11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2010/12/2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pic>
        <p:nvPicPr>
          <p:cNvPr id="8" name="コンテンツ プレースホルダ 7" descr="MAXI_new_logo_ver2_03_kibo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black">
          <a:xfrm>
            <a:off x="7776864" y="116632"/>
            <a:ext cx="1259632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r="7219" b="11215"/>
          <a:stretch>
            <a:fillRect/>
          </a:stretch>
        </p:blipFill>
        <p:spPr bwMode="auto">
          <a:xfrm rot="5400000">
            <a:off x="212632" y="227527"/>
            <a:ext cx="1080121" cy="11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2010/12/2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pic>
        <p:nvPicPr>
          <p:cNvPr id="10" name="コンテンツ プレースホルダ 7" descr="MAXI_new_logo_ver2_03_kibo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black">
          <a:xfrm>
            <a:off x="7776864" y="116632"/>
            <a:ext cx="1259632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r="7219" b="11215"/>
          <a:stretch>
            <a:fillRect/>
          </a:stretch>
        </p:blipFill>
        <p:spPr bwMode="auto">
          <a:xfrm rot="5400000">
            <a:off x="212632" y="227527"/>
            <a:ext cx="1080121" cy="11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2010/12/2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pic>
        <p:nvPicPr>
          <p:cNvPr id="6" name="コンテンツ プレースホルダ 7" descr="MAXI_new_logo_ver2_03_kibo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black">
          <a:xfrm>
            <a:off x="7776864" y="116632"/>
            <a:ext cx="1259632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r="7219" b="11215"/>
          <a:stretch>
            <a:fillRect/>
          </a:stretch>
        </p:blipFill>
        <p:spPr bwMode="auto">
          <a:xfrm rot="5400000">
            <a:off x="212632" y="227527"/>
            <a:ext cx="1080121" cy="11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2010/12/2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pic>
        <p:nvPicPr>
          <p:cNvPr id="5" name="コンテンツ プレースホルダ 7" descr="MAXI_new_logo_ver2_03_kibo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black">
          <a:xfrm>
            <a:off x="7776864" y="116632"/>
            <a:ext cx="1259632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r="7219" b="11215"/>
          <a:stretch>
            <a:fillRect/>
          </a:stretch>
        </p:blipFill>
        <p:spPr bwMode="auto">
          <a:xfrm rot="5400000">
            <a:off x="212632" y="227527"/>
            <a:ext cx="1080121" cy="11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2010/12/2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pic>
        <p:nvPicPr>
          <p:cNvPr id="8" name="コンテンツ プレースホルダ 7" descr="MAXI_new_logo_ver2_03_kibo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black">
          <a:xfrm>
            <a:off x="7776864" y="116632"/>
            <a:ext cx="1259632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r="7219" b="11215"/>
          <a:stretch>
            <a:fillRect/>
          </a:stretch>
        </p:blipFill>
        <p:spPr bwMode="auto">
          <a:xfrm rot="5400000">
            <a:off x="212632" y="227527"/>
            <a:ext cx="1080121" cy="11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ja-JP" alt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アイコンをクリックして図を追加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2010/12/2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pic>
        <p:nvPicPr>
          <p:cNvPr id="8" name="コンテンツ プレースホルダ 7" descr="MAXI_new_logo_ver2_03_kibo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black">
          <a:xfrm>
            <a:off x="7776864" y="116632"/>
            <a:ext cx="1259632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r="7219" b="11215"/>
          <a:stretch>
            <a:fillRect/>
          </a:stretch>
        </p:blipFill>
        <p:spPr bwMode="auto">
          <a:xfrm rot="5400000">
            <a:off x="212632" y="227527"/>
            <a:ext cx="1080121" cy="11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2010/12/2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fade thruBlk="1"/>
  </p:transition>
  <p:txStyles>
    <p:titleStyle>
      <a:lvl1pPr algn="ctr" rtl="0" eaLnBrk="1" latinLnBrk="0" hangingPunct="1">
        <a:spcBef>
          <a:spcPct val="0"/>
        </a:spcBef>
        <a:buNone/>
        <a:defRPr kumimoji="1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8229600" cy="1828800"/>
          </a:xfrm>
        </p:spPr>
        <p:txBody>
          <a:bodyPr/>
          <a:lstStyle/>
          <a:p>
            <a:r>
              <a:rPr lang="en-US" altLang="ja-JP" dirty="0" smtClean="0"/>
              <a:t>MAXI observation of </a:t>
            </a:r>
            <a:r>
              <a:rPr lang="en-US" altLang="ja-JP" dirty="0" err="1" smtClean="0"/>
              <a:t>Blazars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kumimoji="1" lang="en-US" altLang="ja-JP" sz="6400" b="1" u="sng" dirty="0" smtClean="0">
                <a:solidFill>
                  <a:srgbClr val="FFFF00"/>
                </a:solidFill>
              </a:rPr>
              <a:t>Naoki </a:t>
            </a:r>
            <a:r>
              <a:rPr kumimoji="1" lang="en-US" altLang="ja-JP" sz="6400" b="1" u="sng" dirty="0" err="1" smtClean="0">
                <a:solidFill>
                  <a:srgbClr val="FFFF00"/>
                </a:solidFill>
              </a:rPr>
              <a:t>Isobe</a:t>
            </a:r>
            <a:r>
              <a:rPr kumimoji="1" lang="en-US" altLang="ja-JP" b="1" dirty="0" smtClean="0"/>
              <a:t>, Yoshihiro Ueda (Kyoto University)</a:t>
            </a:r>
          </a:p>
          <a:p>
            <a:r>
              <a:rPr lang="en-US" altLang="ja-JP" b="1" dirty="0" err="1" smtClean="0"/>
              <a:t>Kousuke</a:t>
            </a:r>
            <a:r>
              <a:rPr lang="en-US" altLang="ja-JP" b="1" dirty="0" smtClean="0"/>
              <a:t> </a:t>
            </a:r>
            <a:r>
              <a:rPr lang="en-US" altLang="ja-JP" b="1" dirty="0" err="1" smtClean="0"/>
              <a:t>Sugimori</a:t>
            </a:r>
            <a:r>
              <a:rPr lang="en-US" altLang="ja-JP" b="1" dirty="0" smtClean="0"/>
              <a:t>, Nobuyuki Kawai (Tokyo Tech.)</a:t>
            </a:r>
          </a:p>
          <a:p>
            <a:r>
              <a:rPr lang="en-US" altLang="ja-JP" b="1" dirty="0" err="1" smtClean="0"/>
              <a:t>Hitishi</a:t>
            </a:r>
            <a:r>
              <a:rPr lang="en-US" altLang="ja-JP" b="1" dirty="0" smtClean="0"/>
              <a:t> </a:t>
            </a:r>
            <a:r>
              <a:rPr lang="en-US" altLang="ja-JP" b="1" dirty="0" err="1" smtClean="0"/>
              <a:t>Negoro</a:t>
            </a:r>
            <a:r>
              <a:rPr lang="en-US" altLang="ja-JP" b="1" dirty="0" smtClean="0"/>
              <a:t> (Nihon Univ.)</a:t>
            </a:r>
          </a:p>
          <a:p>
            <a:r>
              <a:rPr lang="en-US" altLang="ja-JP" b="1" dirty="0" smtClean="0"/>
              <a:t> </a:t>
            </a:r>
            <a:r>
              <a:rPr lang="en-US" altLang="ja-JP" b="1" dirty="0" err="1" smtClean="0"/>
              <a:t>Mutsumi</a:t>
            </a:r>
            <a:r>
              <a:rPr lang="en-US" altLang="ja-JP" b="1" dirty="0" smtClean="0"/>
              <a:t> </a:t>
            </a:r>
            <a:r>
              <a:rPr lang="en-US" altLang="ja-JP" b="1" dirty="0" err="1" smtClean="0"/>
              <a:t>Sugizaki</a:t>
            </a:r>
            <a:r>
              <a:rPr lang="en-US" altLang="ja-JP" b="1" dirty="0" smtClean="0"/>
              <a:t>, Masaru Matsuoka (RIKEN)</a:t>
            </a:r>
            <a:endParaRPr kumimoji="1" lang="en-US" altLang="ja-JP" b="1" dirty="0" smtClean="0"/>
          </a:p>
          <a:p>
            <a:r>
              <a:rPr lang="en-US" altLang="ja-JP" sz="5100" b="1" dirty="0" smtClean="0"/>
              <a:t>On behalf of the MAXI team</a:t>
            </a:r>
            <a:endParaRPr kumimoji="1" lang="ja-JP" altLang="en-US" sz="5100" b="1" dirty="0"/>
          </a:p>
        </p:txBody>
      </p:sp>
      <p:pic>
        <p:nvPicPr>
          <p:cNvPr id="4" name="図 3" descr="lightcurve_MAXI_B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309920"/>
            <a:ext cx="2281037" cy="18768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7219" b="11215"/>
          <a:stretch>
            <a:fillRect/>
          </a:stretch>
        </p:blipFill>
        <p:spPr bwMode="auto">
          <a:xfrm rot="5400000">
            <a:off x="3551498" y="4213734"/>
            <a:ext cx="1944216" cy="206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コンテンツ プレースホルダ 7" descr="MAXI_new_logo_ver2_03_kibo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black">
          <a:xfrm>
            <a:off x="580728" y="4170512"/>
            <a:ext cx="2263080" cy="226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3491880" y="6269250"/>
            <a:ext cx="5516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err="1" smtClean="0"/>
              <a:t>Isobe</a:t>
            </a:r>
            <a:r>
              <a:rPr kumimoji="1" lang="en-US" altLang="ja-JP" sz="2000" b="1" dirty="0" smtClean="0"/>
              <a:t> et al. 2010 PASJ letter </a:t>
            </a:r>
            <a:r>
              <a:rPr lang="en-US" altLang="ja-JP" sz="2000" b="1" dirty="0" smtClean="0"/>
              <a:t>(arXive:1010.1003)</a:t>
            </a:r>
            <a:endParaRPr kumimoji="1" lang="ja-JP" altLang="en-US" sz="20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MAXI </a:t>
            </a:r>
            <a:r>
              <a:rPr kumimoji="1" lang="en-US" altLang="ja-JP" dirty="0" err="1" smtClean="0"/>
              <a:t>Lightcurve</a:t>
            </a:r>
            <a:r>
              <a:rPr kumimoji="1" lang="en-US" altLang="ja-JP" dirty="0" smtClean="0"/>
              <a:t> </a:t>
            </a:r>
            <a:br>
              <a:rPr kumimoji="1" lang="en-US" altLang="ja-JP" dirty="0" smtClean="0"/>
            </a:br>
            <a:r>
              <a:rPr kumimoji="1" lang="en-US" altLang="ja-JP" dirty="0" smtClean="0"/>
              <a:t>of </a:t>
            </a:r>
            <a:r>
              <a:rPr kumimoji="1" lang="en-US" altLang="ja-JP" dirty="0" err="1" smtClean="0"/>
              <a:t>Blazars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7584" y="140348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FFFF00"/>
                </a:solidFill>
              </a:rPr>
              <a:t>Mrk</a:t>
            </a:r>
            <a:r>
              <a:rPr kumimoji="1" lang="en-US" altLang="ja-JP" b="1" dirty="0" smtClean="0">
                <a:solidFill>
                  <a:srgbClr val="FFFF00"/>
                </a:solidFill>
              </a:rPr>
              <a:t> 501 (HBL)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37925" y="1403484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1ES 1959+650 (HBL)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97892" y="1403484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6600"/>
                </a:solidFill>
              </a:rPr>
              <a:t>ON 231/W Com</a:t>
            </a:r>
            <a:r>
              <a:rPr kumimoji="1" lang="en-US" altLang="ja-JP" b="1" dirty="0" smtClean="0">
                <a:solidFill>
                  <a:srgbClr val="FF6600"/>
                </a:solidFill>
              </a:rPr>
              <a:t> (LBL)</a:t>
            </a:r>
            <a:endParaRPr kumimoji="1" lang="ja-JP" altLang="en-US" b="1" dirty="0">
              <a:solidFill>
                <a:srgbClr val="FF66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45051" y="393305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FFFF"/>
                </a:solidFill>
              </a:rPr>
              <a:t>3C 273 (FSRQ)</a:t>
            </a:r>
            <a:endParaRPr kumimoji="1" lang="ja-JP" altLang="en-US" b="1" dirty="0">
              <a:solidFill>
                <a:srgbClr val="00FFFF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35896" y="3933056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FFFF"/>
                </a:solidFill>
              </a:rPr>
              <a:t>3C 454.3 (FSRQ)</a:t>
            </a:r>
            <a:endParaRPr kumimoji="1" lang="ja-JP" altLang="en-US" b="1" dirty="0">
              <a:solidFill>
                <a:srgbClr val="00FFFF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04664" y="3923764"/>
            <a:ext cx="27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00FF00"/>
                </a:solidFill>
              </a:rPr>
              <a:t>Centaurus</a:t>
            </a:r>
            <a:r>
              <a:rPr lang="en-US" altLang="ja-JP" b="1" dirty="0" smtClean="0">
                <a:solidFill>
                  <a:srgbClr val="00FF00"/>
                </a:solidFill>
              </a:rPr>
              <a:t> A (RG/</a:t>
            </a:r>
            <a:r>
              <a:rPr lang="en-US" altLang="ja-JP" b="1" dirty="0" err="1" smtClean="0">
                <a:solidFill>
                  <a:srgbClr val="00FF00"/>
                </a:solidFill>
              </a:rPr>
              <a:t>SeyII</a:t>
            </a:r>
            <a:r>
              <a:rPr lang="en-US" altLang="ja-JP" b="1" dirty="0" smtClean="0">
                <a:solidFill>
                  <a:srgbClr val="00FF00"/>
                </a:solidFill>
              </a:rPr>
              <a:t>)</a:t>
            </a:r>
            <a:endParaRPr kumimoji="1" lang="ja-JP" altLang="en-US" b="1" dirty="0">
              <a:solidFill>
                <a:srgbClr val="00FF00"/>
              </a:solidFill>
            </a:endParaRPr>
          </a:p>
        </p:txBody>
      </p:sp>
      <p:pic>
        <p:nvPicPr>
          <p:cNvPr id="30" name="図 29" descr="lc_2band_3day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772816"/>
            <a:ext cx="2520000" cy="1951266"/>
          </a:xfrm>
          <a:prstGeom prst="rect">
            <a:avLst/>
          </a:prstGeom>
        </p:spPr>
      </p:pic>
      <p:pic>
        <p:nvPicPr>
          <p:cNvPr id="31" name="図 30" descr="lc_2band_3day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765766"/>
            <a:ext cx="2520000" cy="1951266"/>
          </a:xfrm>
          <a:prstGeom prst="rect">
            <a:avLst/>
          </a:prstGeom>
        </p:spPr>
      </p:pic>
      <p:pic>
        <p:nvPicPr>
          <p:cNvPr id="35" name="図 34" descr="lc_2band_3day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756518"/>
            <a:ext cx="2520000" cy="1960514"/>
          </a:xfrm>
          <a:prstGeom prst="rect">
            <a:avLst/>
          </a:prstGeom>
        </p:spPr>
      </p:pic>
      <p:pic>
        <p:nvPicPr>
          <p:cNvPr id="36" name="図 35" descr="lc_2band_3day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286046"/>
            <a:ext cx="2520000" cy="1951266"/>
          </a:xfrm>
          <a:prstGeom prst="rect">
            <a:avLst/>
          </a:prstGeom>
        </p:spPr>
      </p:pic>
      <p:pic>
        <p:nvPicPr>
          <p:cNvPr id="37" name="図 36" descr="lc_2band_3day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4286046"/>
            <a:ext cx="2520000" cy="1951266"/>
          </a:xfrm>
          <a:prstGeom prst="rect">
            <a:avLst/>
          </a:prstGeom>
        </p:spPr>
      </p:pic>
      <p:pic>
        <p:nvPicPr>
          <p:cNvPr id="38" name="図 37" descr="lc_2band_3day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4293096"/>
            <a:ext cx="2520000" cy="1951266"/>
          </a:xfrm>
          <a:prstGeom prst="rect">
            <a:avLst/>
          </a:prstGeom>
        </p:spPr>
      </p:pic>
      <p:grpSp>
        <p:nvGrpSpPr>
          <p:cNvPr id="65" name="グループ化 64"/>
          <p:cNvGrpSpPr/>
          <p:nvPr/>
        </p:nvGrpSpPr>
        <p:grpSpPr>
          <a:xfrm>
            <a:off x="755296" y="1969095"/>
            <a:ext cx="7921160" cy="3908177"/>
            <a:chOff x="755296" y="1969095"/>
            <a:chExt cx="7921160" cy="3908177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1907704" y="1969095"/>
              <a:ext cx="96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C00000"/>
                  </a:solidFill>
                </a:rPr>
                <a:t>10 </a:t>
              </a:r>
              <a:r>
                <a:rPr kumimoji="1" lang="en-US" altLang="ja-JP" sz="1400" b="1" dirty="0" err="1" smtClean="0">
                  <a:solidFill>
                    <a:srgbClr val="C00000"/>
                  </a:solidFill>
                </a:rPr>
                <a:t>mCrab</a:t>
              </a:r>
              <a:endParaRPr kumimoji="1" lang="ja-JP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1907704" y="2831450"/>
              <a:ext cx="96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C00000"/>
                  </a:solidFill>
                </a:rPr>
                <a:t>10 </a:t>
              </a:r>
              <a:r>
                <a:rPr kumimoji="1" lang="en-US" altLang="ja-JP" sz="1400" b="1" dirty="0" err="1" smtClean="0">
                  <a:solidFill>
                    <a:srgbClr val="C00000"/>
                  </a:solidFill>
                </a:rPr>
                <a:t>mCrab</a:t>
              </a:r>
              <a:endParaRPr kumimoji="1" lang="ja-JP" altLang="en-US" sz="1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40" name="直線コネクタ 39"/>
            <p:cNvCxnSpPr/>
            <p:nvPr/>
          </p:nvCxnSpPr>
          <p:spPr>
            <a:xfrm>
              <a:off x="755576" y="2204864"/>
              <a:ext cx="216024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755576" y="3068960"/>
              <a:ext cx="216024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3635896" y="3068960"/>
              <a:ext cx="216024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6516216" y="2996952"/>
              <a:ext cx="216024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>
              <a:off x="3635896" y="2204864"/>
              <a:ext cx="216024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6516216" y="2132856"/>
              <a:ext cx="216024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6516216" y="4797152"/>
              <a:ext cx="216024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3635896" y="4797152"/>
              <a:ext cx="216024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755296" y="4797152"/>
              <a:ext cx="216024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6516216" y="5877272"/>
              <a:ext cx="216024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3635896" y="5589240"/>
              <a:ext cx="216024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755296" y="5589240"/>
              <a:ext cx="216024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テキスト ボックス 51"/>
          <p:cNvSpPr txBox="1"/>
          <p:nvPr/>
        </p:nvSpPr>
        <p:spPr>
          <a:xfrm>
            <a:off x="395536" y="3717032"/>
            <a:ext cx="933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/>
              <a:t>2009 Oct. 1</a:t>
            </a:r>
            <a:endParaRPr kumimoji="1" lang="ja-JP" altLang="en-US" sz="1200" b="1" dirty="0"/>
          </a:p>
        </p:txBody>
      </p:sp>
      <p:cxnSp>
        <p:nvCxnSpPr>
          <p:cNvPr id="56" name="直線矢印コネクタ 55"/>
          <p:cNvCxnSpPr/>
          <p:nvPr/>
        </p:nvCxnSpPr>
        <p:spPr>
          <a:xfrm rot="5400000" flipH="1" flipV="1">
            <a:off x="863600" y="3681016"/>
            <a:ext cx="21600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1208093" y="3717032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/>
              <a:t>2010 Jan. 1</a:t>
            </a:r>
            <a:endParaRPr kumimoji="1" lang="ja-JP" altLang="en-US" sz="1200" b="1" dirty="0"/>
          </a:p>
        </p:txBody>
      </p:sp>
      <p:cxnSp>
        <p:nvCxnSpPr>
          <p:cNvPr id="60" name="直線矢印コネクタ 59"/>
          <p:cNvCxnSpPr/>
          <p:nvPr/>
        </p:nvCxnSpPr>
        <p:spPr>
          <a:xfrm rot="5400000" flipH="1" flipV="1">
            <a:off x="1295648" y="3681016"/>
            <a:ext cx="21600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rot="5400000" flipH="1" flipV="1">
            <a:off x="2663800" y="3681016"/>
            <a:ext cx="21600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rot="5400000" flipH="1" flipV="1">
            <a:off x="2231752" y="3681016"/>
            <a:ext cx="21600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2040764" y="3717032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/>
              <a:t>Oct. 1</a:t>
            </a:r>
            <a:endParaRPr kumimoji="1" lang="ja-JP" altLang="en-US" sz="1200" b="1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544820" y="3717032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/>
              <a:t>Nov. 1</a:t>
            </a:r>
            <a:endParaRPr kumimoji="1" lang="ja-JP" altLang="en-US" sz="1200" b="1" dirty="0"/>
          </a:p>
        </p:txBody>
      </p:sp>
      <p:grpSp>
        <p:nvGrpSpPr>
          <p:cNvPr id="83" name="グループ化 82"/>
          <p:cNvGrpSpPr/>
          <p:nvPr/>
        </p:nvGrpSpPr>
        <p:grpSpPr>
          <a:xfrm>
            <a:off x="107504" y="6048778"/>
            <a:ext cx="6696744" cy="764598"/>
            <a:chOff x="107504" y="6048778"/>
            <a:chExt cx="6696744" cy="764598"/>
          </a:xfrm>
        </p:grpSpPr>
        <p:cxnSp>
          <p:nvCxnSpPr>
            <p:cNvPr id="69" name="直線矢印コネクタ 68"/>
            <p:cNvCxnSpPr/>
            <p:nvPr/>
          </p:nvCxnSpPr>
          <p:spPr>
            <a:xfrm rot="5400000" flipH="1" flipV="1">
              <a:off x="540016" y="6299984"/>
              <a:ext cx="50400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テキスト ボックス 69"/>
            <p:cNvSpPr txBox="1"/>
            <p:nvPr/>
          </p:nvSpPr>
          <p:spPr>
            <a:xfrm>
              <a:off x="107504" y="6536377"/>
              <a:ext cx="18165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C000"/>
                  </a:solidFill>
                </a:rPr>
                <a:t>Fermi</a:t>
              </a:r>
              <a:r>
                <a:rPr kumimoji="1" lang="en-US" altLang="ja-JP" sz="1200" b="1" dirty="0" smtClean="0">
                  <a:solidFill>
                    <a:srgbClr val="FFC000"/>
                  </a:solidFill>
                </a:rPr>
                <a:t> flare </a:t>
              </a:r>
              <a:r>
                <a:rPr lang="en-US" altLang="ja-JP" sz="1200" b="1" dirty="0" smtClean="0">
                  <a:solidFill>
                    <a:srgbClr val="FFC000"/>
                  </a:solidFill>
                </a:rPr>
                <a:t>(ATEL2168)</a:t>
              </a:r>
              <a:endParaRPr kumimoji="1" lang="ja-JP" altLang="en-US" sz="12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72" name="直線矢印コネクタ 71"/>
            <p:cNvCxnSpPr/>
            <p:nvPr/>
          </p:nvCxnSpPr>
          <p:spPr>
            <a:xfrm rot="5400000" flipH="1" flipV="1">
              <a:off x="702386" y="6246000"/>
              <a:ext cx="39600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テキスト ボックス 72"/>
            <p:cNvSpPr txBox="1"/>
            <p:nvPr/>
          </p:nvSpPr>
          <p:spPr>
            <a:xfrm>
              <a:off x="755576" y="6392361"/>
              <a:ext cx="18165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C000"/>
                  </a:solidFill>
                </a:rPr>
                <a:t>Fermi</a:t>
              </a:r>
              <a:r>
                <a:rPr kumimoji="1" lang="en-US" altLang="ja-JP" sz="1200" b="1" dirty="0" smtClean="0">
                  <a:solidFill>
                    <a:srgbClr val="FFC000"/>
                  </a:solidFill>
                </a:rPr>
                <a:t> flare </a:t>
              </a:r>
              <a:r>
                <a:rPr lang="en-US" altLang="ja-JP" sz="1200" b="1" dirty="0" smtClean="0">
                  <a:solidFill>
                    <a:srgbClr val="FFC000"/>
                  </a:solidFill>
                </a:rPr>
                <a:t>(ATEL2168)</a:t>
              </a:r>
              <a:endParaRPr kumimoji="1" lang="ja-JP" altLang="en-US" sz="12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74" name="直線矢印コネクタ 73"/>
            <p:cNvCxnSpPr/>
            <p:nvPr/>
          </p:nvCxnSpPr>
          <p:spPr>
            <a:xfrm rot="5400000" flipH="1" flipV="1">
              <a:off x="1296000" y="6182526"/>
              <a:ext cx="252000" cy="1588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テキスト ボックス 74"/>
            <p:cNvSpPr txBox="1"/>
            <p:nvPr/>
          </p:nvSpPr>
          <p:spPr>
            <a:xfrm>
              <a:off x="4899559" y="6237312"/>
              <a:ext cx="19046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92D050"/>
                  </a:solidFill>
                </a:rPr>
                <a:t>AGILE</a:t>
              </a:r>
              <a:r>
                <a:rPr kumimoji="1" lang="en-US" altLang="ja-JP" sz="1200" b="1" dirty="0" smtClean="0">
                  <a:solidFill>
                    <a:srgbClr val="92D050"/>
                  </a:solidFill>
                </a:rPr>
                <a:t> flare </a:t>
              </a:r>
              <a:r>
                <a:rPr lang="en-US" altLang="ja-JP" sz="1200" b="1" dirty="0" smtClean="0">
                  <a:solidFill>
                    <a:srgbClr val="92D050"/>
                  </a:solidFill>
                </a:rPr>
                <a:t>(ATEL2995)</a:t>
              </a:r>
              <a:endParaRPr kumimoji="1" lang="ja-JP" altLang="en-US" sz="1200" b="1" dirty="0">
                <a:solidFill>
                  <a:srgbClr val="92D050"/>
                </a:solidFill>
              </a:endParaRPr>
            </a:p>
          </p:txBody>
        </p:sp>
        <p:cxnSp>
          <p:nvCxnSpPr>
            <p:cNvPr id="76" name="直線矢印コネクタ 75"/>
            <p:cNvCxnSpPr/>
            <p:nvPr/>
          </p:nvCxnSpPr>
          <p:spPr>
            <a:xfrm rot="5400000" flipH="1" flipV="1">
              <a:off x="5525326" y="6182526"/>
              <a:ext cx="252000" cy="1588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矢印コネクタ 76"/>
            <p:cNvCxnSpPr/>
            <p:nvPr/>
          </p:nvCxnSpPr>
          <p:spPr>
            <a:xfrm rot="5400000" flipH="1" flipV="1">
              <a:off x="4500000" y="6254542"/>
              <a:ext cx="39600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テキスト ボックス 77"/>
            <p:cNvSpPr txBox="1"/>
            <p:nvPr/>
          </p:nvSpPr>
          <p:spPr>
            <a:xfrm>
              <a:off x="4483669" y="6392361"/>
              <a:ext cx="18165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C000"/>
                  </a:solidFill>
                </a:rPr>
                <a:t>Fermi</a:t>
              </a:r>
              <a:r>
                <a:rPr kumimoji="1" lang="en-US" altLang="ja-JP" sz="1200" b="1" dirty="0" smtClean="0">
                  <a:solidFill>
                    <a:srgbClr val="FFC000"/>
                  </a:solidFill>
                </a:rPr>
                <a:t> flare </a:t>
              </a:r>
              <a:r>
                <a:rPr lang="en-US" altLang="ja-JP" sz="1200" b="1" dirty="0" smtClean="0">
                  <a:solidFill>
                    <a:srgbClr val="FFC000"/>
                  </a:solidFill>
                </a:rPr>
                <a:t>(ATEL2534)</a:t>
              </a:r>
              <a:endParaRPr kumimoji="1" lang="ja-JP" altLang="en-US" sz="12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79" name="直線矢印コネクタ 78"/>
            <p:cNvCxnSpPr/>
            <p:nvPr/>
          </p:nvCxnSpPr>
          <p:spPr>
            <a:xfrm rot="5400000" flipH="1" flipV="1">
              <a:off x="3654706" y="6182526"/>
              <a:ext cx="25200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テキスト ボックス 79"/>
            <p:cNvSpPr txBox="1"/>
            <p:nvPr/>
          </p:nvSpPr>
          <p:spPr>
            <a:xfrm>
              <a:off x="3891447" y="6536377"/>
              <a:ext cx="19046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92D050"/>
                  </a:solidFill>
                </a:rPr>
                <a:t>AGILE</a:t>
              </a:r>
              <a:r>
                <a:rPr kumimoji="1" lang="en-US" altLang="ja-JP" sz="1200" b="1" dirty="0" smtClean="0">
                  <a:solidFill>
                    <a:srgbClr val="92D050"/>
                  </a:solidFill>
                </a:rPr>
                <a:t> flare </a:t>
              </a:r>
              <a:r>
                <a:rPr lang="en-US" altLang="ja-JP" sz="1200" b="1" dirty="0" smtClean="0">
                  <a:solidFill>
                    <a:srgbClr val="92D050"/>
                  </a:solidFill>
                </a:rPr>
                <a:t>(ATEL2326)</a:t>
              </a:r>
              <a:endParaRPr kumimoji="1" lang="ja-JP" altLang="en-US" sz="1200" b="1" dirty="0">
                <a:solidFill>
                  <a:srgbClr val="92D050"/>
                </a:solidFill>
              </a:endParaRPr>
            </a:p>
          </p:txBody>
        </p:sp>
        <p:cxnSp>
          <p:nvCxnSpPr>
            <p:cNvPr id="81" name="直線矢印コネクタ 80"/>
            <p:cNvCxnSpPr/>
            <p:nvPr/>
          </p:nvCxnSpPr>
          <p:spPr>
            <a:xfrm rot="5400000" flipH="1" flipV="1">
              <a:off x="3888746" y="6308542"/>
              <a:ext cx="504000" cy="1588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テキスト ボックス 81"/>
            <p:cNvSpPr txBox="1"/>
            <p:nvPr/>
          </p:nvSpPr>
          <p:spPr>
            <a:xfrm>
              <a:off x="2950457" y="6237312"/>
              <a:ext cx="1045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1200" b="1" dirty="0" smtClean="0">
                  <a:solidFill>
                    <a:srgbClr val="FFC000"/>
                  </a:solidFill>
                </a:rPr>
                <a:t>Fermi</a:t>
              </a:r>
              <a:r>
                <a:rPr kumimoji="1" lang="en-US" altLang="ja-JP" sz="1200" b="1" dirty="0" smtClean="0">
                  <a:solidFill>
                    <a:srgbClr val="FFC000"/>
                  </a:solidFill>
                </a:rPr>
                <a:t> flare</a:t>
              </a:r>
            </a:p>
            <a:p>
              <a:pPr algn="r"/>
              <a:r>
                <a:rPr kumimoji="1" lang="en-US" altLang="ja-JP" sz="1200" b="1" dirty="0" smtClean="0">
                  <a:solidFill>
                    <a:srgbClr val="FFC000"/>
                  </a:solidFill>
                </a:rPr>
                <a:t> </a:t>
              </a:r>
              <a:r>
                <a:rPr lang="en-US" altLang="ja-JP" sz="1200" b="1" dirty="0" smtClean="0">
                  <a:solidFill>
                    <a:srgbClr val="FFC000"/>
                  </a:solidFill>
                </a:rPr>
                <a:t>(ATEL2534)</a:t>
              </a:r>
              <a:endParaRPr kumimoji="1" lang="ja-JP" altLang="en-US" sz="1200" b="1" dirty="0">
                <a:solidFill>
                  <a:srgbClr val="FFC000"/>
                </a:solidFill>
              </a:endParaRP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1083135" y="6237312"/>
              <a:ext cx="19046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92D050"/>
                  </a:solidFill>
                </a:rPr>
                <a:t>AGILE</a:t>
              </a:r>
              <a:r>
                <a:rPr kumimoji="1" lang="en-US" altLang="ja-JP" sz="1200" b="1" dirty="0" smtClean="0">
                  <a:solidFill>
                    <a:srgbClr val="92D050"/>
                  </a:solidFill>
                </a:rPr>
                <a:t> flare </a:t>
              </a:r>
              <a:r>
                <a:rPr lang="en-US" altLang="ja-JP" sz="1200" b="1" dirty="0" smtClean="0">
                  <a:solidFill>
                    <a:srgbClr val="92D050"/>
                  </a:solidFill>
                </a:rPr>
                <a:t>(ATEL2376)</a:t>
              </a:r>
              <a:endParaRPr kumimoji="1" lang="ja-JP" altLang="en-US" sz="1200" b="1" dirty="0">
                <a:solidFill>
                  <a:srgbClr val="92D050"/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b="1" dirty="0" smtClean="0"/>
              <a:t>MAXI is an ideal observatory for long-term X-ray monitoring observation of </a:t>
            </a:r>
            <a:r>
              <a:rPr lang="en-US" altLang="ja-JP" b="1" dirty="0" err="1" smtClean="0"/>
              <a:t>b</a:t>
            </a:r>
            <a:r>
              <a:rPr kumimoji="1" lang="en-US" altLang="ja-JP" b="1" dirty="0" err="1" smtClean="0"/>
              <a:t>lazars</a:t>
            </a:r>
            <a:r>
              <a:rPr lang="en-US" altLang="ja-JP" b="1" dirty="0" smtClean="0"/>
              <a:t>.</a:t>
            </a:r>
            <a:endParaRPr kumimoji="1" lang="en-US" altLang="ja-JP" b="1" dirty="0" smtClean="0"/>
          </a:p>
          <a:p>
            <a:r>
              <a:rPr lang="en-US" altLang="ja-JP" b="1" dirty="0" smtClean="0"/>
              <a:t>MAXI has detected </a:t>
            </a:r>
            <a:r>
              <a:rPr lang="en-US" altLang="ja-JP" b="1" dirty="0" smtClean="0">
                <a:solidFill>
                  <a:srgbClr val="FFFF00"/>
                </a:solidFill>
              </a:rPr>
              <a:t>t</a:t>
            </a:r>
            <a:r>
              <a:rPr kumimoji="1" lang="en-US" altLang="ja-JP" b="1" dirty="0" smtClean="0">
                <a:solidFill>
                  <a:srgbClr val="FFFF00"/>
                </a:solidFill>
              </a:rPr>
              <a:t>wo strong X-ray flares </a:t>
            </a:r>
            <a:r>
              <a:rPr kumimoji="1" lang="en-US" altLang="ja-JP" b="1" dirty="0" smtClean="0"/>
              <a:t>from the HBL </a:t>
            </a:r>
            <a:r>
              <a:rPr kumimoji="1" lang="en-US" altLang="ja-JP" b="1" dirty="0" err="1" smtClean="0">
                <a:solidFill>
                  <a:srgbClr val="FFFF00"/>
                </a:solidFill>
              </a:rPr>
              <a:t>Mrk</a:t>
            </a:r>
            <a:r>
              <a:rPr kumimoji="1" lang="en-US" altLang="ja-JP" b="1" dirty="0" smtClean="0">
                <a:solidFill>
                  <a:srgbClr val="FFFF00"/>
                </a:solidFill>
              </a:rPr>
              <a:t> 421</a:t>
            </a:r>
            <a:r>
              <a:rPr kumimoji="1" lang="en-US" altLang="ja-JP" b="1" dirty="0" smtClean="0"/>
              <a:t> on 2010 January and February.</a:t>
            </a:r>
          </a:p>
          <a:p>
            <a:pPr lvl="1"/>
            <a:r>
              <a:rPr lang="en-US" altLang="ja-JP" b="1" dirty="0" smtClean="0"/>
              <a:t>The flux in the February flare is the </a:t>
            </a:r>
            <a:r>
              <a:rPr lang="en-US" altLang="ja-JP" b="1" dirty="0" smtClean="0">
                <a:solidFill>
                  <a:srgbClr val="FFFF00"/>
                </a:solidFill>
              </a:rPr>
              <a:t>highest</a:t>
            </a:r>
            <a:r>
              <a:rPr lang="en-US" altLang="ja-JP" b="1" dirty="0" smtClean="0"/>
              <a:t> ever reported from the object</a:t>
            </a:r>
            <a:endParaRPr kumimoji="1" lang="en-US" altLang="ja-JP" b="1" dirty="0" smtClean="0"/>
          </a:p>
          <a:p>
            <a:r>
              <a:rPr lang="en-US" altLang="ja-JP" b="1" dirty="0" smtClean="0"/>
              <a:t>From the shape of the MAXI </a:t>
            </a:r>
            <a:r>
              <a:rPr lang="en-US" altLang="ja-JP" b="1" dirty="0" err="1" smtClean="0"/>
              <a:t>lightcurve</a:t>
            </a:r>
            <a:r>
              <a:rPr lang="en-US" altLang="ja-JP" b="1" dirty="0" smtClean="0"/>
              <a:t>, the magnetic field associated with the flares were estimated</a:t>
            </a:r>
          </a:p>
          <a:p>
            <a:pPr lvl="1"/>
            <a:r>
              <a:rPr lang="en-US" altLang="ja-JP" b="1" i="1" dirty="0" smtClean="0">
                <a:solidFill>
                  <a:srgbClr val="FFFF00"/>
                </a:solidFill>
              </a:rPr>
              <a:t>B</a:t>
            </a:r>
            <a:r>
              <a:rPr lang="en-US" altLang="ja-JP" b="1" dirty="0" smtClean="0">
                <a:solidFill>
                  <a:srgbClr val="FFFF00"/>
                </a:solidFill>
              </a:rPr>
              <a:t> = 0.045 G </a:t>
            </a:r>
            <a:r>
              <a:rPr lang="en-US" altLang="ja-JP" b="1" dirty="0" smtClean="0"/>
              <a:t>for 2010 January</a:t>
            </a:r>
          </a:p>
          <a:p>
            <a:pPr lvl="1"/>
            <a:r>
              <a:rPr lang="en-US" altLang="ja-JP" b="1" i="1" dirty="0" smtClean="0">
                <a:solidFill>
                  <a:srgbClr val="FFFF00"/>
                </a:solidFill>
              </a:rPr>
              <a:t>B</a:t>
            </a:r>
            <a:r>
              <a:rPr lang="en-US" altLang="ja-JP" b="1" dirty="0" smtClean="0">
                <a:solidFill>
                  <a:srgbClr val="FFFF00"/>
                </a:solidFill>
              </a:rPr>
              <a:t> = 0.015 G </a:t>
            </a:r>
            <a:r>
              <a:rPr lang="en-US" altLang="ja-JP" b="1" dirty="0" smtClean="0"/>
              <a:t>for 2010 February</a:t>
            </a:r>
          </a:p>
          <a:p>
            <a:pPr lvl="2"/>
            <a:r>
              <a:rPr lang="en-US" altLang="ja-JP" b="1" dirty="0" smtClean="0"/>
              <a:t>a superposition of several flare with a timescale of 10</a:t>
            </a:r>
            <a:r>
              <a:rPr lang="en-US" altLang="ja-JP" b="1" baseline="30000" dirty="0" smtClean="0"/>
              <a:t>4</a:t>
            </a:r>
            <a:r>
              <a:rPr lang="en-US" altLang="ja-JP" b="1" dirty="0" smtClean="0"/>
              <a:t> s ?</a:t>
            </a:r>
            <a:endParaRPr kumimoji="1" lang="en-US" altLang="ja-JP" b="1" dirty="0" smtClean="0"/>
          </a:p>
          <a:p>
            <a:r>
              <a:rPr lang="en-US" altLang="ja-JP" b="1" dirty="0" smtClean="0"/>
              <a:t>The MAXI spectrum was found to hardest, when the flux is one third of the peak of the flare.</a:t>
            </a:r>
          </a:p>
          <a:p>
            <a:pPr lvl="1"/>
            <a:r>
              <a:rPr lang="en-US" altLang="ja-JP" b="1" dirty="0" smtClean="0"/>
              <a:t>difficult to be interpreted within a simple one-zone framework.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Blazars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b="1" dirty="0" smtClean="0"/>
              <a:t>A class of AGNs with a relativistic jet pointing to our line of sight.</a:t>
            </a:r>
          </a:p>
          <a:p>
            <a:r>
              <a:rPr kumimoji="1" lang="en-US" altLang="ja-JP" b="1" dirty="0" smtClean="0"/>
              <a:t>Non-thermal radiation from radio to </a:t>
            </a:r>
            <a:r>
              <a:rPr kumimoji="1" lang="en-US" altLang="ja-JP" b="1" dirty="0" smtClean="0">
                <a:latin typeface="Symbol" pitchFamily="18" charset="2"/>
              </a:rPr>
              <a:t>g</a:t>
            </a:r>
            <a:r>
              <a:rPr kumimoji="1" lang="en-US" altLang="ja-JP" b="1" dirty="0" smtClean="0"/>
              <a:t>-ray frequencies</a:t>
            </a:r>
          </a:p>
          <a:p>
            <a:pPr lvl="1"/>
            <a:r>
              <a:rPr lang="en-US" altLang="ja-JP" b="1" dirty="0" smtClean="0"/>
              <a:t>Synchrotron </a:t>
            </a:r>
          </a:p>
          <a:p>
            <a:pPr lvl="1"/>
            <a:r>
              <a:rPr kumimoji="1" lang="en-US" altLang="ja-JP" b="1" dirty="0" smtClean="0"/>
              <a:t>Inverse Compton</a:t>
            </a:r>
          </a:p>
          <a:p>
            <a:r>
              <a:rPr lang="en-US" altLang="ja-JP" b="1" dirty="0" smtClean="0"/>
              <a:t>Rapid and high-amplitude intensity variation</a:t>
            </a:r>
          </a:p>
          <a:p>
            <a:pPr lvl="1"/>
            <a:r>
              <a:rPr lang="en-US" altLang="ja-JP" b="1" dirty="0" smtClean="0"/>
              <a:t>As a probe of j</a:t>
            </a:r>
            <a:r>
              <a:rPr kumimoji="1" lang="en-US" altLang="ja-JP" b="1" dirty="0" smtClean="0"/>
              <a:t>et dynamics, p</a:t>
            </a:r>
            <a:r>
              <a:rPr lang="en-US" altLang="ja-JP" b="1" dirty="0" smtClean="0"/>
              <a:t>article acceleration associated with jet</a:t>
            </a:r>
          </a:p>
          <a:p>
            <a:r>
              <a:rPr lang="en-US" altLang="ja-JP" sz="3100" b="1" dirty="0" smtClean="0">
                <a:solidFill>
                  <a:srgbClr val="FFFF00"/>
                </a:solidFill>
              </a:rPr>
              <a:t>MAXI has a great potential for long-term monitor of </a:t>
            </a:r>
            <a:r>
              <a:rPr lang="en-US" altLang="ja-JP" sz="3100" b="1" dirty="0" err="1" smtClean="0">
                <a:solidFill>
                  <a:srgbClr val="FFFF00"/>
                </a:solidFill>
              </a:rPr>
              <a:t>blazars</a:t>
            </a:r>
            <a:endParaRPr lang="en-US" altLang="ja-JP" sz="3100" b="1" dirty="0" smtClean="0">
              <a:solidFill>
                <a:srgbClr val="FFFF00"/>
              </a:solidFill>
            </a:endParaRPr>
          </a:p>
          <a:p>
            <a:endParaRPr kumimoji="1" lang="ja-JP" altLang="en-US" b="1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8915"/>
          <a:stretch>
            <a:fillRect/>
          </a:stretch>
        </p:blipFill>
        <p:spPr bwMode="auto">
          <a:xfrm>
            <a:off x="4683978" y="3185785"/>
            <a:ext cx="417300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テキスト ボックス 10"/>
          <p:cNvSpPr txBox="1"/>
          <p:nvPr/>
        </p:nvSpPr>
        <p:spPr>
          <a:xfrm>
            <a:off x="6228184" y="6426145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(e.g., </a:t>
            </a:r>
            <a:r>
              <a:rPr kumimoji="1" lang="en-US" altLang="ja-JP" b="1" dirty="0" err="1" smtClean="0"/>
              <a:t>Fosatti</a:t>
            </a:r>
            <a:r>
              <a:rPr kumimoji="1" lang="en-US" altLang="ja-JP" b="1" dirty="0" smtClean="0"/>
              <a:t> et al. </a:t>
            </a:r>
            <a:r>
              <a:rPr lang="en-US" altLang="ja-JP" b="1" dirty="0" smtClean="0"/>
              <a:t>1</a:t>
            </a:r>
            <a:r>
              <a:rPr kumimoji="1" lang="en-US" altLang="ja-JP" b="1" dirty="0" smtClean="0"/>
              <a:t>998)</a:t>
            </a:r>
            <a:endParaRPr kumimoji="1" lang="ja-JP" altLang="en-US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92888" y="4985985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00CC"/>
                </a:solidFill>
              </a:rPr>
              <a:t>HBLs</a:t>
            </a:r>
            <a:endParaRPr kumimoji="1" lang="ja-JP" altLang="en-US" sz="2000" b="1" dirty="0">
              <a:solidFill>
                <a:srgbClr val="0000CC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71363" y="3473817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FSRQ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68739" y="3977873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B050"/>
                </a:solidFill>
              </a:rPr>
              <a:t>LBLs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6072092" y="3473817"/>
            <a:ext cx="1272700" cy="2376264"/>
            <a:chOff x="6035580" y="1763736"/>
            <a:chExt cx="1272700" cy="2376264"/>
          </a:xfrm>
        </p:grpSpPr>
        <p:sp>
          <p:nvSpPr>
            <p:cNvPr id="6" name="正方形/長方形 5"/>
            <p:cNvSpPr/>
            <p:nvPr/>
          </p:nvSpPr>
          <p:spPr>
            <a:xfrm>
              <a:off x="7092280" y="1763736"/>
              <a:ext cx="216000" cy="2376264"/>
            </a:xfrm>
            <a:prstGeom prst="rect">
              <a:avLst/>
            </a:prstGeom>
            <a:solidFill>
              <a:srgbClr val="FF00FF">
                <a:alpha val="50196"/>
              </a:srgb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035580" y="3462311"/>
              <a:ext cx="1056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u="sng" dirty="0" smtClean="0">
                  <a:solidFill>
                    <a:srgbClr val="FF00FF"/>
                  </a:solidFill>
                </a:rPr>
                <a:t>MAXI</a:t>
              </a:r>
              <a:endParaRPr kumimoji="1" lang="ja-JP" altLang="en-US" sz="2400" b="1" u="sng" dirty="0">
                <a:solidFill>
                  <a:srgbClr val="FF00FF"/>
                </a:solidFill>
              </a:endParaRPr>
            </a:p>
          </p:txBody>
        </p:sp>
      </p:grpSp>
      <p:pic>
        <p:nvPicPr>
          <p:cNvPr id="14" name="Picture 8" descr="maxi_stru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6174" flipH="1">
            <a:off x="6833199" y="1585401"/>
            <a:ext cx="1791320" cy="116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 r="7219" b="11215"/>
          <a:stretch>
            <a:fillRect/>
          </a:stretch>
        </p:blipFill>
        <p:spPr bwMode="auto">
          <a:xfrm rot="7016505">
            <a:off x="5008516" y="1427027"/>
            <a:ext cx="1440160" cy="152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5892327" y="1582445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Jet</a:t>
            </a:r>
            <a:endParaRPr kumimoji="1" lang="ja-JP" altLang="en-US" sz="28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3568" y="5877272"/>
            <a:ext cx="3946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b="1" dirty="0" smtClean="0">
                <a:solidFill>
                  <a:srgbClr val="FF0000"/>
                </a:solidFill>
              </a:rPr>
              <a:t>FSRQ</a:t>
            </a:r>
            <a:r>
              <a:rPr kumimoji="1" lang="en-US" altLang="ja-JP" sz="1600" b="1" dirty="0" smtClean="0"/>
              <a:t> : Flat Spectrum Radio Quasars</a:t>
            </a:r>
          </a:p>
          <a:p>
            <a:pPr algn="r"/>
            <a:r>
              <a:rPr lang="en-US" altLang="ja-JP" sz="1600" b="1" dirty="0" smtClean="0">
                <a:solidFill>
                  <a:srgbClr val="00FF00"/>
                </a:solidFill>
              </a:rPr>
              <a:t>LBL</a:t>
            </a:r>
            <a:r>
              <a:rPr lang="en-US" altLang="ja-JP" sz="1600" b="1" dirty="0" smtClean="0"/>
              <a:t> : Low-freq. peaked BL Lac objects</a:t>
            </a:r>
          </a:p>
          <a:p>
            <a:pPr algn="r"/>
            <a:r>
              <a:rPr kumimoji="1" lang="en-US" altLang="ja-JP" sz="1600" b="1" dirty="0" smtClean="0">
                <a:solidFill>
                  <a:srgbClr val="0000CC"/>
                </a:solidFill>
              </a:rPr>
              <a:t>HBL</a:t>
            </a:r>
            <a:r>
              <a:rPr kumimoji="1" lang="en-US" altLang="ja-JP" sz="1600" b="1" dirty="0" smtClean="0"/>
              <a:t> : High-freq. peaked BL Lac </a:t>
            </a:r>
            <a:r>
              <a:rPr lang="en-US" altLang="ja-JP" sz="1600" b="1" dirty="0" smtClean="0"/>
              <a:t>o</a:t>
            </a:r>
            <a:r>
              <a:rPr kumimoji="1" lang="en-US" altLang="ja-JP" sz="1600" b="1" dirty="0" smtClean="0"/>
              <a:t>bjects</a:t>
            </a:r>
            <a:endParaRPr kumimoji="1" lang="ja-JP" altLang="en-US" sz="16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MAXI_imag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16632"/>
            <a:ext cx="2448272" cy="122413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MAXI </a:t>
            </a:r>
            <a:r>
              <a:rPr kumimoji="1" lang="en-US" altLang="ja-JP" dirty="0" err="1" smtClean="0"/>
              <a:t>lightcurve</a:t>
            </a:r>
            <a:r>
              <a:rPr kumimoji="1" lang="en-US" altLang="ja-JP" dirty="0" smtClean="0"/>
              <a:t> </a:t>
            </a:r>
            <a:br>
              <a:rPr kumimoji="1" lang="en-US" altLang="ja-JP" dirty="0" smtClean="0"/>
            </a:br>
            <a:r>
              <a:rPr kumimoji="1" lang="en-US" altLang="ja-JP" dirty="0" smtClean="0"/>
              <a:t>of </a:t>
            </a:r>
            <a:r>
              <a:rPr kumimoji="1" lang="en-US" altLang="ja-JP" dirty="0" err="1" smtClean="0"/>
              <a:t>Mrk</a:t>
            </a:r>
            <a:r>
              <a:rPr kumimoji="1" lang="en-US" altLang="ja-JP" dirty="0" smtClean="0"/>
              <a:t> 421</a:t>
            </a:r>
            <a:endParaRPr kumimoji="1" lang="ja-JP" altLang="en-US" dirty="0"/>
          </a:p>
        </p:txBody>
      </p:sp>
      <p:pic>
        <p:nvPicPr>
          <p:cNvPr id="8" name="コンテンツ プレースホルダ 7" descr="lc_GSC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44998" y="2204864"/>
            <a:ext cx="4559252" cy="3528392"/>
          </a:xfrm>
        </p:spPr>
      </p:pic>
      <p:sp>
        <p:nvSpPr>
          <p:cNvPr id="13" name="コンテンツ プレースホルダ 1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925144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b="1" dirty="0" smtClean="0"/>
              <a:t>A nearby HBL at a </a:t>
            </a:r>
            <a:r>
              <a:rPr lang="en-US" altLang="ja-JP" b="1" dirty="0" err="1" smtClean="0"/>
              <a:t>redshift</a:t>
            </a:r>
            <a:r>
              <a:rPr lang="en-US" altLang="ja-JP" b="1" dirty="0" smtClean="0"/>
              <a:t> of</a:t>
            </a:r>
            <a:r>
              <a:rPr lang="en-US" altLang="ja-JP" b="1" i="1" dirty="0" smtClean="0"/>
              <a:t> z </a:t>
            </a:r>
            <a:r>
              <a:rPr lang="en-US" altLang="ja-JP" b="1" dirty="0" smtClean="0"/>
              <a:t>= 0.</a:t>
            </a:r>
            <a:r>
              <a:rPr kumimoji="1" lang="en-US" altLang="ja-JP" b="1" dirty="0" smtClean="0"/>
              <a:t>031</a:t>
            </a:r>
          </a:p>
          <a:p>
            <a:r>
              <a:rPr kumimoji="1" lang="en-US" altLang="ja-JP" b="1" dirty="0" smtClean="0"/>
              <a:t>First and brightest extragalactic Very High Energy </a:t>
            </a:r>
            <a:r>
              <a:rPr kumimoji="1" lang="en-US" altLang="ja-JP" b="1" dirty="0" smtClean="0">
                <a:latin typeface="Symbol" pitchFamily="18" charset="2"/>
              </a:rPr>
              <a:t>g</a:t>
            </a:r>
            <a:r>
              <a:rPr kumimoji="1" lang="en-US" altLang="ja-JP" b="1" dirty="0" smtClean="0"/>
              <a:t>-ray source</a:t>
            </a:r>
          </a:p>
          <a:p>
            <a:r>
              <a:rPr lang="en-US" altLang="ja-JP" b="1" dirty="0" smtClean="0"/>
              <a:t>Synchrotron peak is located at the X-ray band</a:t>
            </a:r>
          </a:p>
          <a:p>
            <a:r>
              <a:rPr kumimoji="1" lang="en-US" altLang="ja-JP" b="1" dirty="0" smtClean="0"/>
              <a:t>Extensively studied in X-ray band</a:t>
            </a:r>
          </a:p>
          <a:p>
            <a:pPr lvl="1"/>
            <a:r>
              <a:rPr lang="en-US" altLang="ja-JP" b="1" dirty="0" err="1" smtClean="0"/>
              <a:t>Ginga</a:t>
            </a:r>
            <a:r>
              <a:rPr lang="en-US" altLang="ja-JP" b="1" dirty="0" smtClean="0"/>
              <a:t> (Makino et al. 1992)</a:t>
            </a:r>
          </a:p>
          <a:p>
            <a:pPr lvl="1"/>
            <a:r>
              <a:rPr kumimoji="1" lang="en-US" altLang="ja-JP" b="1" dirty="0" smtClean="0"/>
              <a:t>ASCA (e.g., Takahashi et al. 1996)</a:t>
            </a:r>
          </a:p>
          <a:p>
            <a:pPr lvl="1"/>
            <a:r>
              <a:rPr lang="en-US" altLang="ja-JP" b="1" dirty="0" err="1" smtClean="0"/>
              <a:t>Suzaku</a:t>
            </a:r>
            <a:r>
              <a:rPr lang="en-US" altLang="ja-JP" b="1" dirty="0" smtClean="0"/>
              <a:t> (Ushio et al. 2009)</a:t>
            </a:r>
          </a:p>
          <a:p>
            <a:pPr lvl="1"/>
            <a:r>
              <a:rPr lang="en-US" altLang="ja-JP" b="1" dirty="0" smtClean="0"/>
              <a:t>etc,</a:t>
            </a:r>
          </a:p>
          <a:p>
            <a:r>
              <a:rPr lang="en-US" altLang="ja-JP" b="1" dirty="0" smtClean="0"/>
              <a:t>X-ray flares frequently reported with Swift or RXTE (e.g., </a:t>
            </a:r>
            <a:r>
              <a:rPr lang="en-US" altLang="ja-JP" b="1" dirty="0" err="1" smtClean="0"/>
              <a:t>Tramacere</a:t>
            </a:r>
            <a:r>
              <a:rPr lang="en-US" altLang="ja-JP" b="1" dirty="0" smtClean="0"/>
              <a:t> et al. 2009)</a:t>
            </a:r>
            <a:endParaRPr kumimoji="1" lang="ja-JP" altLang="en-US" b="1" dirty="0"/>
          </a:p>
        </p:txBody>
      </p:sp>
      <p:grpSp>
        <p:nvGrpSpPr>
          <p:cNvPr id="33" name="グループ化 32"/>
          <p:cNvGrpSpPr/>
          <p:nvPr/>
        </p:nvGrpSpPr>
        <p:grpSpPr>
          <a:xfrm>
            <a:off x="4932040" y="2852936"/>
            <a:ext cx="3960440" cy="1872208"/>
            <a:chOff x="4932040" y="2852936"/>
            <a:chExt cx="3960440" cy="1872208"/>
          </a:xfrm>
        </p:grpSpPr>
        <p:cxnSp>
          <p:nvCxnSpPr>
            <p:cNvPr id="17" name="直線コネクタ 16"/>
            <p:cNvCxnSpPr/>
            <p:nvPr/>
          </p:nvCxnSpPr>
          <p:spPr>
            <a:xfrm>
              <a:off x="4932040" y="3212976"/>
              <a:ext cx="396044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4932040" y="4725144"/>
              <a:ext cx="396044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7402129" y="4365104"/>
              <a:ext cx="1058303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C00000"/>
                  </a:solidFill>
                </a:rPr>
                <a:t>100 </a:t>
              </a:r>
              <a:r>
                <a:rPr lang="en-US" altLang="ja-JP" sz="1400" b="1" dirty="0" err="1" smtClean="0">
                  <a:solidFill>
                    <a:srgbClr val="C00000"/>
                  </a:solidFill>
                </a:rPr>
                <a:t>mCrab</a:t>
              </a:r>
              <a:endParaRPr kumimoji="1" lang="ja-JP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402129" y="2852936"/>
              <a:ext cx="1058303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C00000"/>
                  </a:solidFill>
                </a:rPr>
                <a:t>100 </a:t>
              </a:r>
              <a:r>
                <a:rPr lang="en-US" altLang="ja-JP" sz="1400" b="1" dirty="0" err="1" smtClean="0">
                  <a:solidFill>
                    <a:srgbClr val="C00000"/>
                  </a:solidFill>
                </a:rPr>
                <a:t>mCrab</a:t>
              </a:r>
              <a:endParaRPr kumimoji="1" lang="ja-JP" altLang="en-US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7236297" y="2420888"/>
            <a:ext cx="144016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i="1" dirty="0" smtClean="0">
                <a:solidFill>
                  <a:srgbClr val="002060"/>
                </a:solidFill>
              </a:rPr>
              <a:t>F</a:t>
            </a:r>
            <a:r>
              <a:rPr kumimoji="1" lang="en-US" altLang="ja-JP" sz="2000" b="1" baseline="-10000" dirty="0" smtClean="0">
                <a:solidFill>
                  <a:srgbClr val="002060"/>
                </a:solidFill>
              </a:rPr>
              <a:t>2-4 </a:t>
            </a:r>
            <a:r>
              <a:rPr kumimoji="1" lang="en-US" altLang="ja-JP" sz="2000" b="1" baseline="-10000" dirty="0" err="1" smtClean="0">
                <a:solidFill>
                  <a:srgbClr val="002060"/>
                </a:solidFill>
              </a:rPr>
              <a:t>keV</a:t>
            </a:r>
            <a:endParaRPr kumimoji="1" lang="ja-JP" altLang="en-US" sz="2000" b="1" baseline="-10000" dirty="0">
              <a:solidFill>
                <a:srgbClr val="00206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08304" y="4005064"/>
            <a:ext cx="144016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i="1" dirty="0" smtClean="0">
                <a:solidFill>
                  <a:srgbClr val="002060"/>
                </a:solidFill>
              </a:rPr>
              <a:t>F</a:t>
            </a:r>
            <a:r>
              <a:rPr lang="en-US" altLang="ja-JP" sz="2000" b="1" baseline="-10000" dirty="0" smtClean="0">
                <a:solidFill>
                  <a:srgbClr val="002060"/>
                </a:solidFill>
              </a:rPr>
              <a:t>4</a:t>
            </a:r>
            <a:r>
              <a:rPr kumimoji="1" lang="en-US" altLang="ja-JP" sz="2000" b="1" baseline="-10000" dirty="0" smtClean="0">
                <a:solidFill>
                  <a:srgbClr val="002060"/>
                </a:solidFill>
              </a:rPr>
              <a:t>-10 </a:t>
            </a:r>
            <a:r>
              <a:rPr kumimoji="1" lang="en-US" altLang="ja-JP" sz="2000" b="1" baseline="-10000" dirty="0" err="1" smtClean="0">
                <a:solidFill>
                  <a:srgbClr val="002060"/>
                </a:solidFill>
              </a:rPr>
              <a:t>keV</a:t>
            </a:r>
            <a:endParaRPr kumimoji="1" lang="ja-JP" altLang="en-US" sz="2000" b="1" baseline="-10000" dirty="0">
              <a:solidFill>
                <a:srgbClr val="002060"/>
              </a:solidFill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4427984" y="1556792"/>
            <a:ext cx="2232248" cy="1296144"/>
            <a:chOff x="4427984" y="1844824"/>
            <a:chExt cx="2232248" cy="1296144"/>
          </a:xfrm>
        </p:grpSpPr>
        <p:cxnSp>
          <p:nvCxnSpPr>
            <p:cNvPr id="24" name="直線矢印コネクタ 23"/>
            <p:cNvCxnSpPr/>
            <p:nvPr/>
          </p:nvCxnSpPr>
          <p:spPr>
            <a:xfrm rot="16200000" flipH="1">
              <a:off x="5616116" y="2600908"/>
              <a:ext cx="864096" cy="2160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4427984" y="1844824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Flare@2010 Jan. 01</a:t>
              </a:r>
            </a:p>
            <a:p>
              <a:r>
                <a:rPr lang="en-US" altLang="ja-JP" b="1" dirty="0" smtClean="0"/>
                <a:t>(ATEL 2368)</a:t>
              </a:r>
              <a:endParaRPr kumimoji="1" lang="ja-JP" altLang="en-US" b="1" dirty="0"/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6660232" y="1556792"/>
            <a:ext cx="2304256" cy="1080120"/>
            <a:chOff x="6660232" y="1844824"/>
            <a:chExt cx="2304256" cy="1080120"/>
          </a:xfrm>
        </p:grpSpPr>
        <p:cxnSp>
          <p:nvCxnSpPr>
            <p:cNvPr id="30" name="直線矢印コネクタ 29"/>
            <p:cNvCxnSpPr/>
            <p:nvPr/>
          </p:nvCxnSpPr>
          <p:spPr>
            <a:xfrm rot="5400000">
              <a:off x="6660232" y="2276872"/>
              <a:ext cx="648072" cy="64807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6732240" y="1844824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b="1" dirty="0" smtClean="0"/>
                <a:t>Flare@2010 Feb. 16</a:t>
              </a:r>
            </a:p>
            <a:p>
              <a:pPr algn="r"/>
              <a:r>
                <a:rPr lang="en-US" altLang="ja-JP" b="1" dirty="0" smtClean="0"/>
                <a:t>(ATEL 2444)</a:t>
              </a:r>
              <a:endParaRPr kumimoji="1" lang="ja-JP" altLang="en-US" b="1" dirty="0"/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5048954" y="5425479"/>
            <a:ext cx="633507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2060"/>
                </a:solidFill>
              </a:rPr>
              <a:t>55100</a:t>
            </a:r>
            <a:endParaRPr kumimoji="1"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882709" y="5425479"/>
            <a:ext cx="633507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2060"/>
                </a:solidFill>
              </a:rPr>
              <a:t>55200</a:t>
            </a:r>
            <a:endParaRPr kumimoji="1"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697474" y="5425479"/>
            <a:ext cx="633507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2060"/>
                </a:solidFill>
              </a:rPr>
              <a:t>55400</a:t>
            </a:r>
            <a:endParaRPr kumimoji="1"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547005" y="5425479"/>
            <a:ext cx="633507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2060"/>
                </a:solidFill>
              </a:rPr>
              <a:t>55500</a:t>
            </a:r>
            <a:endParaRPr kumimoji="1"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644008" y="592953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rgbClr val="FFFF00"/>
                </a:solidFill>
              </a:rPr>
              <a:t>2009 </a:t>
            </a:r>
          </a:p>
          <a:p>
            <a:pPr algn="ctr"/>
            <a:r>
              <a:rPr kumimoji="1" lang="en-US" altLang="ja-JP" sz="1400" b="1" dirty="0" smtClean="0">
                <a:solidFill>
                  <a:srgbClr val="FFFF00"/>
                </a:solidFill>
              </a:rPr>
              <a:t>Sep. 01</a:t>
            </a:r>
            <a:endParaRPr kumimoji="1" lang="ja-JP" altLang="en-US" sz="1400" b="1" dirty="0">
              <a:solidFill>
                <a:srgbClr val="FFFF00"/>
              </a:solidFill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rot="5400000" flipH="1" flipV="1">
            <a:off x="4931246" y="5876478"/>
            <a:ext cx="288032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5508104" y="593011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rgbClr val="FFFF00"/>
                </a:solidFill>
              </a:rPr>
              <a:t>2009</a:t>
            </a:r>
          </a:p>
          <a:p>
            <a:pPr algn="ctr"/>
            <a:r>
              <a:rPr kumimoji="1" lang="en-US" altLang="ja-JP" sz="1400" b="1" dirty="0" smtClean="0">
                <a:solidFill>
                  <a:srgbClr val="FFFF00"/>
                </a:solidFill>
              </a:rPr>
              <a:t>Dec. 01</a:t>
            </a:r>
            <a:endParaRPr kumimoji="1" lang="ja-JP" altLang="en-US" sz="1400" b="1" dirty="0">
              <a:solidFill>
                <a:srgbClr val="FFFF00"/>
              </a:solidFill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 rot="5400000" flipH="1" flipV="1">
            <a:off x="5795342" y="5876478"/>
            <a:ext cx="288032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6300192" y="594928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rgbClr val="FFFF00"/>
                </a:solidFill>
              </a:rPr>
              <a:t>2010</a:t>
            </a:r>
          </a:p>
          <a:p>
            <a:pPr algn="ctr"/>
            <a:r>
              <a:rPr lang="en-US" altLang="ja-JP" sz="1400" b="1" dirty="0" smtClean="0">
                <a:solidFill>
                  <a:srgbClr val="FFFF00"/>
                </a:solidFill>
              </a:rPr>
              <a:t>Mar</a:t>
            </a:r>
            <a:r>
              <a:rPr kumimoji="1" lang="en-US" altLang="ja-JP" sz="1400" b="1" dirty="0" smtClean="0">
                <a:solidFill>
                  <a:srgbClr val="FFFF00"/>
                </a:solidFill>
              </a:rPr>
              <a:t>. 01</a:t>
            </a:r>
            <a:endParaRPr kumimoji="1" lang="ja-JP" altLang="en-US" sz="1400" b="1" dirty="0">
              <a:solidFill>
                <a:srgbClr val="FFFF00"/>
              </a:solidFill>
            </a:endParaRPr>
          </a:p>
        </p:txBody>
      </p:sp>
      <p:cxnSp>
        <p:nvCxnSpPr>
          <p:cNvPr id="51" name="直線矢印コネクタ 50"/>
          <p:cNvCxnSpPr/>
          <p:nvPr/>
        </p:nvCxnSpPr>
        <p:spPr>
          <a:xfrm rot="5400000" flipH="1" flipV="1">
            <a:off x="6587430" y="5876478"/>
            <a:ext cx="288032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7164288" y="594928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rgbClr val="FFFF00"/>
                </a:solidFill>
              </a:rPr>
              <a:t>2010</a:t>
            </a:r>
          </a:p>
          <a:p>
            <a:pPr algn="ctr"/>
            <a:r>
              <a:rPr kumimoji="1" lang="en-US" altLang="ja-JP" sz="1400" b="1" dirty="0" smtClean="0">
                <a:solidFill>
                  <a:srgbClr val="FFFF00"/>
                </a:solidFill>
              </a:rPr>
              <a:t>Jun. 01</a:t>
            </a:r>
            <a:endParaRPr kumimoji="1" lang="ja-JP" altLang="en-US" sz="1400" b="1" dirty="0">
              <a:solidFill>
                <a:srgbClr val="FFFF00"/>
              </a:solidFill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 rot="5400000" flipH="1" flipV="1">
            <a:off x="7451526" y="5876478"/>
            <a:ext cx="288032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7956376" y="594928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rgbClr val="FFFF00"/>
                </a:solidFill>
              </a:rPr>
              <a:t>2010</a:t>
            </a:r>
          </a:p>
          <a:p>
            <a:pPr algn="ctr"/>
            <a:r>
              <a:rPr lang="en-US" altLang="ja-JP" sz="1400" b="1" dirty="0" smtClean="0">
                <a:solidFill>
                  <a:srgbClr val="FFFF00"/>
                </a:solidFill>
              </a:rPr>
              <a:t>Sep</a:t>
            </a:r>
            <a:r>
              <a:rPr kumimoji="1" lang="en-US" altLang="ja-JP" sz="1400" b="1" dirty="0" smtClean="0">
                <a:solidFill>
                  <a:srgbClr val="FFFF00"/>
                </a:solidFill>
              </a:rPr>
              <a:t>. 01</a:t>
            </a:r>
            <a:endParaRPr kumimoji="1" lang="ja-JP" altLang="en-US" sz="1400" b="1" dirty="0">
              <a:solidFill>
                <a:srgbClr val="FFFF00"/>
              </a:solidFill>
            </a:endParaRPr>
          </a:p>
        </p:txBody>
      </p:sp>
      <p:cxnSp>
        <p:nvCxnSpPr>
          <p:cNvPr id="55" name="直線矢印コネクタ 54"/>
          <p:cNvCxnSpPr/>
          <p:nvPr/>
        </p:nvCxnSpPr>
        <p:spPr>
          <a:xfrm rot="5400000" flipH="1" flipV="1">
            <a:off x="8243614" y="5876478"/>
            <a:ext cx="288032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下矢印 55"/>
          <p:cNvSpPr/>
          <p:nvPr/>
        </p:nvSpPr>
        <p:spPr>
          <a:xfrm rot="16993997">
            <a:off x="7091353" y="-37113"/>
            <a:ext cx="174298" cy="432048"/>
          </a:xfrm>
          <a:prstGeom prst="downArrow">
            <a:avLst/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MWL </a:t>
            </a:r>
            <a:r>
              <a:rPr kumimoji="1" lang="en-US" altLang="ja-JP" dirty="0" err="1" smtClean="0"/>
              <a:t>lightcurve</a:t>
            </a:r>
            <a:r>
              <a:rPr kumimoji="1" lang="en-US" altLang="ja-JP" dirty="0" smtClean="0"/>
              <a:t> </a:t>
            </a:r>
            <a:br>
              <a:rPr kumimoji="1" lang="en-US" altLang="ja-JP" dirty="0" smtClean="0"/>
            </a:br>
            <a:r>
              <a:rPr kumimoji="1" lang="en-US" altLang="ja-JP" dirty="0" smtClean="0"/>
              <a:t>of </a:t>
            </a:r>
            <a:r>
              <a:rPr kumimoji="1" lang="en-US" altLang="ja-JP" dirty="0" err="1" smtClean="0"/>
              <a:t>Mrk</a:t>
            </a:r>
            <a:r>
              <a:rPr kumimoji="1" lang="en-US" altLang="ja-JP" dirty="0" smtClean="0"/>
              <a:t> 421</a:t>
            </a:r>
            <a:endParaRPr kumimoji="1" lang="ja-JP" altLang="en-US" dirty="0"/>
          </a:p>
        </p:txBody>
      </p:sp>
      <p:pic>
        <p:nvPicPr>
          <p:cNvPr id="8" name="コンテンツ プレースホルダ 7" descr="lc_all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6278992" cy="4824536"/>
          </a:xfrm>
        </p:spPr>
      </p:pic>
      <p:sp>
        <p:nvSpPr>
          <p:cNvPr id="9" name="テキスト ボックス 8"/>
          <p:cNvSpPr txBox="1"/>
          <p:nvPr/>
        </p:nvSpPr>
        <p:spPr>
          <a:xfrm>
            <a:off x="6588224" y="5864205"/>
            <a:ext cx="237626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u="sng" dirty="0" smtClean="0"/>
              <a:t>Fermi</a:t>
            </a:r>
            <a:r>
              <a:rPr kumimoji="1" lang="en-US" altLang="ja-JP" b="1" u="sng" dirty="0" smtClean="0"/>
              <a:t> 0.1 – 300 </a:t>
            </a:r>
            <a:r>
              <a:rPr kumimoji="1" lang="en-US" altLang="ja-JP" b="1" u="sng" dirty="0" err="1" smtClean="0"/>
              <a:t>GeV</a:t>
            </a:r>
            <a:endParaRPr kumimoji="1" lang="en-US" altLang="ja-JP" b="1" u="sng" dirty="0" smtClean="0"/>
          </a:p>
          <a:p>
            <a:r>
              <a:rPr lang="en-US" altLang="ja-JP" sz="1100" dirty="0" smtClean="0"/>
              <a:t>(http://fermi.gsfc.nasa.gov/ssc/data/policy/LAT_Monitored_Sources.html)</a:t>
            </a:r>
            <a:endParaRPr kumimoji="1" lang="ja-JP" altLang="en-US" sz="11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60232" y="1628800"/>
            <a:ext cx="1957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u="sng" dirty="0" smtClean="0"/>
              <a:t>Radio telescope </a:t>
            </a:r>
          </a:p>
          <a:p>
            <a:pPr algn="ctr"/>
            <a:r>
              <a:rPr kumimoji="1" lang="en-US" altLang="ja-JP" sz="1600" b="1" u="sng" dirty="0" smtClean="0"/>
              <a:t>@Yamaguchi Univ</a:t>
            </a:r>
            <a:r>
              <a:rPr lang="en-US" altLang="ja-JP" sz="1600" b="1" u="sng" dirty="0" smtClean="0"/>
              <a:t>.</a:t>
            </a:r>
          </a:p>
          <a:p>
            <a:pPr algn="ctr"/>
            <a:r>
              <a:rPr lang="en-US" altLang="ja-JP" sz="1600" b="1" dirty="0" smtClean="0"/>
              <a:t>8.4 GHz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88224" y="4958878"/>
            <a:ext cx="237626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u="sng" dirty="0" smtClean="0"/>
              <a:t>Swift</a:t>
            </a:r>
            <a:r>
              <a:rPr lang="en-US" altLang="ja-JP" b="1" u="sng" dirty="0" smtClean="0"/>
              <a:t>/BAT</a:t>
            </a:r>
            <a:r>
              <a:rPr kumimoji="1" lang="en-US" altLang="ja-JP" b="1" u="sng" dirty="0" smtClean="0"/>
              <a:t> 15-50 </a:t>
            </a:r>
            <a:r>
              <a:rPr kumimoji="1" lang="en-US" altLang="ja-JP" b="1" u="sng" dirty="0" err="1" smtClean="0"/>
              <a:t>keV</a:t>
            </a:r>
            <a:endParaRPr kumimoji="1" lang="en-US" altLang="ja-JP" b="1" u="sng" dirty="0" smtClean="0"/>
          </a:p>
          <a:p>
            <a:r>
              <a:rPr lang="en-US" altLang="ja-JP" sz="1100" dirty="0" smtClean="0"/>
              <a:t>(http://heasarc.gsfc.nasa.gov/docs/swift/results/transients/BAT_detected.html)</a:t>
            </a:r>
            <a:endParaRPr kumimoji="1" lang="ja-JP" altLang="en-US" sz="11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88224" y="2492896"/>
            <a:ext cx="1986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i="1" u="sng" dirty="0" smtClean="0"/>
              <a:t>Kanata</a:t>
            </a:r>
            <a:r>
              <a:rPr lang="en-US" altLang="ja-JP" b="1" u="sng" dirty="0" smtClean="0"/>
              <a:t> telescope</a:t>
            </a:r>
            <a:endParaRPr lang="en-US" altLang="ja-JP" b="1" dirty="0" smtClean="0"/>
          </a:p>
          <a:p>
            <a:pPr algn="ctr"/>
            <a:r>
              <a:rPr lang="en-US" altLang="ja-JP" b="1" dirty="0" smtClean="0"/>
              <a:t>Optical</a:t>
            </a:r>
            <a:endParaRPr kumimoji="1" lang="en-US" altLang="ja-JP" b="1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25640" y="3284984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u="sng" dirty="0" smtClean="0">
                <a:solidFill>
                  <a:srgbClr val="FFFF00"/>
                </a:solidFill>
              </a:rPr>
              <a:t>SSC 0.7 – 1.7 </a:t>
            </a:r>
            <a:r>
              <a:rPr lang="en-US" altLang="ja-JP" sz="2000" b="1" u="sng" dirty="0" err="1" smtClean="0">
                <a:solidFill>
                  <a:srgbClr val="FFFF00"/>
                </a:solidFill>
              </a:rPr>
              <a:t>keV</a:t>
            </a:r>
            <a:endParaRPr lang="en-US" altLang="ja-JP" sz="2000" b="1" u="sng" dirty="0" smtClean="0">
              <a:solidFill>
                <a:srgbClr val="FFFF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60232" y="3933056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u="sng" dirty="0" smtClean="0">
                <a:solidFill>
                  <a:srgbClr val="FFFF00"/>
                </a:solidFill>
              </a:rPr>
              <a:t>GSC 2 – 4 </a:t>
            </a:r>
            <a:r>
              <a:rPr lang="en-US" altLang="ja-JP" sz="2000" b="1" u="sng" dirty="0" err="1" smtClean="0">
                <a:solidFill>
                  <a:srgbClr val="FFFF00"/>
                </a:solidFill>
              </a:rPr>
              <a:t>keV</a:t>
            </a:r>
            <a:endParaRPr lang="en-US" altLang="ja-JP" sz="2000" b="1" u="sng" dirty="0" smtClean="0">
              <a:solidFill>
                <a:srgbClr val="FFFF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60232" y="4509120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u="sng" dirty="0" smtClean="0">
                <a:solidFill>
                  <a:srgbClr val="FFFF00"/>
                </a:solidFill>
              </a:rPr>
              <a:t>GSC 4 – 10 </a:t>
            </a:r>
            <a:r>
              <a:rPr lang="en-US" altLang="ja-JP" sz="2000" b="1" u="sng" dirty="0" err="1" smtClean="0">
                <a:solidFill>
                  <a:srgbClr val="FFFF00"/>
                </a:solidFill>
              </a:rPr>
              <a:t>keV</a:t>
            </a:r>
            <a:endParaRPr lang="en-US" altLang="ja-JP" sz="2000" b="1" u="sng" dirty="0" smtClean="0">
              <a:solidFill>
                <a:srgbClr val="FFFF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20072" y="2492896"/>
            <a:ext cx="133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err="1" smtClean="0">
                <a:solidFill>
                  <a:srgbClr val="002060"/>
                </a:solidFill>
              </a:rPr>
              <a:t>Sasada</a:t>
            </a:r>
            <a:r>
              <a:rPr kumimoji="1" lang="en-US" altLang="ja-JP" sz="1600" b="1" dirty="0" smtClean="0">
                <a:solidFill>
                  <a:srgbClr val="002060"/>
                </a:solidFill>
              </a:rPr>
              <a:t> et al.</a:t>
            </a:r>
            <a:endParaRPr kumimoji="1" lang="ja-JP" altLang="en-US" sz="1600" b="1" dirty="0">
              <a:solidFill>
                <a:srgbClr val="00206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932040" y="1866310"/>
            <a:ext cx="1686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err="1" smtClean="0">
                <a:solidFill>
                  <a:srgbClr val="002060"/>
                </a:solidFill>
              </a:rPr>
              <a:t>Kamimura</a:t>
            </a:r>
            <a:r>
              <a:rPr kumimoji="1" lang="en-US" altLang="ja-JP" sz="1600" b="1" dirty="0" smtClean="0">
                <a:solidFill>
                  <a:srgbClr val="002060"/>
                </a:solidFill>
              </a:rPr>
              <a:t> et al.</a:t>
            </a:r>
            <a:endParaRPr kumimoji="1" lang="ja-JP" altLang="en-US" sz="1600" b="1" dirty="0">
              <a:solidFill>
                <a:srgbClr val="00206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73949" y="6361583"/>
            <a:ext cx="633507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2060"/>
                </a:solidFill>
              </a:rPr>
              <a:t>55100</a:t>
            </a:r>
            <a:endParaRPr kumimoji="1"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354317" y="6361583"/>
            <a:ext cx="633507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2060"/>
                </a:solidFill>
              </a:rPr>
              <a:t>55200</a:t>
            </a:r>
            <a:endParaRPr kumimoji="1"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74597" y="6361583"/>
            <a:ext cx="633507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2060"/>
                </a:solidFill>
              </a:rPr>
              <a:t>55400</a:t>
            </a:r>
            <a:endParaRPr kumimoji="1"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940152" y="6361583"/>
            <a:ext cx="633507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2060"/>
                </a:solidFill>
              </a:rPr>
              <a:t>55500</a:t>
            </a:r>
            <a:endParaRPr kumimoji="1" lang="ja-JP" altLang="en-US" sz="1400" b="1" dirty="0">
              <a:solidFill>
                <a:srgbClr val="002060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827584" y="3501008"/>
            <a:ext cx="5688632" cy="0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827584" y="4149080"/>
            <a:ext cx="5688632" cy="0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827584" y="4797152"/>
            <a:ext cx="5688632" cy="0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4233777" y="3789040"/>
            <a:ext cx="1058303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2060"/>
                </a:solidFill>
              </a:rPr>
              <a:t>100 </a:t>
            </a:r>
            <a:r>
              <a:rPr kumimoji="1" lang="en-US" altLang="ja-JP" sz="1400" b="1" dirty="0" err="1" smtClean="0">
                <a:solidFill>
                  <a:srgbClr val="002060"/>
                </a:solidFill>
              </a:rPr>
              <a:t>mCrab</a:t>
            </a:r>
            <a:endParaRPr kumimoji="1" lang="ja-JP" altLang="en-US" sz="1400" b="1" dirty="0">
              <a:solidFill>
                <a:srgbClr val="002060"/>
              </a:solidFill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1835696" y="5085184"/>
            <a:ext cx="2170279" cy="648072"/>
            <a:chOff x="539552" y="5085184"/>
            <a:chExt cx="2170279" cy="648072"/>
          </a:xfrm>
        </p:grpSpPr>
        <p:sp>
          <p:nvSpPr>
            <p:cNvPr id="31" name="テキスト ボックス 30"/>
            <p:cNvSpPr txBox="1"/>
            <p:nvPr/>
          </p:nvSpPr>
          <p:spPr>
            <a:xfrm>
              <a:off x="827584" y="5085184"/>
              <a:ext cx="1882247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solidFill>
                    <a:srgbClr val="FF0000"/>
                  </a:solidFill>
                </a:rPr>
                <a:t>2009 Nov. 10(ATEL2292)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539552" y="5157192"/>
              <a:ext cx="288032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1835696" y="1340768"/>
            <a:ext cx="1127232" cy="4968552"/>
            <a:chOff x="1835696" y="1340768"/>
            <a:chExt cx="1127232" cy="4968552"/>
          </a:xfrm>
        </p:grpSpPr>
        <p:cxnSp>
          <p:nvCxnSpPr>
            <p:cNvPr id="35" name="直線コネクタ 34"/>
            <p:cNvCxnSpPr/>
            <p:nvPr/>
          </p:nvCxnSpPr>
          <p:spPr>
            <a:xfrm rot="5400000">
              <a:off x="431540" y="4113076"/>
              <a:ext cx="4392488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/>
            <p:cNvSpPr txBox="1"/>
            <p:nvPr/>
          </p:nvSpPr>
          <p:spPr>
            <a:xfrm>
              <a:off x="1835696" y="1340768"/>
              <a:ext cx="1127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/>
                <a:t>2010 Jan. 01</a:t>
              </a:r>
              <a:endParaRPr kumimoji="1" lang="en-US" altLang="ja-JP" sz="1400" b="1" dirty="0" smtClean="0"/>
            </a:p>
            <a:p>
              <a:r>
                <a:rPr kumimoji="1" lang="en-US" altLang="ja-JP" sz="1400" b="1" dirty="0" smtClean="0"/>
                <a:t>ATEL2368</a:t>
              </a:r>
              <a:endParaRPr kumimoji="1" lang="ja-JP" altLang="en-US" sz="1400" b="1" dirty="0"/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2983866" y="1340768"/>
            <a:ext cx="1156086" cy="4968553"/>
            <a:chOff x="2983866" y="1340768"/>
            <a:chExt cx="1156086" cy="4968553"/>
          </a:xfrm>
        </p:grpSpPr>
        <p:cxnSp>
          <p:nvCxnSpPr>
            <p:cNvPr id="36" name="直線コネクタ 35"/>
            <p:cNvCxnSpPr/>
            <p:nvPr/>
          </p:nvCxnSpPr>
          <p:spPr>
            <a:xfrm rot="5400000">
              <a:off x="1026000" y="4113077"/>
              <a:ext cx="4392488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テキスト ボックス 37"/>
            <p:cNvSpPr txBox="1"/>
            <p:nvPr/>
          </p:nvSpPr>
          <p:spPr>
            <a:xfrm>
              <a:off x="2983866" y="1340768"/>
              <a:ext cx="1156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/>
                <a:t>2010 Feb. 16</a:t>
              </a:r>
            </a:p>
            <a:p>
              <a:r>
                <a:rPr kumimoji="1" lang="en-US" altLang="ja-JP" sz="1400" b="1" dirty="0" smtClean="0"/>
                <a:t>ATEL2444</a:t>
              </a:r>
              <a:endParaRPr kumimoji="1" lang="ja-JP" altLang="en-US" sz="1400" b="1" dirty="0"/>
            </a:p>
          </p:txBody>
        </p:sp>
      </p:grpSp>
      <p:sp>
        <p:nvSpPr>
          <p:cNvPr id="41" name="正方形/長方形 40"/>
          <p:cNvSpPr/>
          <p:nvPr/>
        </p:nvSpPr>
        <p:spPr>
          <a:xfrm>
            <a:off x="2483768" y="3789040"/>
            <a:ext cx="1152128" cy="194421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 smtClean="0"/>
              <a:t>Strong flares from </a:t>
            </a:r>
            <a:r>
              <a:rPr kumimoji="1" lang="en-US" altLang="ja-JP" sz="3600" dirty="0" err="1" smtClean="0"/>
              <a:t>Mrk</a:t>
            </a:r>
            <a:r>
              <a:rPr kumimoji="1" lang="en-US" altLang="ja-JP" sz="3600" dirty="0" smtClean="0"/>
              <a:t> 421</a:t>
            </a:r>
            <a:br>
              <a:rPr kumimoji="1" lang="en-US" altLang="ja-JP" sz="3600" dirty="0" smtClean="0"/>
            </a:br>
            <a:r>
              <a:rPr lang="en-US" altLang="ja-JP" sz="3600" dirty="0" smtClean="0"/>
              <a:t>detected with MAXI</a:t>
            </a:r>
            <a:endParaRPr kumimoji="1" lang="ja-JP" altLang="en-US" sz="3600" dirty="0"/>
          </a:p>
        </p:txBody>
      </p:sp>
      <p:pic>
        <p:nvPicPr>
          <p:cNvPr id="4" name="コンテンツ プレースホルダ 3" descr="lightcurve_HR-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2181370"/>
            <a:ext cx="5904656" cy="3428510"/>
          </a:xfrm>
        </p:spPr>
      </p:pic>
      <p:sp>
        <p:nvSpPr>
          <p:cNvPr id="8" name="テキスト ボックス 7"/>
          <p:cNvSpPr txBox="1"/>
          <p:nvPr/>
        </p:nvSpPr>
        <p:spPr>
          <a:xfrm>
            <a:off x="7217276" y="2325386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/>
              <a:t>MAXI GSC</a:t>
            </a:r>
            <a:endParaRPr kumimoji="1" lang="en-US" altLang="ja-JP" sz="2000" b="1" dirty="0" smtClean="0"/>
          </a:p>
          <a:p>
            <a:pPr algn="ctr"/>
            <a:r>
              <a:rPr kumimoji="1" lang="en-US" altLang="ja-JP" sz="2000" b="1" dirty="0" smtClean="0"/>
              <a:t>2-10 </a:t>
            </a:r>
            <a:r>
              <a:rPr kumimoji="1" lang="en-US" altLang="ja-JP" sz="2000" b="1" dirty="0" err="1" smtClean="0"/>
              <a:t>keV</a:t>
            </a:r>
            <a:endParaRPr kumimoji="1" lang="ja-JP" altLang="en-US" sz="20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64288" y="3117474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i="1" dirty="0" smtClean="0"/>
              <a:t>Swift</a:t>
            </a:r>
            <a:r>
              <a:rPr kumimoji="1" lang="en-US" altLang="ja-JP" sz="2000" b="1" dirty="0" smtClean="0"/>
              <a:t>/BAT</a:t>
            </a:r>
          </a:p>
          <a:p>
            <a:pPr algn="ctr"/>
            <a:r>
              <a:rPr lang="en-US" altLang="ja-JP" sz="2000" b="1" dirty="0" smtClean="0"/>
              <a:t>15-50 </a:t>
            </a:r>
            <a:r>
              <a:rPr lang="en-US" altLang="ja-JP" sz="2000" b="1" dirty="0" err="1" smtClean="0"/>
              <a:t>keV</a:t>
            </a:r>
            <a:endParaRPr kumimoji="1" lang="ja-JP" altLang="en-US" sz="20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75315" y="3837554"/>
            <a:ext cx="1423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HR1</a:t>
            </a:r>
          </a:p>
          <a:p>
            <a:pPr algn="ctr"/>
            <a:r>
              <a:rPr lang="en-US" altLang="ja-JP" sz="2400" b="1" i="1" dirty="0" smtClean="0"/>
              <a:t>F</a:t>
            </a:r>
            <a:r>
              <a:rPr lang="en-US" altLang="ja-JP" sz="2400" b="1" baseline="-10000" dirty="0" smtClean="0"/>
              <a:t>4-10</a:t>
            </a:r>
            <a:r>
              <a:rPr lang="en-US" altLang="ja-JP" sz="2400" b="1" dirty="0" smtClean="0"/>
              <a:t> / </a:t>
            </a:r>
            <a:r>
              <a:rPr lang="en-US" altLang="ja-JP" sz="2400" b="1" i="1" dirty="0" smtClean="0"/>
              <a:t>F</a:t>
            </a:r>
            <a:r>
              <a:rPr lang="en-US" altLang="ja-JP" sz="2400" b="1" baseline="-10000" dirty="0" smtClean="0"/>
              <a:t>2-4</a:t>
            </a:r>
            <a:endParaRPr kumimoji="1" lang="ja-JP" altLang="en-US" sz="2400" b="1" baseline="-10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94491" y="4629642"/>
            <a:ext cx="15263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HR2</a:t>
            </a:r>
          </a:p>
          <a:p>
            <a:pPr algn="ctr"/>
            <a:r>
              <a:rPr lang="en-US" altLang="ja-JP" sz="2400" b="1" i="1" dirty="0" smtClean="0"/>
              <a:t>F</a:t>
            </a:r>
            <a:r>
              <a:rPr lang="en-US" altLang="ja-JP" sz="2400" b="1" baseline="-10000" dirty="0" smtClean="0"/>
              <a:t>15-50</a:t>
            </a:r>
            <a:r>
              <a:rPr lang="en-US" altLang="ja-JP" sz="2400" b="1" dirty="0" smtClean="0"/>
              <a:t> / </a:t>
            </a:r>
            <a:r>
              <a:rPr lang="en-US" altLang="ja-JP" sz="2400" b="1" i="1" dirty="0" smtClean="0"/>
              <a:t>F</a:t>
            </a:r>
            <a:r>
              <a:rPr lang="en-US" altLang="ja-JP" sz="2400" b="1" baseline="-10000" dirty="0" smtClean="0"/>
              <a:t>2-4</a:t>
            </a:r>
            <a:endParaRPr kumimoji="1" lang="ja-JP" altLang="en-US" sz="2400" b="1" baseline="-10000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1304036" y="2829442"/>
            <a:ext cx="2040944" cy="3479878"/>
            <a:chOff x="1304036" y="2757434"/>
            <a:chExt cx="2040944" cy="3479878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1304036" y="5529426"/>
              <a:ext cx="20409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b="1" dirty="0" smtClean="0"/>
                <a:t>120±10 </a:t>
              </a:r>
              <a:r>
                <a:rPr kumimoji="1" lang="en-US" altLang="ja-JP" sz="2000" b="1" dirty="0" err="1" smtClean="0"/>
                <a:t>mCrab</a:t>
              </a:r>
              <a:endParaRPr kumimoji="1" lang="en-US" altLang="ja-JP" sz="2000" b="1" dirty="0" smtClean="0"/>
            </a:p>
            <a:p>
              <a:pPr algn="ctr"/>
              <a:r>
                <a:rPr lang="en-US" altLang="ja-JP" sz="2000" b="1" dirty="0" smtClean="0"/>
                <a:t>(</a:t>
              </a:r>
              <a:r>
                <a:rPr kumimoji="1" lang="en-US" altLang="ja-JP" sz="2000" b="1" dirty="0" smtClean="0"/>
                <a:t>MJD = 55197.4)</a:t>
              </a:r>
              <a:endParaRPr kumimoji="1" lang="ja-JP" altLang="en-US" sz="2000" b="1" dirty="0"/>
            </a:p>
          </p:txBody>
        </p:sp>
        <p:cxnSp>
          <p:nvCxnSpPr>
            <p:cNvPr id="16" name="直線コネクタ 15"/>
            <p:cNvCxnSpPr/>
            <p:nvPr/>
          </p:nvCxnSpPr>
          <p:spPr>
            <a:xfrm rot="5400000">
              <a:off x="917752" y="4179434"/>
              <a:ext cx="2844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グループ化 24"/>
          <p:cNvGrpSpPr/>
          <p:nvPr/>
        </p:nvGrpSpPr>
        <p:grpSpPr>
          <a:xfrm>
            <a:off x="3491880" y="2829442"/>
            <a:ext cx="2040943" cy="3479878"/>
            <a:chOff x="3491880" y="2757434"/>
            <a:chExt cx="2040943" cy="3479878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3491880" y="5529426"/>
              <a:ext cx="20409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b="1" dirty="0" smtClean="0"/>
                <a:t>164±17 </a:t>
              </a:r>
              <a:r>
                <a:rPr kumimoji="1" lang="en-US" altLang="ja-JP" sz="2000" b="1" dirty="0" err="1" smtClean="0"/>
                <a:t>mCrab</a:t>
              </a:r>
              <a:endParaRPr kumimoji="1" lang="en-US" altLang="ja-JP" sz="2000" b="1" dirty="0" smtClean="0"/>
            </a:p>
            <a:p>
              <a:pPr algn="ctr"/>
              <a:r>
                <a:rPr lang="en-US" altLang="ja-JP" sz="2000" b="1" dirty="0" smtClean="0"/>
                <a:t>(</a:t>
              </a:r>
              <a:r>
                <a:rPr kumimoji="1" lang="en-US" altLang="ja-JP" sz="2000" b="1" dirty="0" smtClean="0"/>
                <a:t>MJD = 55243.6)</a:t>
              </a:r>
              <a:endParaRPr kumimoji="1" lang="ja-JP" altLang="en-US" sz="2000" b="1" dirty="0"/>
            </a:p>
          </p:txBody>
        </p:sp>
        <p:cxnSp>
          <p:nvCxnSpPr>
            <p:cNvPr id="17" name="直線コネクタ 16"/>
            <p:cNvCxnSpPr/>
            <p:nvPr/>
          </p:nvCxnSpPr>
          <p:spPr>
            <a:xfrm rot="5400000">
              <a:off x="2916000" y="4179434"/>
              <a:ext cx="2844000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/>
        </p:nvGrpSpPr>
        <p:grpSpPr>
          <a:xfrm>
            <a:off x="3563888" y="1389282"/>
            <a:ext cx="5285421" cy="936898"/>
            <a:chOff x="4138364" y="4653930"/>
            <a:chExt cx="5285421" cy="936898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4138364" y="4653930"/>
              <a:ext cx="52854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/>
                <a:t>VHE </a:t>
              </a:r>
              <a:r>
                <a:rPr kumimoji="1" lang="en-US" altLang="ja-JP" sz="1600" b="1" dirty="0" smtClean="0">
                  <a:latin typeface="Symbol" pitchFamily="18" charset="2"/>
                </a:rPr>
                <a:t>g</a:t>
              </a:r>
              <a:r>
                <a:rPr kumimoji="1" lang="en-US" altLang="ja-JP" sz="1600" b="1" dirty="0" smtClean="0"/>
                <a:t>-ray flare with VERITAS (ATEL 2443, </a:t>
              </a:r>
              <a:r>
                <a:rPr kumimoji="1" lang="en-US" altLang="ja-JP" sz="1600" b="1" dirty="0" err="1" smtClean="0"/>
                <a:t>Ong</a:t>
              </a:r>
              <a:r>
                <a:rPr kumimoji="1" lang="en-US" altLang="ja-JP" sz="1600" b="1" dirty="0" smtClean="0"/>
                <a:t> et al.)</a:t>
              </a:r>
              <a:endParaRPr kumimoji="1" lang="ja-JP" altLang="en-US" sz="1600" b="1" dirty="0"/>
            </a:p>
          </p:txBody>
        </p:sp>
        <p:cxnSp>
          <p:nvCxnSpPr>
            <p:cNvPr id="23" name="直線矢印コネクタ 22"/>
            <p:cNvCxnSpPr/>
            <p:nvPr/>
          </p:nvCxnSpPr>
          <p:spPr>
            <a:xfrm rot="5400000" flipH="1" flipV="1">
              <a:off x="4678424" y="5265998"/>
              <a:ext cx="64807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/>
          <p:cNvSpPr txBox="1"/>
          <p:nvPr/>
        </p:nvSpPr>
        <p:spPr>
          <a:xfrm>
            <a:off x="1331640" y="1677314"/>
            <a:ext cx="19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/>
              <a:t>2010 January</a:t>
            </a:r>
            <a:endParaRPr kumimoji="1" lang="ja-JP" altLang="en-US" sz="2400" b="1" u="sng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932040" y="1677314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/>
              <a:t>2010 February</a:t>
            </a:r>
            <a:endParaRPr kumimoji="1" lang="ja-JP" altLang="en-US" sz="2400" b="1" u="sng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01457" y="2397394"/>
            <a:ext cx="98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FF00"/>
                </a:solidFill>
              </a:rPr>
              <a:t>6 hour </a:t>
            </a:r>
          </a:p>
          <a:p>
            <a:pPr algn="ctr"/>
            <a:r>
              <a:rPr kumimoji="1" lang="en-US" altLang="ja-JP" b="1" dirty="0" smtClean="0">
                <a:solidFill>
                  <a:srgbClr val="FFFF00"/>
                </a:solidFill>
              </a:rPr>
              <a:t>average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0333" y="340550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FF00"/>
                </a:solidFill>
              </a:rPr>
              <a:t>daily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478290" y="6381328"/>
            <a:ext cx="6558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(c.f., 130 </a:t>
            </a:r>
            <a:r>
              <a:rPr kumimoji="1" lang="en-US" altLang="ja-JP" sz="2000" b="1" dirty="0" err="1" smtClean="0"/>
              <a:t>mCrab</a:t>
            </a:r>
            <a:r>
              <a:rPr kumimoji="1" lang="en-US" altLang="ja-JP" sz="2000" b="1" dirty="0" smtClean="0"/>
              <a:t> at 2008 June; </a:t>
            </a:r>
            <a:r>
              <a:rPr kumimoji="1" lang="en-US" altLang="ja-JP" sz="2000" b="1" dirty="0" err="1" smtClean="0"/>
              <a:t>Donnarumma</a:t>
            </a:r>
            <a:r>
              <a:rPr kumimoji="1" lang="en-US" altLang="ja-JP" sz="2000" b="1" dirty="0" smtClean="0"/>
              <a:t> et al. 2009 )</a:t>
            </a:r>
            <a:endParaRPr kumimoji="1" lang="ja-JP" altLang="en-US" sz="20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X-ray spectrum of </a:t>
            </a:r>
            <a:r>
              <a:rPr kumimoji="1" lang="en-US" altLang="ja-JP" dirty="0" err="1" smtClean="0"/>
              <a:t>Mrk</a:t>
            </a:r>
            <a:r>
              <a:rPr kumimoji="1" lang="en-US" altLang="ja-JP" dirty="0" smtClean="0"/>
              <a:t> 421 </a:t>
            </a:r>
            <a:br>
              <a:rPr kumimoji="1" lang="en-US" altLang="ja-JP" dirty="0" smtClean="0"/>
            </a:br>
            <a:r>
              <a:rPr lang="en-US" altLang="ja-JP" dirty="0" smtClean="0"/>
              <a:t>during</a:t>
            </a:r>
            <a:r>
              <a:rPr kumimoji="1" lang="en-US" altLang="ja-JP" dirty="0" smtClean="0"/>
              <a:t> the strong flares</a:t>
            </a:r>
            <a:endParaRPr kumimoji="1" lang="ja-JP" altLang="en-US" dirty="0"/>
          </a:p>
        </p:txBody>
      </p:sp>
      <p:pic>
        <p:nvPicPr>
          <p:cNvPr id="7" name="コンテンツ プレースホルダ 6" descr="color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1008978" y="1217814"/>
            <a:ext cx="3096343" cy="4376966"/>
          </a:xfrm>
        </p:spPr>
      </p:pic>
      <p:pic>
        <p:nvPicPr>
          <p:cNvPr id="8" name="コンテンツ プレースホルダ 7" descr="comp_all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5319408" y="1457456"/>
            <a:ext cx="3240361" cy="4015097"/>
          </a:xfrm>
        </p:spPr>
      </p:pic>
      <p:sp>
        <p:nvSpPr>
          <p:cNvPr id="5" name="テキスト ボックス 4"/>
          <p:cNvSpPr txBox="1"/>
          <p:nvPr/>
        </p:nvSpPr>
        <p:spPr>
          <a:xfrm rot="20292637">
            <a:off x="5283691" y="4078513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>
                <a:solidFill>
                  <a:srgbClr val="FFC000"/>
                </a:solidFill>
              </a:rPr>
              <a:t>Preliminary</a:t>
            </a:r>
            <a:endParaRPr kumimoji="1" lang="ja-JP" altLang="en-US" sz="2400" b="1" u="sng" dirty="0">
              <a:solidFill>
                <a:srgbClr val="FFC000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 rot="10800000">
            <a:off x="5292082" y="3140968"/>
            <a:ext cx="3600398" cy="1584176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rot="10800000">
            <a:off x="6660232" y="2204864"/>
            <a:ext cx="2232248" cy="151216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173917" y="4221088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C00000"/>
                </a:solidFill>
                <a:latin typeface="Symbol" pitchFamily="18" charset="2"/>
              </a:rPr>
              <a:t>G</a:t>
            </a:r>
            <a:r>
              <a:rPr kumimoji="1" lang="en-US" altLang="ja-JP" sz="2400" b="1" dirty="0" smtClean="0">
                <a:solidFill>
                  <a:srgbClr val="C00000"/>
                </a:solidFill>
              </a:rPr>
              <a:t>=2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44408" y="2852936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C00000"/>
                </a:solidFill>
                <a:latin typeface="Symbol" pitchFamily="18" charset="2"/>
              </a:rPr>
              <a:t>G</a:t>
            </a:r>
            <a:r>
              <a:rPr kumimoji="1" lang="en-US" altLang="ja-JP" b="1" dirty="0" smtClean="0">
                <a:solidFill>
                  <a:srgbClr val="C00000"/>
                </a:solidFill>
              </a:rPr>
              <a:t>=3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3145" y="4780836"/>
            <a:ext cx="439248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2060"/>
                </a:solidFill>
              </a:rPr>
              <a:t>HR1 = </a:t>
            </a:r>
            <a:r>
              <a:rPr kumimoji="1" lang="en-US" altLang="ja-JP" sz="2400" b="1" i="1" dirty="0" smtClean="0">
                <a:solidFill>
                  <a:srgbClr val="002060"/>
                </a:solidFill>
              </a:rPr>
              <a:t>F</a:t>
            </a:r>
            <a:r>
              <a:rPr kumimoji="1" lang="en-US" altLang="ja-JP" sz="2400" b="1" baseline="-10000" dirty="0" smtClean="0">
                <a:solidFill>
                  <a:srgbClr val="002060"/>
                </a:solidFill>
              </a:rPr>
              <a:t>4-10</a:t>
            </a:r>
            <a:r>
              <a:rPr kumimoji="1" lang="en-US" altLang="ja-JP" sz="2400" b="1" dirty="0" smtClean="0">
                <a:solidFill>
                  <a:srgbClr val="002060"/>
                </a:solidFill>
              </a:rPr>
              <a:t> / </a:t>
            </a:r>
            <a:r>
              <a:rPr kumimoji="1" lang="en-US" altLang="ja-JP" sz="2400" b="1" i="1" dirty="0" smtClean="0">
                <a:solidFill>
                  <a:srgbClr val="002060"/>
                </a:solidFill>
              </a:rPr>
              <a:t>F</a:t>
            </a:r>
            <a:r>
              <a:rPr kumimoji="1" lang="en-US" altLang="ja-JP" sz="2400" b="1" baseline="-10000" dirty="0" smtClean="0">
                <a:solidFill>
                  <a:srgbClr val="002060"/>
                </a:solidFill>
              </a:rPr>
              <a:t>2-4</a:t>
            </a:r>
            <a:endParaRPr kumimoji="1" lang="ja-JP" altLang="en-US" sz="2400" b="1" baseline="-10000" dirty="0">
              <a:solidFill>
                <a:srgbClr val="00206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32040" y="1465039"/>
            <a:ext cx="3865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MAXI spectra at the flare peaks</a:t>
            </a:r>
            <a:endParaRPr kumimoji="1" lang="en-US" altLang="ja-JP" sz="2000" b="1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-1353852" y="3319481"/>
            <a:ext cx="338437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2060"/>
                </a:solidFill>
              </a:rPr>
              <a:t>HR2 = </a:t>
            </a:r>
            <a:r>
              <a:rPr kumimoji="1" lang="en-US" altLang="ja-JP" sz="2400" b="1" i="1" dirty="0" smtClean="0">
                <a:solidFill>
                  <a:srgbClr val="002060"/>
                </a:solidFill>
              </a:rPr>
              <a:t>F</a:t>
            </a:r>
            <a:r>
              <a:rPr kumimoji="1" lang="en-US" altLang="ja-JP" sz="2400" b="1" baseline="-10000" dirty="0" smtClean="0">
                <a:solidFill>
                  <a:srgbClr val="002060"/>
                </a:solidFill>
              </a:rPr>
              <a:t>15-50</a:t>
            </a:r>
            <a:r>
              <a:rPr kumimoji="1" lang="en-US" altLang="ja-JP" sz="2400" b="1" dirty="0" smtClean="0">
                <a:solidFill>
                  <a:srgbClr val="002060"/>
                </a:solidFill>
              </a:rPr>
              <a:t> / </a:t>
            </a:r>
            <a:r>
              <a:rPr kumimoji="1" lang="en-US" altLang="ja-JP" sz="2400" b="1" i="1" dirty="0" smtClean="0">
                <a:solidFill>
                  <a:srgbClr val="002060"/>
                </a:solidFill>
              </a:rPr>
              <a:t>F</a:t>
            </a:r>
            <a:r>
              <a:rPr kumimoji="1" lang="en-US" altLang="ja-JP" sz="2400" b="1" baseline="-10000" dirty="0" smtClean="0">
                <a:solidFill>
                  <a:srgbClr val="002060"/>
                </a:solidFill>
              </a:rPr>
              <a:t>2-4</a:t>
            </a:r>
            <a:endParaRPr kumimoji="1" lang="ja-JP" altLang="en-US" sz="2400" b="1" baseline="-10000" dirty="0">
              <a:solidFill>
                <a:srgbClr val="00206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932040" y="4869160"/>
            <a:ext cx="403244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002060"/>
                </a:solidFill>
              </a:rPr>
              <a:t>Energy 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[</a:t>
            </a:r>
            <a:r>
              <a:rPr kumimoji="1" lang="en-US" altLang="ja-JP" b="1" dirty="0" err="1" smtClean="0">
                <a:solidFill>
                  <a:srgbClr val="002060"/>
                </a:solidFill>
              </a:rPr>
              <a:t>keV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]</a:t>
            </a:r>
            <a:endParaRPr kumimoji="1" lang="ja-JP" altLang="en-US" b="1" baseline="-10000" dirty="0">
              <a:solidFill>
                <a:srgbClr val="00206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80030" y="4859868"/>
            <a:ext cx="30008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2060"/>
                </a:solidFill>
              </a:rPr>
              <a:t>2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460432" y="4869161"/>
            <a:ext cx="41549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2060"/>
                </a:solidFill>
              </a:rPr>
              <a:t>10</a:t>
            </a:r>
            <a:endParaRPr kumimoji="1" lang="en-US" altLang="ja-JP" b="1" dirty="0" smtClean="0">
              <a:solidFill>
                <a:srgbClr val="002060"/>
              </a:solidFill>
            </a:endParaRPr>
          </a:p>
        </p:txBody>
      </p:sp>
      <p:pic>
        <p:nvPicPr>
          <p:cNvPr id="24" name="コンテンツ プレースホルダ 3" descr="lightcurve_HR-2.gif"/>
          <p:cNvPicPr>
            <a:picLocks noChangeAspect="1"/>
          </p:cNvPicPr>
          <p:nvPr/>
        </p:nvPicPr>
        <p:blipFill>
          <a:blip r:embed="rId5" cstate="print"/>
          <a:srcRect b="70596"/>
          <a:stretch>
            <a:fillRect/>
          </a:stretch>
        </p:blipFill>
        <p:spPr>
          <a:xfrm>
            <a:off x="107504" y="5157192"/>
            <a:ext cx="4608512" cy="799113"/>
          </a:xfrm>
          <a:prstGeom prst="rect">
            <a:avLst/>
          </a:prstGeom>
        </p:spPr>
      </p:pic>
      <p:cxnSp>
        <p:nvCxnSpPr>
          <p:cNvPr id="25" name="直線矢印コネクタ 24"/>
          <p:cNvCxnSpPr/>
          <p:nvPr/>
        </p:nvCxnSpPr>
        <p:spPr>
          <a:xfrm>
            <a:off x="539552" y="5229200"/>
            <a:ext cx="1296144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2051720" y="5229200"/>
            <a:ext cx="720080" cy="1588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2771800" y="5229200"/>
            <a:ext cx="1872208" cy="1588"/>
          </a:xfrm>
          <a:prstGeom prst="straightConnector1">
            <a:avLst/>
          </a:prstGeom>
          <a:ln w="28575">
            <a:solidFill>
              <a:srgbClr val="0000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5004048" y="5417929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000" b="1" dirty="0" smtClean="0"/>
              <a:t> </a:t>
            </a:r>
            <a:r>
              <a:rPr kumimoji="1" lang="en-US" altLang="ja-JP" sz="2000" b="1" dirty="0" smtClean="0"/>
              <a:t>Photon index of </a:t>
            </a:r>
            <a:r>
              <a:rPr kumimoji="1" lang="en-US" altLang="ja-JP" sz="2000" b="1" dirty="0" smtClean="0">
                <a:latin typeface="Symbol" pitchFamily="18" charset="2"/>
              </a:rPr>
              <a:t>G</a:t>
            </a:r>
            <a:r>
              <a:rPr kumimoji="1" lang="en-US" altLang="ja-JP" sz="2000" b="1" dirty="0" smtClean="0"/>
              <a:t> = 2-2.5 in the MAXI GSC energy range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000" b="1" dirty="0" smtClean="0"/>
              <a:t> A spectral softening toward the Swift/BAT energy range</a:t>
            </a:r>
            <a:endParaRPr kumimoji="1" lang="ja-JP" altLang="en-US" sz="2000" b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95536" y="5982379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FF00"/>
                </a:solidFill>
              </a:rPr>
              <a:t>Synchrotron peak </a:t>
            </a:r>
          </a:p>
          <a:p>
            <a:pPr algn="ctr"/>
            <a:r>
              <a:rPr kumimoji="1" lang="en-US" altLang="ja-JP" sz="2400" b="1" dirty="0" smtClean="0">
                <a:solidFill>
                  <a:srgbClr val="FFFF00"/>
                </a:solidFill>
              </a:rPr>
              <a:t>around the MAXI range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rot="5400000">
            <a:off x="828378" y="5444430"/>
            <a:ext cx="28803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rot="5400000">
            <a:off x="2412554" y="5444430"/>
            <a:ext cx="288032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rot="5400000">
            <a:off x="2843014" y="5444430"/>
            <a:ext cx="288032" cy="1588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rot="5400000">
            <a:off x="3419078" y="5444430"/>
            <a:ext cx="288032" cy="1588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1115616" y="2339588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solidFill>
                  <a:srgbClr val="C00000"/>
                </a:solidFill>
              </a:rPr>
              <a:t>3 day average</a:t>
            </a:r>
            <a:endParaRPr kumimoji="1" lang="ja-JP" altLang="en-US" b="1" u="sng" dirty="0">
              <a:solidFill>
                <a:srgbClr val="C0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47664" y="1628800"/>
            <a:ext cx="80983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C00000"/>
                </a:solidFill>
                <a:latin typeface="Symbol" pitchFamily="18" charset="2"/>
              </a:rPr>
              <a:t>G</a:t>
            </a:r>
            <a:r>
              <a:rPr kumimoji="1" lang="en-US" altLang="ja-JP" b="1" dirty="0" smtClean="0">
                <a:solidFill>
                  <a:srgbClr val="C00000"/>
                </a:solidFill>
              </a:rPr>
              <a:t> =2.5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898067" y="1619508"/>
            <a:ext cx="80983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C00000"/>
                </a:solidFill>
                <a:latin typeface="Symbol" pitchFamily="18" charset="2"/>
              </a:rPr>
              <a:t>G</a:t>
            </a:r>
            <a:r>
              <a:rPr kumimoji="1" lang="en-US" altLang="ja-JP" b="1" dirty="0" smtClean="0">
                <a:solidFill>
                  <a:srgbClr val="C00000"/>
                </a:solidFill>
              </a:rPr>
              <a:t> =2.0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Physical parameters</a:t>
            </a:r>
            <a:br>
              <a:rPr kumimoji="1" lang="en-US" altLang="ja-JP" dirty="0" smtClean="0"/>
            </a:br>
            <a:r>
              <a:rPr kumimoji="1" lang="en-US" altLang="ja-JP" dirty="0" smtClean="0"/>
              <a:t>associated with the flares</a:t>
            </a:r>
            <a:endParaRPr kumimoji="1" lang="ja-JP" altLang="en-US" dirty="0"/>
          </a:p>
        </p:txBody>
      </p:sp>
      <p:pic>
        <p:nvPicPr>
          <p:cNvPr id="4" name="コンテンツ プレースホルダ 3" descr="lightcurve_HR-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075" b="72144"/>
          <a:stretch>
            <a:fillRect/>
          </a:stretch>
        </p:blipFill>
        <p:spPr>
          <a:xfrm>
            <a:off x="1187624" y="1916832"/>
            <a:ext cx="6624736" cy="129614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31833" y="1412776"/>
            <a:ext cx="19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/>
              <a:t>2010 January</a:t>
            </a:r>
            <a:endParaRPr kumimoji="1" lang="ja-JP" altLang="en-US" sz="2400" b="1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6816" y="1412776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/>
              <a:t>2010 February</a:t>
            </a:r>
            <a:endParaRPr kumimoji="1" lang="ja-JP" altLang="en-US" sz="2400" b="1" u="sng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3263493"/>
            <a:ext cx="43204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Decay : </a:t>
            </a:r>
            <a:r>
              <a:rPr kumimoji="1" lang="en-US" altLang="ja-JP" sz="2000" b="1" i="1" dirty="0" smtClean="0"/>
              <a:t>t</a:t>
            </a:r>
            <a:r>
              <a:rPr kumimoji="1" lang="en-US" altLang="ja-JP" sz="2000" b="1" baseline="-10000" dirty="0" smtClean="0"/>
              <a:t>d</a:t>
            </a:r>
            <a:r>
              <a:rPr kumimoji="1" lang="en-US" altLang="ja-JP" sz="2000" b="1" dirty="0" smtClean="0"/>
              <a:t> = 2.5 x 10</a:t>
            </a:r>
            <a:r>
              <a:rPr kumimoji="1" lang="en-US" altLang="ja-JP" sz="2000" b="1" baseline="30000" dirty="0" smtClean="0"/>
              <a:t>4</a:t>
            </a:r>
            <a:r>
              <a:rPr kumimoji="1" lang="en-US" altLang="ja-JP" sz="2000" b="1" dirty="0" smtClean="0"/>
              <a:t> s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000" b="1" i="1" dirty="0" smtClean="0"/>
              <a:t>t</a:t>
            </a:r>
            <a:r>
              <a:rPr lang="en-US" altLang="ja-JP" sz="2000" b="1" baseline="-10000" dirty="0" smtClean="0"/>
              <a:t>d</a:t>
            </a:r>
            <a:r>
              <a:rPr lang="en-US" altLang="ja-JP" sz="2000" b="1" dirty="0" smtClean="0"/>
              <a:t> </a:t>
            </a:r>
            <a:r>
              <a:rPr lang="ja-JP" altLang="en-US" sz="2000" b="1" dirty="0" smtClean="0"/>
              <a:t>～ </a:t>
            </a:r>
            <a:r>
              <a:rPr lang="en-US" altLang="ja-JP" sz="2000" b="1" dirty="0" err="1" smtClean="0">
                <a:latin typeface="Symbol" pitchFamily="18" charset="2"/>
              </a:rPr>
              <a:t>t</a:t>
            </a:r>
            <a:r>
              <a:rPr lang="en-US" altLang="ja-JP" sz="2000" b="1" baseline="-10000" dirty="0" err="1" smtClean="0"/>
              <a:t>cool</a:t>
            </a:r>
            <a:endParaRPr lang="en-US" altLang="ja-JP" sz="2000" b="1" baseline="-10000" dirty="0" smtClean="0"/>
          </a:p>
          <a:p>
            <a:pPr lvl="1">
              <a:buFont typeface="Arial" pitchFamily="34" charset="0"/>
              <a:buChar char="•"/>
            </a:pPr>
            <a:r>
              <a:rPr lang="en-US" altLang="ja-JP" sz="2000" b="1" dirty="0" err="1" smtClean="0">
                <a:latin typeface="Symbol" pitchFamily="18" charset="2"/>
              </a:rPr>
              <a:t>t</a:t>
            </a:r>
            <a:r>
              <a:rPr lang="en-US" altLang="ja-JP" sz="2000" b="1" baseline="-10000" dirty="0" err="1" smtClean="0"/>
              <a:t>cool</a:t>
            </a:r>
            <a:r>
              <a:rPr lang="en-US" altLang="ja-JP" sz="2000" b="1" dirty="0" smtClean="0"/>
              <a:t> = 1.5 x 10</a:t>
            </a:r>
            <a:r>
              <a:rPr lang="en-US" altLang="ja-JP" sz="2000" b="1" baseline="30000" dirty="0" smtClean="0"/>
              <a:t>3</a:t>
            </a:r>
            <a:r>
              <a:rPr lang="en-US" altLang="ja-JP" sz="2000" b="1" dirty="0" smtClean="0"/>
              <a:t> s </a:t>
            </a:r>
            <a:r>
              <a:rPr lang="en-US" altLang="ja-JP" sz="2000" b="1" i="1" dirty="0" smtClean="0"/>
              <a:t>B</a:t>
            </a:r>
            <a:r>
              <a:rPr lang="en-US" altLang="ja-JP" sz="2000" b="1" baseline="30000" dirty="0" smtClean="0"/>
              <a:t>-3/2</a:t>
            </a:r>
            <a:r>
              <a:rPr lang="en-US" altLang="ja-JP" sz="2000" b="1" dirty="0" smtClean="0"/>
              <a:t> </a:t>
            </a:r>
            <a:r>
              <a:rPr lang="en-US" altLang="ja-JP" sz="2000" b="1" i="1" dirty="0" smtClean="0"/>
              <a:t>E</a:t>
            </a:r>
            <a:r>
              <a:rPr lang="en-US" altLang="ja-JP" sz="2000" b="1" baseline="-10000" dirty="0" smtClean="0"/>
              <a:t>keV</a:t>
            </a:r>
            <a:r>
              <a:rPr lang="en-US" altLang="ja-JP" sz="2000" b="1" baseline="30000" dirty="0" smtClean="0"/>
              <a:t>-1/2 </a:t>
            </a:r>
            <a:r>
              <a:rPr lang="en-US" altLang="ja-JP" sz="2000" b="1" dirty="0" smtClean="0">
                <a:latin typeface="Symbol" pitchFamily="18" charset="2"/>
              </a:rPr>
              <a:t>d</a:t>
            </a:r>
            <a:r>
              <a:rPr lang="en-US" altLang="ja-JP" sz="2000" b="1" baseline="30000" dirty="0" smtClean="0"/>
              <a:t>-1/2</a:t>
            </a:r>
          </a:p>
          <a:p>
            <a:pPr lvl="1"/>
            <a:r>
              <a:rPr lang="ja-JP" altLang="en-US" sz="2000" b="1" dirty="0" smtClean="0"/>
              <a:t>⇒</a:t>
            </a:r>
            <a:r>
              <a:rPr kumimoji="1" lang="en-US" altLang="ja-JP" sz="2000" b="1" i="1" dirty="0" smtClean="0">
                <a:solidFill>
                  <a:srgbClr val="FFFF00"/>
                </a:solidFill>
              </a:rPr>
              <a:t>B</a:t>
            </a:r>
            <a:r>
              <a:rPr kumimoji="1" lang="en-US" altLang="ja-JP" sz="2000" b="1" dirty="0" smtClean="0">
                <a:solidFill>
                  <a:srgbClr val="FFFF00"/>
                </a:solidFill>
              </a:rPr>
              <a:t> = 0.045 G (</a:t>
            </a:r>
            <a:r>
              <a:rPr kumimoji="1" lang="en-US" altLang="ja-JP" sz="2000" b="1" dirty="0" smtClean="0">
                <a:solidFill>
                  <a:srgbClr val="FFFF00"/>
                </a:solidFill>
                <a:latin typeface="Symbol" pitchFamily="18" charset="2"/>
              </a:rPr>
              <a:t>d</a:t>
            </a:r>
            <a:r>
              <a:rPr kumimoji="1" lang="en-US" altLang="ja-JP" sz="2000" b="1" dirty="0" smtClean="0">
                <a:solidFill>
                  <a:srgbClr val="FFFF00"/>
                </a:solidFill>
              </a:rPr>
              <a:t>/10) </a:t>
            </a:r>
            <a:r>
              <a:rPr kumimoji="1" lang="en-US" altLang="ja-JP" sz="2000" b="1" baseline="30000" dirty="0" smtClean="0">
                <a:solidFill>
                  <a:srgbClr val="FFFF00"/>
                </a:solidFill>
              </a:rPr>
              <a:t>-1/3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000" b="1" dirty="0" smtClean="0"/>
              <a:t>Consistent with the previous results from SED </a:t>
            </a:r>
          </a:p>
          <a:p>
            <a:pPr lvl="1"/>
            <a:r>
              <a:rPr lang="en-US" altLang="ja-JP" sz="2000" b="1" dirty="0" smtClean="0"/>
              <a:t>(</a:t>
            </a:r>
            <a:r>
              <a:rPr lang="en-US" altLang="ja-JP" sz="2000" b="1" i="1" dirty="0" smtClean="0"/>
              <a:t>B</a:t>
            </a:r>
            <a:r>
              <a:rPr lang="en-US" altLang="ja-JP" sz="2000" b="1" dirty="0" smtClean="0"/>
              <a:t> = 0.036 – 0.44 G; </a:t>
            </a:r>
            <a:r>
              <a:rPr lang="en-US" altLang="ja-JP" sz="1400" b="1" dirty="0" smtClean="0"/>
              <a:t>Kino et al.</a:t>
            </a:r>
            <a:r>
              <a:rPr lang="ja-JP" altLang="en-US" sz="1400" b="1" dirty="0" smtClean="0"/>
              <a:t> </a:t>
            </a:r>
            <a:r>
              <a:rPr lang="en-US" altLang="ja-JP" sz="1400" b="1" dirty="0" smtClean="0"/>
              <a:t>2002</a:t>
            </a:r>
            <a:r>
              <a:rPr lang="en-US" altLang="ja-JP" sz="2000" b="1" dirty="0" smtClean="0"/>
              <a:t>)</a:t>
            </a:r>
          </a:p>
          <a:p>
            <a:r>
              <a:rPr lang="en-US" altLang="ja-JP" sz="2000" b="1" dirty="0" smtClean="0"/>
              <a:t>Rise : </a:t>
            </a:r>
            <a:r>
              <a:rPr lang="en-US" altLang="ja-JP" sz="2000" b="1" i="1" dirty="0" smtClean="0"/>
              <a:t>t</a:t>
            </a:r>
            <a:r>
              <a:rPr lang="en-US" altLang="ja-JP" sz="2000" b="1" baseline="-10000" dirty="0" smtClean="0"/>
              <a:t>r</a:t>
            </a:r>
            <a:r>
              <a:rPr lang="en-US" altLang="ja-JP" sz="2000" b="1" baseline="30000" dirty="0" smtClean="0"/>
              <a:t> </a:t>
            </a:r>
            <a:r>
              <a:rPr lang="en-US" altLang="ja-JP" sz="2000" b="1" dirty="0" smtClean="0"/>
              <a:t>&lt; 2 x 10 </a:t>
            </a:r>
            <a:r>
              <a:rPr lang="en-US" altLang="ja-JP" sz="2000" b="1" baseline="30000" dirty="0" smtClean="0"/>
              <a:t>4</a:t>
            </a:r>
            <a:r>
              <a:rPr lang="en-US" altLang="ja-JP" sz="2000" b="1" dirty="0" smtClean="0"/>
              <a:t> s </a:t>
            </a:r>
          </a:p>
          <a:p>
            <a:pPr lvl="1">
              <a:buFont typeface="Arial" pitchFamily="34" charset="0"/>
              <a:buChar char="•"/>
            </a:pPr>
            <a:r>
              <a:rPr kumimoji="1" lang="en-US" altLang="ja-JP" sz="2000" b="1" i="1" dirty="0" smtClean="0"/>
              <a:t>t</a:t>
            </a:r>
            <a:r>
              <a:rPr kumimoji="1" lang="en-US" altLang="ja-JP" sz="2000" b="1" baseline="-10000" dirty="0" smtClean="0"/>
              <a:t>r</a:t>
            </a:r>
            <a:r>
              <a:rPr kumimoji="1" lang="en-US" altLang="ja-JP" sz="2000" b="1" dirty="0" smtClean="0"/>
              <a:t> &gt; light crossing time</a:t>
            </a:r>
          </a:p>
          <a:p>
            <a:pPr lvl="1"/>
            <a:r>
              <a:rPr kumimoji="1" lang="ja-JP" altLang="en-US" sz="2000" b="1" dirty="0" smtClean="0"/>
              <a:t>⇒</a:t>
            </a:r>
            <a:r>
              <a:rPr lang="en-US" altLang="ja-JP" sz="2000" b="1" dirty="0" smtClean="0"/>
              <a:t> </a:t>
            </a:r>
            <a:r>
              <a:rPr lang="en-US" altLang="ja-JP" sz="2000" b="1" i="1" dirty="0" smtClean="0"/>
              <a:t>R</a:t>
            </a:r>
            <a:r>
              <a:rPr lang="en-US" altLang="ja-JP" sz="2000" b="1" dirty="0" smtClean="0"/>
              <a:t> &lt; </a:t>
            </a:r>
            <a:r>
              <a:rPr lang="en-US" altLang="ja-JP" sz="2000" b="1" i="1" dirty="0" smtClean="0"/>
              <a:t>c</a:t>
            </a:r>
            <a:r>
              <a:rPr lang="en-US" altLang="ja-JP" sz="2000" b="1" dirty="0" smtClean="0"/>
              <a:t> </a:t>
            </a:r>
            <a:r>
              <a:rPr lang="en-US" altLang="ja-JP" sz="2000" b="1" dirty="0" err="1" smtClean="0">
                <a:latin typeface="Symbol" pitchFamily="18" charset="2"/>
              </a:rPr>
              <a:t>t</a:t>
            </a:r>
            <a:r>
              <a:rPr lang="en-US" altLang="ja-JP" sz="2000" b="1" baseline="-10000" dirty="0" err="1" smtClean="0"/>
              <a:t>crs</a:t>
            </a:r>
            <a:r>
              <a:rPr lang="en-US" altLang="ja-JP" sz="2000" b="1" dirty="0" smtClean="0"/>
              <a:t> </a:t>
            </a:r>
            <a:r>
              <a:rPr lang="en-US" altLang="ja-JP" sz="2000" b="1" dirty="0" smtClean="0">
                <a:latin typeface="Symbol" pitchFamily="18" charset="2"/>
              </a:rPr>
              <a:t>d</a:t>
            </a:r>
            <a:r>
              <a:rPr lang="en-US" altLang="ja-JP" sz="2000" b="1" dirty="0" smtClean="0"/>
              <a:t> / (1+</a:t>
            </a:r>
            <a:r>
              <a:rPr lang="en-US" altLang="ja-JP" sz="2000" b="1" i="1" dirty="0" smtClean="0"/>
              <a:t>z</a:t>
            </a:r>
            <a:r>
              <a:rPr lang="en-US" altLang="ja-JP" sz="2000" b="1" dirty="0" smtClean="0"/>
              <a:t>)</a:t>
            </a:r>
          </a:p>
          <a:p>
            <a:pPr lvl="1" algn="r"/>
            <a:r>
              <a:rPr lang="ja-JP" altLang="en-US" sz="2000" b="1" dirty="0" smtClean="0">
                <a:solidFill>
                  <a:srgbClr val="FFFF00"/>
                </a:solidFill>
              </a:rPr>
              <a:t>～ </a:t>
            </a:r>
            <a:r>
              <a:rPr lang="en-US" altLang="ja-JP" sz="2000" b="1" dirty="0" smtClean="0">
                <a:solidFill>
                  <a:srgbClr val="FFFF00"/>
                </a:solidFill>
              </a:rPr>
              <a:t>6 x 10</a:t>
            </a:r>
            <a:r>
              <a:rPr lang="en-US" altLang="ja-JP" sz="2000" b="1" baseline="30000" dirty="0" smtClean="0">
                <a:solidFill>
                  <a:srgbClr val="FFFF00"/>
                </a:solidFill>
              </a:rPr>
              <a:t>15</a:t>
            </a:r>
            <a:r>
              <a:rPr lang="en-US" altLang="ja-JP" sz="2000" b="1" dirty="0" smtClean="0">
                <a:solidFill>
                  <a:srgbClr val="FFFF00"/>
                </a:solidFill>
              </a:rPr>
              <a:t> cm (</a:t>
            </a:r>
            <a:r>
              <a:rPr lang="en-US" altLang="ja-JP" sz="2000" b="1" dirty="0" smtClean="0">
                <a:solidFill>
                  <a:srgbClr val="FFFF00"/>
                </a:solidFill>
                <a:latin typeface="Symbol" pitchFamily="18" charset="2"/>
              </a:rPr>
              <a:t>d</a:t>
            </a:r>
            <a:r>
              <a:rPr lang="en-US" altLang="ja-JP" sz="2000" b="1" dirty="0" smtClean="0">
                <a:solidFill>
                  <a:srgbClr val="FFFF00"/>
                </a:solidFill>
              </a:rPr>
              <a:t>/10)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2000" y="3283237"/>
            <a:ext cx="4499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Decay : </a:t>
            </a:r>
            <a:r>
              <a:rPr kumimoji="1" lang="en-US" altLang="ja-JP" sz="2000" b="1" i="1" dirty="0" smtClean="0"/>
              <a:t>t</a:t>
            </a:r>
            <a:r>
              <a:rPr kumimoji="1" lang="en-US" altLang="ja-JP" sz="2000" b="1" baseline="-10000" dirty="0" smtClean="0"/>
              <a:t>d</a:t>
            </a:r>
            <a:r>
              <a:rPr kumimoji="1" lang="en-US" altLang="ja-JP" sz="2000" b="1" dirty="0" smtClean="0"/>
              <a:t> = 1.4 x 10</a:t>
            </a:r>
            <a:r>
              <a:rPr kumimoji="1" lang="en-US" altLang="ja-JP" sz="2000" b="1" baseline="30000" dirty="0" smtClean="0"/>
              <a:t>5</a:t>
            </a:r>
            <a:r>
              <a:rPr kumimoji="1" lang="en-US" altLang="ja-JP" sz="2000" b="1" dirty="0" smtClean="0"/>
              <a:t> s</a:t>
            </a:r>
          </a:p>
          <a:p>
            <a:pPr lvl="1"/>
            <a:r>
              <a:rPr lang="ja-JP" altLang="en-US" sz="2000" b="1" dirty="0" smtClean="0"/>
              <a:t>⇒</a:t>
            </a:r>
            <a:r>
              <a:rPr kumimoji="1" lang="en-US" altLang="ja-JP" sz="2000" b="1" i="1" dirty="0" smtClean="0">
                <a:solidFill>
                  <a:srgbClr val="FFFF00"/>
                </a:solidFill>
              </a:rPr>
              <a:t>B</a:t>
            </a:r>
            <a:r>
              <a:rPr kumimoji="1" lang="en-US" altLang="ja-JP" sz="2000" b="1" dirty="0" smtClean="0">
                <a:solidFill>
                  <a:srgbClr val="FFFF00"/>
                </a:solidFill>
              </a:rPr>
              <a:t> = 0.015 G (</a:t>
            </a:r>
            <a:r>
              <a:rPr kumimoji="1" lang="en-US" altLang="ja-JP" sz="2000" b="1" dirty="0" smtClean="0">
                <a:solidFill>
                  <a:srgbClr val="FFFF00"/>
                </a:solidFill>
                <a:latin typeface="Symbol" pitchFamily="18" charset="2"/>
              </a:rPr>
              <a:t>d</a:t>
            </a:r>
            <a:r>
              <a:rPr kumimoji="1" lang="en-US" altLang="ja-JP" sz="2000" b="1" dirty="0" smtClean="0">
                <a:solidFill>
                  <a:srgbClr val="FFFF00"/>
                </a:solidFill>
              </a:rPr>
              <a:t>/10) </a:t>
            </a:r>
            <a:r>
              <a:rPr kumimoji="1" lang="en-US" altLang="ja-JP" sz="2000" b="1" baseline="30000" dirty="0" smtClean="0">
                <a:solidFill>
                  <a:srgbClr val="FFFF00"/>
                </a:solidFill>
              </a:rPr>
              <a:t>-1/3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000" b="1" dirty="0" smtClean="0"/>
              <a:t> a week </a:t>
            </a:r>
            <a:r>
              <a:rPr lang="en-US" altLang="ja-JP" sz="2000" b="1" i="1" dirty="0" smtClean="0"/>
              <a:t>B</a:t>
            </a:r>
            <a:r>
              <a:rPr lang="en-US" altLang="ja-JP" sz="2000" b="1" dirty="0" smtClean="0"/>
              <a:t> field region ?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000" b="1" dirty="0" smtClean="0"/>
              <a:t> a superposition of 10</a:t>
            </a:r>
            <a:r>
              <a:rPr lang="en-US" altLang="ja-JP" sz="2000" b="1" baseline="30000" dirty="0" smtClean="0"/>
              <a:t>4</a:t>
            </a:r>
            <a:r>
              <a:rPr lang="en-US" altLang="ja-JP" sz="2000" b="1" dirty="0" smtClean="0"/>
              <a:t> s flares ?</a:t>
            </a:r>
          </a:p>
          <a:p>
            <a:pPr lvl="1" algn="r"/>
            <a:r>
              <a:rPr lang="en-US" altLang="ja-JP" sz="2000" b="1" dirty="0" smtClean="0"/>
              <a:t> </a:t>
            </a:r>
            <a:r>
              <a:rPr lang="en-US" altLang="ja-JP" sz="1600" b="1" dirty="0" smtClean="0"/>
              <a:t>(</a:t>
            </a:r>
            <a:r>
              <a:rPr lang="en-US" altLang="ja-JP" sz="1600" b="1" dirty="0" err="1" smtClean="0"/>
              <a:t>Tanihata</a:t>
            </a:r>
            <a:r>
              <a:rPr lang="en-US" altLang="ja-JP" sz="1600" b="1" dirty="0" smtClean="0"/>
              <a:t> et al. 2004)</a:t>
            </a:r>
          </a:p>
          <a:p>
            <a:endParaRPr lang="en-US" altLang="ja-JP" sz="2000" b="1" dirty="0" smtClean="0"/>
          </a:p>
          <a:p>
            <a:r>
              <a:rPr lang="en-US" altLang="ja-JP" sz="2000" b="1" dirty="0" smtClean="0"/>
              <a:t>Rise : </a:t>
            </a:r>
            <a:r>
              <a:rPr lang="en-US" altLang="ja-JP" sz="2000" b="1" i="1" dirty="0" smtClean="0"/>
              <a:t>t</a:t>
            </a:r>
            <a:r>
              <a:rPr lang="en-US" altLang="ja-JP" sz="2000" b="1" baseline="-10000" dirty="0" smtClean="0"/>
              <a:t>r</a:t>
            </a:r>
            <a:r>
              <a:rPr lang="en-US" altLang="ja-JP" sz="2000" b="1" baseline="30000" dirty="0" smtClean="0"/>
              <a:t> </a:t>
            </a:r>
            <a:r>
              <a:rPr lang="en-US" altLang="ja-JP" sz="2000" b="1" dirty="0" smtClean="0"/>
              <a:t>&lt; 1.3 x 10 </a:t>
            </a:r>
            <a:r>
              <a:rPr lang="en-US" altLang="ja-JP" sz="2000" b="1" baseline="30000" dirty="0" smtClean="0"/>
              <a:t>5</a:t>
            </a:r>
            <a:r>
              <a:rPr lang="en-US" altLang="ja-JP" sz="2000" b="1" dirty="0" smtClean="0"/>
              <a:t> s </a:t>
            </a:r>
          </a:p>
          <a:p>
            <a:pPr lvl="1"/>
            <a:r>
              <a:rPr kumimoji="1" lang="ja-JP" altLang="en-US" sz="2000" b="1" dirty="0" smtClean="0"/>
              <a:t>⇒</a:t>
            </a:r>
            <a:r>
              <a:rPr lang="en-US" altLang="ja-JP" sz="2000" b="1" dirty="0" smtClean="0"/>
              <a:t> </a:t>
            </a:r>
            <a:r>
              <a:rPr lang="en-US" altLang="ja-JP" sz="2000" b="1" i="1" dirty="0" smtClean="0"/>
              <a:t>R</a:t>
            </a:r>
            <a:r>
              <a:rPr lang="en-US" altLang="ja-JP" sz="2000" b="1" dirty="0" smtClean="0"/>
              <a:t> &lt; </a:t>
            </a:r>
            <a:r>
              <a:rPr lang="en-US" altLang="ja-JP" sz="2000" b="1" i="1" dirty="0" smtClean="0"/>
              <a:t>c</a:t>
            </a:r>
            <a:r>
              <a:rPr lang="en-US" altLang="ja-JP" sz="2000" b="1" dirty="0" smtClean="0"/>
              <a:t> </a:t>
            </a:r>
            <a:r>
              <a:rPr lang="en-US" altLang="ja-JP" sz="2000" b="1" dirty="0" err="1" smtClean="0">
                <a:latin typeface="Symbol" pitchFamily="18" charset="2"/>
              </a:rPr>
              <a:t>t</a:t>
            </a:r>
            <a:r>
              <a:rPr lang="en-US" altLang="ja-JP" sz="2000" b="1" baseline="-10000" dirty="0" err="1" smtClean="0"/>
              <a:t>crs</a:t>
            </a:r>
            <a:r>
              <a:rPr lang="en-US" altLang="ja-JP" sz="2000" b="1" dirty="0" smtClean="0"/>
              <a:t> </a:t>
            </a:r>
            <a:r>
              <a:rPr lang="en-US" altLang="ja-JP" sz="2000" b="1" dirty="0" smtClean="0">
                <a:latin typeface="Symbol" pitchFamily="18" charset="2"/>
              </a:rPr>
              <a:t>d</a:t>
            </a:r>
            <a:r>
              <a:rPr lang="en-US" altLang="ja-JP" sz="2000" b="1" dirty="0" smtClean="0"/>
              <a:t> / (1+</a:t>
            </a:r>
            <a:r>
              <a:rPr lang="en-US" altLang="ja-JP" sz="2000" b="1" i="1" dirty="0" smtClean="0"/>
              <a:t>z</a:t>
            </a:r>
            <a:r>
              <a:rPr lang="en-US" altLang="ja-JP" sz="2000" b="1" dirty="0" smtClean="0"/>
              <a:t>)</a:t>
            </a:r>
          </a:p>
          <a:p>
            <a:pPr lvl="1" algn="r"/>
            <a:r>
              <a:rPr lang="ja-JP" altLang="en-US" sz="2000" b="1" dirty="0" smtClean="0">
                <a:solidFill>
                  <a:srgbClr val="FFFF00"/>
                </a:solidFill>
              </a:rPr>
              <a:t>～ </a:t>
            </a:r>
            <a:r>
              <a:rPr lang="en-US" altLang="ja-JP" sz="2000" b="1" dirty="0" smtClean="0">
                <a:solidFill>
                  <a:srgbClr val="FFFF00"/>
                </a:solidFill>
              </a:rPr>
              <a:t>4 x 10</a:t>
            </a:r>
            <a:r>
              <a:rPr lang="en-US" altLang="ja-JP" sz="2000" b="1" baseline="30000" dirty="0" smtClean="0">
                <a:solidFill>
                  <a:srgbClr val="FFFF00"/>
                </a:solidFill>
              </a:rPr>
              <a:t>16</a:t>
            </a:r>
            <a:r>
              <a:rPr lang="en-US" altLang="ja-JP" sz="2000" b="1" dirty="0" smtClean="0">
                <a:solidFill>
                  <a:srgbClr val="FFFF00"/>
                </a:solidFill>
              </a:rPr>
              <a:t> cm (</a:t>
            </a:r>
            <a:r>
              <a:rPr lang="en-US" altLang="ja-JP" sz="2000" b="1" dirty="0" smtClean="0">
                <a:solidFill>
                  <a:srgbClr val="FFFF00"/>
                </a:solidFill>
                <a:latin typeface="Symbol" pitchFamily="18" charset="2"/>
              </a:rPr>
              <a:t>d</a:t>
            </a:r>
            <a:r>
              <a:rPr lang="en-US" altLang="ja-JP" sz="2000" b="1" dirty="0" smtClean="0">
                <a:solidFill>
                  <a:srgbClr val="FFFF00"/>
                </a:solidFill>
              </a:rPr>
              <a:t>/10)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 rot="5160000" flipH="1" flipV="1">
            <a:off x="2174714" y="2530886"/>
            <a:ext cx="432048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リーフォーム 15"/>
          <p:cNvSpPr/>
          <p:nvPr/>
        </p:nvSpPr>
        <p:spPr>
          <a:xfrm>
            <a:off x="2564228" y="2348880"/>
            <a:ext cx="135564" cy="435091"/>
          </a:xfrm>
          <a:custGeom>
            <a:avLst/>
            <a:gdLst>
              <a:gd name="connsiteX0" fmla="*/ 0 w 927652"/>
              <a:gd name="connsiteY0" fmla="*/ 0 h 795131"/>
              <a:gd name="connsiteX1" fmla="*/ 397565 w 927652"/>
              <a:gd name="connsiteY1" fmla="*/ 583096 h 795131"/>
              <a:gd name="connsiteX2" fmla="*/ 927652 w 927652"/>
              <a:gd name="connsiteY2" fmla="*/ 795131 h 795131"/>
              <a:gd name="connsiteX3" fmla="*/ 927652 w 927652"/>
              <a:gd name="connsiteY3" fmla="*/ 795131 h 79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652" h="795131">
                <a:moveTo>
                  <a:pt x="0" y="0"/>
                </a:moveTo>
                <a:cubicBezTo>
                  <a:pt x="121478" y="225287"/>
                  <a:pt x="242956" y="450574"/>
                  <a:pt x="397565" y="583096"/>
                </a:cubicBezTo>
                <a:cubicBezTo>
                  <a:pt x="552174" y="715618"/>
                  <a:pt x="927652" y="795131"/>
                  <a:pt x="927652" y="795131"/>
                </a:cubicBezTo>
                <a:lnTo>
                  <a:pt x="927652" y="795131"/>
                </a:ln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 rot="5160000" flipH="1" flipV="1">
            <a:off x="4449006" y="2530886"/>
            <a:ext cx="432048" cy="7200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フリーフォーム 17"/>
          <p:cNvSpPr/>
          <p:nvPr/>
        </p:nvSpPr>
        <p:spPr>
          <a:xfrm>
            <a:off x="4860032" y="2345837"/>
            <a:ext cx="279580" cy="435091"/>
          </a:xfrm>
          <a:custGeom>
            <a:avLst/>
            <a:gdLst>
              <a:gd name="connsiteX0" fmla="*/ 0 w 927652"/>
              <a:gd name="connsiteY0" fmla="*/ 0 h 795131"/>
              <a:gd name="connsiteX1" fmla="*/ 397565 w 927652"/>
              <a:gd name="connsiteY1" fmla="*/ 583096 h 795131"/>
              <a:gd name="connsiteX2" fmla="*/ 927652 w 927652"/>
              <a:gd name="connsiteY2" fmla="*/ 795131 h 795131"/>
              <a:gd name="connsiteX3" fmla="*/ 927652 w 927652"/>
              <a:gd name="connsiteY3" fmla="*/ 795131 h 79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652" h="795131">
                <a:moveTo>
                  <a:pt x="0" y="0"/>
                </a:moveTo>
                <a:cubicBezTo>
                  <a:pt x="121478" y="225287"/>
                  <a:pt x="242956" y="450574"/>
                  <a:pt x="397565" y="583096"/>
                </a:cubicBezTo>
                <a:cubicBezTo>
                  <a:pt x="552174" y="715618"/>
                  <a:pt x="927652" y="795131"/>
                  <a:pt x="927652" y="795131"/>
                </a:cubicBezTo>
                <a:lnTo>
                  <a:pt x="927652" y="795131"/>
                </a:ln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Spectral </a:t>
            </a:r>
            <a:r>
              <a:rPr lang="en-US" altLang="ja-JP" dirty="0" smtClean="0"/>
              <a:t>e</a:t>
            </a:r>
            <a:r>
              <a:rPr kumimoji="1" lang="en-US" altLang="ja-JP" dirty="0" smtClean="0"/>
              <a:t>volution </a:t>
            </a:r>
            <a:br>
              <a:rPr kumimoji="1" lang="en-US" altLang="ja-JP" dirty="0" smtClean="0"/>
            </a:br>
            <a:r>
              <a:rPr kumimoji="1" lang="en-US" altLang="ja-JP" dirty="0" smtClean="0"/>
              <a:t>associated with the flares</a:t>
            </a:r>
            <a:endParaRPr kumimoji="1" lang="ja-JP" altLang="en-US" dirty="0"/>
          </a:p>
        </p:txBody>
      </p:sp>
      <p:pic>
        <p:nvPicPr>
          <p:cNvPr id="8" name="コンテンツ プレースホルダ 7" descr="intensity-HR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270711" y="1439404"/>
            <a:ext cx="3240000" cy="4079539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4860032" y="4950460"/>
            <a:ext cx="41044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i="1" dirty="0" smtClean="0">
                <a:solidFill>
                  <a:srgbClr val="002060"/>
                </a:solidFill>
              </a:rPr>
              <a:t>F</a:t>
            </a:r>
            <a:r>
              <a:rPr kumimoji="1" lang="en-US" altLang="ja-JP" b="1" baseline="-10000" dirty="0" smtClean="0">
                <a:solidFill>
                  <a:srgbClr val="002060"/>
                </a:solidFill>
              </a:rPr>
              <a:t>2-10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 [counts s</a:t>
            </a:r>
            <a:r>
              <a:rPr kumimoji="1" lang="en-US" altLang="ja-JP" b="1" baseline="30000" dirty="0" smtClean="0">
                <a:solidFill>
                  <a:srgbClr val="002060"/>
                </a:solidFill>
              </a:rPr>
              <a:t>-1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 cm</a:t>
            </a:r>
            <a:r>
              <a:rPr kumimoji="1" lang="en-US" altLang="ja-JP" b="1" baseline="30000" dirty="0" smtClean="0">
                <a:solidFill>
                  <a:srgbClr val="002060"/>
                </a:solidFill>
              </a:rPr>
              <a:t>-2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]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3100482" y="3397642"/>
            <a:ext cx="345638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002060"/>
                </a:solidFill>
              </a:rPr>
              <a:t>HR2 = </a:t>
            </a:r>
            <a:r>
              <a:rPr kumimoji="1" lang="en-US" altLang="ja-JP" b="1" i="1" dirty="0" smtClean="0">
                <a:solidFill>
                  <a:srgbClr val="002060"/>
                </a:solidFill>
              </a:rPr>
              <a:t>F</a:t>
            </a:r>
            <a:r>
              <a:rPr lang="en-US" altLang="ja-JP" b="1" baseline="-10000" dirty="0" smtClean="0">
                <a:solidFill>
                  <a:srgbClr val="002060"/>
                </a:solidFill>
              </a:rPr>
              <a:t>15</a:t>
            </a:r>
            <a:r>
              <a:rPr kumimoji="1" lang="en-US" altLang="ja-JP" b="1" baseline="-10000" dirty="0" smtClean="0">
                <a:solidFill>
                  <a:srgbClr val="002060"/>
                </a:solidFill>
              </a:rPr>
              <a:t>-50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 / </a:t>
            </a:r>
            <a:r>
              <a:rPr kumimoji="1" lang="en-US" altLang="ja-JP" b="1" i="1" dirty="0" smtClean="0">
                <a:solidFill>
                  <a:srgbClr val="002060"/>
                </a:solidFill>
              </a:rPr>
              <a:t>F</a:t>
            </a:r>
            <a:r>
              <a:rPr kumimoji="1" lang="en-US" altLang="ja-JP" b="1" baseline="-10000" dirty="0" smtClean="0">
                <a:solidFill>
                  <a:srgbClr val="002060"/>
                </a:solidFill>
              </a:rPr>
              <a:t>2-4</a:t>
            </a:r>
            <a:endParaRPr kumimoji="1" lang="ja-JP" altLang="en-US" b="1" baseline="-10000" dirty="0">
              <a:solidFill>
                <a:srgbClr val="002060"/>
              </a:solidFill>
            </a:endParaRPr>
          </a:p>
        </p:txBody>
      </p:sp>
      <p:grpSp>
        <p:nvGrpSpPr>
          <p:cNvPr id="4" name="グループ化 14"/>
          <p:cNvGrpSpPr/>
          <p:nvPr/>
        </p:nvGrpSpPr>
        <p:grpSpPr>
          <a:xfrm>
            <a:off x="6660232" y="1339974"/>
            <a:ext cx="1296144" cy="730166"/>
            <a:chOff x="2123728" y="1547500"/>
            <a:chExt cx="1296144" cy="730166"/>
          </a:xfrm>
        </p:grpSpPr>
        <p:cxnSp>
          <p:nvCxnSpPr>
            <p:cNvPr id="16" name="直線矢印コネクタ 15"/>
            <p:cNvCxnSpPr/>
            <p:nvPr/>
          </p:nvCxnSpPr>
          <p:spPr>
            <a:xfrm rot="5400000">
              <a:off x="2555776" y="2060848"/>
              <a:ext cx="432048" cy="158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2123728" y="1547500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FF00"/>
                  </a:solidFill>
                </a:rPr>
                <a:t>100 </a:t>
              </a:r>
              <a:r>
                <a:rPr kumimoji="1" lang="en-US" altLang="ja-JP" b="1" dirty="0" err="1" smtClean="0">
                  <a:solidFill>
                    <a:srgbClr val="FFFF00"/>
                  </a:solidFill>
                </a:rPr>
                <a:t>mCrab</a:t>
              </a:r>
              <a:endParaRPr kumimoji="1" lang="ja-JP" altLang="en-US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54116"/>
            <a:ext cx="3816424" cy="357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テキスト ボックス 34"/>
          <p:cNvSpPr txBox="1"/>
          <p:nvPr/>
        </p:nvSpPr>
        <p:spPr>
          <a:xfrm>
            <a:off x="939501" y="1998132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002060"/>
                </a:solidFill>
              </a:rPr>
              <a:t>(</a:t>
            </a:r>
            <a:r>
              <a:rPr lang="en-US" altLang="ja-JP" sz="1200" b="1" dirty="0" err="1" smtClean="0">
                <a:solidFill>
                  <a:srgbClr val="002060"/>
                </a:solidFill>
              </a:rPr>
              <a:t>Tanihata</a:t>
            </a:r>
            <a:r>
              <a:rPr lang="en-US" altLang="ja-JP" sz="1200" b="1" dirty="0" smtClean="0">
                <a:solidFill>
                  <a:srgbClr val="002060"/>
                </a:solidFill>
              </a:rPr>
              <a:t> et al. 2004, </a:t>
            </a:r>
          </a:p>
          <a:p>
            <a:r>
              <a:rPr lang="en-US" altLang="ja-JP" sz="1200" b="1" dirty="0" err="1" smtClean="0">
                <a:solidFill>
                  <a:srgbClr val="002060"/>
                </a:solidFill>
              </a:rPr>
              <a:t>Tremacere</a:t>
            </a:r>
            <a:r>
              <a:rPr lang="en-US" altLang="ja-JP" sz="1200" b="1" dirty="0" smtClean="0">
                <a:solidFill>
                  <a:srgbClr val="002060"/>
                </a:solidFill>
              </a:rPr>
              <a:t> et al. 2009)</a:t>
            </a:r>
            <a:endParaRPr kumimoji="1" lang="ja-JP" altLang="en-US" sz="1200" b="1" dirty="0">
              <a:solidFill>
                <a:srgbClr val="00206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 rot="16200000">
            <a:off x="-1445315" y="3469651"/>
            <a:ext cx="360040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002060"/>
                </a:solidFill>
              </a:rPr>
              <a:t>Synchrotron Peak [</a:t>
            </a:r>
            <a:r>
              <a:rPr kumimoji="1" lang="en-US" altLang="ja-JP" b="1" dirty="0" err="1" smtClean="0">
                <a:solidFill>
                  <a:srgbClr val="002060"/>
                </a:solidFill>
              </a:rPr>
              <a:t>keV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]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79512" y="5301208"/>
            <a:ext cx="39604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b="1" dirty="0" smtClean="0">
                <a:solidFill>
                  <a:srgbClr val="002060"/>
                </a:solidFill>
              </a:rPr>
              <a:t> Peak flux [ergs s</a:t>
            </a:r>
            <a:r>
              <a:rPr kumimoji="1" lang="en-US" altLang="ja-JP" b="1" baseline="30000" dirty="0" smtClean="0">
                <a:solidFill>
                  <a:srgbClr val="002060"/>
                </a:solidFill>
              </a:rPr>
              <a:t>-1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 cm</a:t>
            </a:r>
            <a:r>
              <a:rPr kumimoji="1" lang="en-US" altLang="ja-JP" b="1" baseline="30000" dirty="0" smtClean="0">
                <a:solidFill>
                  <a:srgbClr val="002060"/>
                </a:solidFill>
              </a:rPr>
              <a:t>-2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]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75610" y="5805264"/>
            <a:ext cx="4756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b="1" dirty="0" smtClean="0"/>
              <a:t>Peak Energy </a:t>
            </a:r>
            <a:r>
              <a:rPr lang="ja-JP" altLang="en-US" sz="2400" b="1" dirty="0" smtClean="0"/>
              <a:t>～</a:t>
            </a:r>
            <a:r>
              <a:rPr lang="en-US" altLang="ja-JP" sz="2400" b="1" i="1" dirty="0" smtClean="0"/>
              <a:t>B</a:t>
            </a:r>
            <a:r>
              <a:rPr lang="en-US" altLang="ja-JP" sz="2400" b="1" dirty="0" smtClean="0"/>
              <a:t> </a:t>
            </a:r>
            <a:r>
              <a:rPr lang="en-US" altLang="ja-JP" sz="2400" b="1" dirty="0" smtClean="0">
                <a:latin typeface="Symbol" pitchFamily="18" charset="2"/>
              </a:rPr>
              <a:t>g</a:t>
            </a:r>
            <a:r>
              <a:rPr lang="en-US" altLang="ja-JP" sz="2400" b="1" baseline="-10000" dirty="0" smtClean="0"/>
              <a:t>p</a:t>
            </a:r>
            <a:r>
              <a:rPr lang="en-US" altLang="ja-JP" sz="2400" b="1" dirty="0" smtClean="0"/>
              <a:t> </a:t>
            </a:r>
            <a:r>
              <a:rPr lang="en-US" altLang="ja-JP" sz="2400" b="1" baseline="30000" dirty="0" smtClean="0"/>
              <a:t>2</a:t>
            </a:r>
            <a:r>
              <a:rPr lang="en-US" altLang="ja-JP" sz="2400" b="1" dirty="0" smtClean="0"/>
              <a:t> </a:t>
            </a:r>
            <a:r>
              <a:rPr lang="en-US" altLang="ja-JP" sz="2400" b="1" dirty="0" smtClean="0">
                <a:latin typeface="Symbol" pitchFamily="18" charset="2"/>
              </a:rPr>
              <a:t>d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400" b="1" dirty="0" smtClean="0"/>
              <a:t>Peak </a:t>
            </a:r>
            <a:r>
              <a:rPr lang="en-US" altLang="ja-JP" sz="2400" b="1" dirty="0" smtClean="0"/>
              <a:t>Flux</a:t>
            </a:r>
            <a:r>
              <a:rPr kumimoji="1" lang="ja-JP" altLang="en-US" sz="2400" b="1" dirty="0" smtClean="0"/>
              <a:t>～ </a:t>
            </a:r>
            <a:r>
              <a:rPr kumimoji="1" lang="en-US" altLang="ja-JP" sz="2400" b="1" i="1" dirty="0" smtClean="0"/>
              <a:t>B</a:t>
            </a:r>
            <a:r>
              <a:rPr kumimoji="1" lang="en-US" altLang="ja-JP" sz="2400" b="1" baseline="30000" dirty="0" smtClean="0"/>
              <a:t>2</a:t>
            </a:r>
            <a:r>
              <a:rPr kumimoji="1" lang="en-US" altLang="ja-JP" sz="2400" b="1" dirty="0" smtClean="0"/>
              <a:t> </a:t>
            </a:r>
            <a:r>
              <a:rPr kumimoji="1" lang="en-US" altLang="ja-JP" sz="2400" b="1" dirty="0" smtClean="0">
                <a:latin typeface="Symbol" pitchFamily="18" charset="2"/>
              </a:rPr>
              <a:t>g</a:t>
            </a:r>
            <a:r>
              <a:rPr kumimoji="1" lang="en-US" altLang="ja-JP" sz="2400" b="1" baseline="-10000" dirty="0" smtClean="0"/>
              <a:t>p</a:t>
            </a:r>
            <a:r>
              <a:rPr kumimoji="1" lang="en-US" altLang="ja-JP" sz="2400" b="1" baseline="30000" dirty="0" smtClean="0"/>
              <a:t>2(2-</a:t>
            </a:r>
            <a:r>
              <a:rPr kumimoji="1" lang="en-US" altLang="ja-JP" sz="2400" b="1" baseline="30000" dirty="0" smtClean="0">
                <a:latin typeface="Symbol" pitchFamily="18" charset="2"/>
              </a:rPr>
              <a:t>G</a:t>
            </a:r>
            <a:r>
              <a:rPr kumimoji="1" lang="en-US" altLang="ja-JP" sz="2400" b="1" baseline="30000" dirty="0" smtClean="0"/>
              <a:t>p)</a:t>
            </a:r>
            <a:r>
              <a:rPr kumimoji="1" lang="en-US" altLang="ja-JP" sz="2400" b="1" dirty="0" smtClean="0"/>
              <a:t> </a:t>
            </a:r>
            <a:r>
              <a:rPr kumimoji="1" lang="en-US" altLang="ja-JP" sz="2400" b="1" dirty="0" smtClean="0">
                <a:latin typeface="Symbol" pitchFamily="18" charset="2"/>
              </a:rPr>
              <a:t>d</a:t>
            </a:r>
            <a:r>
              <a:rPr kumimoji="1" lang="en-US" altLang="ja-JP" sz="2400" b="1" baseline="30000" dirty="0" smtClean="0"/>
              <a:t>2+</a:t>
            </a:r>
            <a:r>
              <a:rPr kumimoji="1" lang="en-US" altLang="ja-JP" sz="2400" b="1" baseline="30000" dirty="0" smtClean="0">
                <a:latin typeface="Symbol" pitchFamily="18" charset="2"/>
              </a:rPr>
              <a:t>G</a:t>
            </a:r>
            <a:r>
              <a:rPr kumimoji="1" lang="en-US" altLang="ja-JP" sz="2400" b="1" baseline="30000" dirty="0" smtClean="0"/>
              <a:t>p</a:t>
            </a:r>
            <a:r>
              <a:rPr kumimoji="1" lang="en-US" altLang="ja-JP" sz="2400" b="1" dirty="0" smtClean="0"/>
              <a:t> </a:t>
            </a:r>
            <a:r>
              <a:rPr kumimoji="1" lang="en-US" altLang="ja-JP" sz="2400" b="1" i="1" dirty="0" smtClean="0"/>
              <a:t>N</a:t>
            </a:r>
            <a:r>
              <a:rPr kumimoji="1" lang="en-US" altLang="ja-JP" sz="2400" b="1" baseline="-10000" dirty="0" smtClean="0"/>
              <a:t>e</a:t>
            </a:r>
            <a:r>
              <a:rPr kumimoji="1" lang="en-US" altLang="ja-JP" sz="2400" b="1" dirty="0" smtClean="0"/>
              <a:t> </a:t>
            </a:r>
            <a:r>
              <a:rPr kumimoji="1" lang="en-US" altLang="ja-JP" sz="2400" b="1" i="1" dirty="0" smtClean="0"/>
              <a:t>V</a:t>
            </a:r>
            <a:endParaRPr kumimoji="1" lang="ja-JP" altLang="en-US" sz="2400" b="1" i="1" dirty="0"/>
          </a:p>
        </p:txBody>
      </p:sp>
      <p:cxnSp>
        <p:nvCxnSpPr>
          <p:cNvPr id="40" name="直線矢印コネクタ 39"/>
          <p:cNvCxnSpPr/>
          <p:nvPr/>
        </p:nvCxnSpPr>
        <p:spPr>
          <a:xfrm rot="5400000" flipH="1" flipV="1">
            <a:off x="4572794" y="1853322"/>
            <a:ext cx="576064" cy="1588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rot="5400000" flipH="1" flipV="1">
            <a:off x="107504" y="1854116"/>
            <a:ext cx="576064" cy="1588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4495194" y="1278052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FF"/>
                </a:solidFill>
              </a:rPr>
              <a:t>Hard</a:t>
            </a:r>
            <a:endParaRPr kumimoji="1" lang="ja-JP" altLang="en-US" b="1" dirty="0">
              <a:solidFill>
                <a:srgbClr val="FF00FF"/>
              </a:solidFill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>
            <a:off x="5292080" y="3969268"/>
            <a:ext cx="3672408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7736903" y="400506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C00000"/>
                </a:solidFill>
                <a:latin typeface="Symbol" pitchFamily="18" charset="2"/>
              </a:rPr>
              <a:t>G</a:t>
            </a:r>
            <a:r>
              <a:rPr kumimoji="1" lang="en-US" altLang="ja-JP" b="1" dirty="0" smtClean="0">
                <a:solidFill>
                  <a:srgbClr val="C00000"/>
                </a:solidFill>
              </a:rPr>
              <a:t> = 2.5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>
            <a:off x="5292080" y="2430180"/>
            <a:ext cx="3672408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7740352" y="243018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C00000"/>
                </a:solidFill>
                <a:latin typeface="Symbol" pitchFamily="18" charset="2"/>
              </a:rPr>
              <a:t>G</a:t>
            </a:r>
            <a:r>
              <a:rPr kumimoji="1" lang="en-US" altLang="ja-JP" b="1" dirty="0" smtClean="0">
                <a:solidFill>
                  <a:srgbClr val="C00000"/>
                </a:solidFill>
              </a:rPr>
              <a:t> = 2.0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02706" y="1268760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FF"/>
                </a:solidFill>
              </a:rPr>
              <a:t>Hard</a:t>
            </a:r>
            <a:endParaRPr kumimoji="1" lang="ja-JP" altLang="en-US" b="1" dirty="0">
              <a:solidFill>
                <a:srgbClr val="FF00FF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860032" y="5661248"/>
            <a:ext cx="4067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i="1" dirty="0" smtClean="0"/>
              <a:t>B</a:t>
            </a:r>
            <a:r>
              <a:rPr lang="en-US" altLang="ja-JP" sz="1600" b="1" dirty="0" smtClean="0"/>
              <a:t> : magnetic field</a:t>
            </a:r>
          </a:p>
          <a:p>
            <a:r>
              <a:rPr lang="en-US" altLang="ja-JP" sz="1600" b="1" dirty="0" smtClean="0">
                <a:latin typeface="Symbol" pitchFamily="18" charset="2"/>
              </a:rPr>
              <a:t>g</a:t>
            </a:r>
            <a:r>
              <a:rPr kumimoji="1" lang="en-US" altLang="ja-JP" sz="1600" b="1" baseline="-10000" dirty="0" smtClean="0"/>
              <a:t>p</a:t>
            </a:r>
            <a:r>
              <a:rPr kumimoji="1" lang="en-US" altLang="ja-JP" sz="1600" b="1" dirty="0" smtClean="0"/>
              <a:t> : peak electron </a:t>
            </a:r>
            <a:r>
              <a:rPr kumimoji="1" lang="en-US" altLang="ja-JP" sz="1600" b="1" dirty="0" err="1" smtClean="0"/>
              <a:t>Lorents</a:t>
            </a:r>
            <a:r>
              <a:rPr kumimoji="1" lang="en-US" altLang="ja-JP" sz="1600" b="1" dirty="0" smtClean="0"/>
              <a:t> factor</a:t>
            </a:r>
          </a:p>
          <a:p>
            <a:r>
              <a:rPr lang="en-US" altLang="ja-JP" sz="1600" b="1" dirty="0" smtClean="0">
                <a:latin typeface="Symbol" pitchFamily="18" charset="2"/>
              </a:rPr>
              <a:t>d</a:t>
            </a:r>
            <a:r>
              <a:rPr lang="ja-JP" altLang="en-US" sz="1600" b="1" dirty="0" smtClean="0"/>
              <a:t> </a:t>
            </a:r>
            <a:r>
              <a:rPr lang="en-US" altLang="ja-JP" sz="1600" b="1" dirty="0" smtClean="0"/>
              <a:t>: beaming factor</a:t>
            </a:r>
          </a:p>
          <a:p>
            <a:r>
              <a:rPr kumimoji="1" lang="en-US" altLang="ja-JP" sz="1600" b="1" dirty="0" smtClean="0"/>
              <a:t>V : volume,  </a:t>
            </a:r>
            <a:r>
              <a:rPr lang="en-US" altLang="ja-JP" sz="1600" b="1" dirty="0" smtClean="0"/>
              <a:t>Ne : electron number density</a:t>
            </a:r>
            <a:endParaRPr kumimoji="1" lang="en-US" altLang="ja-JP" sz="1600" b="1" dirty="0" smtClean="0"/>
          </a:p>
        </p:txBody>
      </p:sp>
      <p:cxnSp>
        <p:nvCxnSpPr>
          <p:cNvPr id="25" name="直線矢印コネクタ 24"/>
          <p:cNvCxnSpPr/>
          <p:nvPr/>
        </p:nvCxnSpPr>
        <p:spPr>
          <a:xfrm flipV="1">
            <a:off x="1619672" y="3078252"/>
            <a:ext cx="2304256" cy="1944216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下矢印 25"/>
          <p:cNvSpPr/>
          <p:nvPr/>
        </p:nvSpPr>
        <p:spPr>
          <a:xfrm rot="7083359">
            <a:off x="7143233" y="2443516"/>
            <a:ext cx="360040" cy="1637114"/>
          </a:xfrm>
          <a:prstGeom prst="downArrow">
            <a:avLst/>
          </a:prstGeom>
          <a:solidFill>
            <a:srgbClr val="002060">
              <a:alpha val="3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コンテンツ プレースホルダ 10" descr="MAXI_blazar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8784976" cy="4392488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MAXI </a:t>
            </a:r>
            <a:r>
              <a:rPr kumimoji="1" lang="en-US" altLang="ja-JP" dirty="0" err="1" smtClean="0"/>
              <a:t>Blazars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557272"/>
            <a:ext cx="158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 smtClean="0"/>
              <a:t>1.2 years</a:t>
            </a:r>
            <a:endParaRPr kumimoji="1" lang="ja-JP" altLang="en-US" sz="2800" b="1" u="sng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617899" y="1549241"/>
            <a:ext cx="1202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rgbClr val="FF0000"/>
                </a:solidFill>
              </a:rPr>
              <a:t>2-4 </a:t>
            </a:r>
            <a:r>
              <a:rPr kumimoji="1" lang="en-US" altLang="ja-JP" sz="2000" b="1" dirty="0" err="1" smtClean="0">
                <a:solidFill>
                  <a:srgbClr val="FF0000"/>
                </a:solidFill>
              </a:rPr>
              <a:t>keV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r"/>
            <a:r>
              <a:rPr lang="en-US" altLang="ja-JP" sz="2000" b="1" dirty="0" smtClean="0">
                <a:solidFill>
                  <a:srgbClr val="00FF00"/>
                </a:solidFill>
              </a:rPr>
              <a:t>4-8 </a:t>
            </a:r>
            <a:r>
              <a:rPr lang="en-US" altLang="ja-JP" sz="2000" b="1" dirty="0" err="1" smtClean="0">
                <a:solidFill>
                  <a:srgbClr val="00FF00"/>
                </a:solidFill>
              </a:rPr>
              <a:t>keV</a:t>
            </a:r>
            <a:endParaRPr lang="en-US" altLang="ja-JP" sz="2000" b="1" dirty="0" smtClean="0">
              <a:solidFill>
                <a:srgbClr val="00FF00"/>
              </a:solidFill>
            </a:endParaRPr>
          </a:p>
          <a:p>
            <a:pPr algn="r"/>
            <a:r>
              <a:rPr kumimoji="1" lang="en-US" altLang="ja-JP" sz="2000" b="1" dirty="0" smtClean="0">
                <a:solidFill>
                  <a:srgbClr val="0000CC"/>
                </a:solidFill>
              </a:rPr>
              <a:t>8-16 </a:t>
            </a:r>
            <a:r>
              <a:rPr kumimoji="1" lang="en-US" altLang="ja-JP" sz="2000" b="1" dirty="0" err="1" smtClean="0">
                <a:solidFill>
                  <a:srgbClr val="0000CC"/>
                </a:solidFill>
              </a:rPr>
              <a:t>keV</a:t>
            </a:r>
            <a:endParaRPr kumimoji="1" lang="ja-JP" altLang="en-US" sz="2000" b="1" dirty="0">
              <a:solidFill>
                <a:srgbClr val="0000CC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63503" y="6002704"/>
            <a:ext cx="63902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FF00"/>
                </a:solidFill>
              </a:rPr>
              <a:t>17 HBLs</a:t>
            </a:r>
            <a:r>
              <a:rPr lang="en-US" altLang="ja-JP" sz="2400" b="1" dirty="0" smtClean="0"/>
              <a:t>, </a:t>
            </a:r>
            <a:r>
              <a:rPr lang="en-US" altLang="ja-JP" sz="2400" b="1" dirty="0" smtClean="0">
                <a:solidFill>
                  <a:srgbClr val="FF6600"/>
                </a:solidFill>
              </a:rPr>
              <a:t>2 LBLs</a:t>
            </a:r>
            <a:r>
              <a:rPr lang="en-US" altLang="ja-JP" sz="2400" b="1" dirty="0" smtClean="0"/>
              <a:t>, </a:t>
            </a:r>
            <a:r>
              <a:rPr lang="en-US" altLang="ja-JP" sz="2400" b="1" dirty="0" smtClean="0">
                <a:solidFill>
                  <a:srgbClr val="00FFFF"/>
                </a:solidFill>
              </a:rPr>
              <a:t>7 FSRQs</a:t>
            </a:r>
            <a:r>
              <a:rPr lang="en-US" altLang="ja-JP" sz="2400" b="1" dirty="0" smtClean="0"/>
              <a:t>, </a:t>
            </a:r>
            <a:r>
              <a:rPr lang="en-US" altLang="ja-JP" sz="2400" b="1" dirty="0" smtClean="0">
                <a:solidFill>
                  <a:srgbClr val="00FF00"/>
                </a:solidFill>
              </a:rPr>
              <a:t>8 Radio Galaxies</a:t>
            </a:r>
          </a:p>
          <a:p>
            <a:pPr algn="r"/>
            <a:r>
              <a:rPr lang="en-US" altLang="ja-JP" b="1" dirty="0" smtClean="0"/>
              <a:t>(available at the MAXI web: http://maxi.riken.jp/top/)</a:t>
            </a:r>
            <a:endParaRPr kumimoji="1" lang="ja-JP" alt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ひらめき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ひらめき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1007</TotalTime>
  <Words>977</Words>
  <Application>Microsoft Office PowerPoint</Application>
  <PresentationFormat>画面に合わせる (4:3)</PresentationFormat>
  <Paragraphs>207</Paragraphs>
  <Slides>11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ひらめき</vt:lpstr>
      <vt:lpstr>MAXI observation of Blazars</vt:lpstr>
      <vt:lpstr>Blazars</vt:lpstr>
      <vt:lpstr>MAXI lightcurve  of Mrk 421</vt:lpstr>
      <vt:lpstr>MWL lightcurve  of Mrk 421</vt:lpstr>
      <vt:lpstr>Strong flares from Mrk 421 detected with MAXI</vt:lpstr>
      <vt:lpstr>X-ray spectrum of Mrk 421  during the strong flares</vt:lpstr>
      <vt:lpstr>Physical parameters associated with the flares</vt:lpstr>
      <vt:lpstr>Spectral evolution  associated with the flares</vt:lpstr>
      <vt:lpstr>MAXI Blazars</vt:lpstr>
      <vt:lpstr>MAXI Lightcurve  of Blazars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 observation of Blazars</dc:title>
  <dc:creator>n-isobe</dc:creator>
  <cp:lastModifiedBy>n-isobe</cp:lastModifiedBy>
  <cp:revision>309</cp:revision>
  <dcterms:created xsi:type="dcterms:W3CDTF">2010-11-28T06:49:13Z</dcterms:created>
  <dcterms:modified xsi:type="dcterms:W3CDTF">2010-12-02T05:24:45Z</dcterms:modified>
</cp:coreProperties>
</file>