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EE99-F721-7248-BE2C-96FCC3D45C9D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762B6-D5CC-9042-9EE3-935A9FF44574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762B6-D5CC-9042-9EE3-935A9FF44574}" type="slidenum">
              <a:rPr lang="ja-JP" altLang="en-US" smtClean="0"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F59C-275C-4C4D-9640-2EE4ADD5C000}" type="datetimeFigureOut">
              <a:rPr lang="ja-JP" altLang="en-US" smtClean="0"/>
              <a:t>10.12.2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5094-6030-0242-AB2F-F4732A568C5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Scientific research ?</a:t>
            </a:r>
            <a:endParaRPr lang="ja-JP" altLang="en-US" dirty="0"/>
          </a:p>
        </p:txBody>
      </p:sp>
      <p:pic>
        <p:nvPicPr>
          <p:cNvPr id="8" name="コンテンツ プレースホルダ 7" descr="BlindMenandElepha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414" r="-13414"/>
          <a:stretch>
            <a:fillRect/>
          </a:stretch>
        </p:blipFill>
        <p:spPr/>
      </p:pic>
      <p:sp>
        <p:nvSpPr>
          <p:cNvPr id="9" name="テキスト ボックス 8"/>
          <p:cNvSpPr txBox="1"/>
          <p:nvPr/>
        </p:nvSpPr>
        <p:spPr>
          <a:xfrm>
            <a:off x="6057102" y="1600200"/>
            <a:ext cx="282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Getting results from limited information.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699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Time domain</a:t>
            </a:r>
            <a:endParaRPr lang="ja-JP" altLang="en-US" dirty="0"/>
          </a:p>
        </p:txBody>
      </p:sp>
      <p:grpSp>
        <p:nvGrpSpPr>
          <p:cNvPr id="3" name="図形グループ 10"/>
          <p:cNvGrpSpPr/>
          <p:nvPr/>
        </p:nvGrpSpPr>
        <p:grpSpPr>
          <a:xfrm>
            <a:off x="1262967" y="1143000"/>
            <a:ext cx="7083006" cy="5303160"/>
            <a:chOff x="1262967" y="1203300"/>
            <a:chExt cx="7083006" cy="5303160"/>
          </a:xfrm>
        </p:grpSpPr>
        <p:sp>
          <p:nvSpPr>
            <p:cNvPr id="4" name="正方形/長方形 3"/>
            <p:cNvSpPr/>
            <p:nvPr/>
          </p:nvSpPr>
          <p:spPr>
            <a:xfrm>
              <a:off x="1497993" y="1203300"/>
              <a:ext cx="6285058" cy="4525963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85272" y="5851568"/>
              <a:ext cx="301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</a:p>
            <a:p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481391" y="581476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3</a:t>
              </a:r>
            </a:p>
            <a:p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298469" y="583744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–3</a:t>
              </a:r>
            </a:p>
            <a:p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262967" y="586012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–9</a:t>
              </a:r>
            </a:p>
            <a:p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780434" y="586012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–6</a:t>
              </a:r>
            </a:p>
            <a:p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149567" y="3224880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2665" y="2060698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2665" y="1029600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4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011" y="4147299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–2</a:t>
            </a:r>
            <a:endParaRPr kumimoji="1" lang="ja-JP" altLang="en-US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245" y="5385137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–4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18050" y="6216134"/>
            <a:ext cx="28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Observational duration (day)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66554" y="3244333"/>
            <a:ext cx="16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Variability (day)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352309" y="1662070"/>
            <a:ext cx="2766870" cy="21142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451228" y="4785574"/>
            <a:ext cx="2847242" cy="10142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Pulsars</a:t>
            </a:r>
          </a:p>
          <a:p>
            <a:pPr algn="ctr"/>
            <a:r>
              <a:rPr kumimoji="1" lang="en-US" altLang="ja-JP" dirty="0" err="1" smtClean="0">
                <a:solidFill>
                  <a:srgbClr val="FF0000"/>
                </a:solidFill>
              </a:rPr>
              <a:t>GRBs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/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SRFs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38225" y="1662070"/>
            <a:ext cx="220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+ BH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trasients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+ NS transient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Super Nova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Classical Nova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Flaring stars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AGN long term   	variability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45169" y="6120374"/>
            <a:ext cx="8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~ 5yr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43362" y="2024552"/>
            <a:ext cx="383195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Collaboration &amp; </a:t>
            </a:r>
          </a:p>
          <a:p>
            <a:r>
              <a:rPr lang="en-US" altLang="ja-JP" sz="2400" b="1" dirty="0" smtClean="0"/>
              <a:t>Coordinate observation</a:t>
            </a:r>
          </a:p>
          <a:p>
            <a:r>
              <a:rPr lang="en-US" altLang="ja-JP" sz="2400" b="1" dirty="0" smtClean="0"/>
              <a:t>With other observatories </a:t>
            </a:r>
          </a:p>
          <a:p>
            <a:r>
              <a:rPr lang="en-US" altLang="ja-JP" sz="2400" b="1" dirty="0" smtClean="0"/>
              <a:t>Is </a:t>
            </a:r>
            <a:r>
              <a:rPr lang="en-US" altLang="ja-JP" sz="2400" b="1" dirty="0"/>
              <a:t>crucially</a:t>
            </a:r>
            <a:r>
              <a:rPr lang="en-US" altLang="ja-JP" sz="2400" b="1" dirty="0" smtClean="0"/>
              <a:t> important!!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43362" y="1477404"/>
            <a:ext cx="256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800000"/>
                </a:solidFill>
              </a:rPr>
              <a:t>We have already learned: 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570579" y="2717048"/>
            <a:ext cx="7409499" cy="3403326"/>
            <a:chOff x="570579" y="2717048"/>
            <a:chExt cx="7409499" cy="3403326"/>
          </a:xfrm>
        </p:grpSpPr>
        <p:pic>
          <p:nvPicPr>
            <p:cNvPr id="23" name="図 22" descr="LSST-Telescope_Side_2-47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0434" y="3050163"/>
              <a:ext cx="4087816" cy="3070211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6868250" y="4099303"/>
              <a:ext cx="1111828" cy="175432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rgbClr val="FF0000"/>
                  </a:solidFill>
                </a:rPr>
                <a:t>CRTS</a:t>
              </a:r>
            </a:p>
            <a:p>
              <a:r>
                <a:rPr kumimoji="1" lang="en-US" altLang="ja-JP" sz="3600" dirty="0" smtClean="0">
                  <a:solidFill>
                    <a:srgbClr val="FF0000"/>
                  </a:solidFill>
                </a:rPr>
                <a:t>PTF</a:t>
              </a:r>
            </a:p>
            <a:p>
              <a:r>
                <a:rPr lang="en-US" altLang="ja-JP" sz="3600" dirty="0" smtClean="0">
                  <a:solidFill>
                    <a:srgbClr val="FF0000"/>
                  </a:solidFill>
                </a:rPr>
                <a:t>LSST</a:t>
              </a:r>
              <a:endParaRPr kumimoji="1" lang="ja-JP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70579" y="2717048"/>
              <a:ext cx="2209855" cy="175432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3600" dirty="0" smtClean="0">
                  <a:solidFill>
                    <a:srgbClr val="FF0000"/>
                  </a:solidFill>
                </a:rPr>
                <a:t>Swift</a:t>
              </a:r>
            </a:p>
            <a:p>
              <a:pPr algn="r"/>
              <a:r>
                <a:rPr lang="en-US" altLang="ja-JP" sz="3600" dirty="0" smtClean="0">
                  <a:solidFill>
                    <a:srgbClr val="FF0000"/>
                  </a:solidFill>
                </a:rPr>
                <a:t>Fermi</a:t>
              </a:r>
              <a:endParaRPr kumimoji="1" lang="en-US" altLang="ja-JP" sz="3600" dirty="0" smtClean="0">
                <a:solidFill>
                  <a:srgbClr val="FF0000"/>
                </a:solidFill>
              </a:endParaRPr>
            </a:p>
            <a:p>
              <a:pPr algn="r"/>
              <a:r>
                <a:rPr lang="en-US" altLang="ja-JP" sz="3600" dirty="0" smtClean="0">
                  <a:solidFill>
                    <a:srgbClr val="FF0000"/>
                  </a:solidFill>
                </a:rPr>
                <a:t>INTEGRAL</a:t>
              </a:r>
              <a:endParaRPr kumimoji="1" lang="ja-JP" altLang="en-US" sz="3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3357"/>
            <a:ext cx="8229600" cy="194003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MAXI project started more than 1.5 decades ago!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2</a:t>
            </a:r>
            <a:r>
              <a:rPr lang="en-US" altLang="ja-JP" sz="4000" baseline="30000" dirty="0" smtClean="0"/>
              <a:t>nd</a:t>
            </a:r>
            <a:r>
              <a:rPr lang="en-US" altLang="ja-JP" sz="4000" dirty="0" smtClean="0"/>
              <a:t> MAXI Workshop in 2001</a:t>
            </a:r>
            <a:endParaRPr lang="ja-JP" altLang="en-US" sz="4000" dirty="0"/>
          </a:p>
        </p:txBody>
      </p:sp>
      <p:pic>
        <p:nvPicPr>
          <p:cNvPr id="4" name="コンテンツ プレースホルダ 3" descr="MAXI2001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688" b="-688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 7" descr="mihar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10" name="テキスト ボックス 9"/>
          <p:cNvSpPr txBox="1"/>
          <p:nvPr/>
        </p:nvSpPr>
        <p:spPr>
          <a:xfrm>
            <a:off x="2059070" y="541849"/>
            <a:ext cx="190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 got old …. 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5824118" y="1403431"/>
            <a:ext cx="1912949" cy="1113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960885" y="555782"/>
            <a:ext cx="107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3366FF"/>
                </a:solidFill>
              </a:rPr>
              <a:t>Mihara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Prof Matsuoka was young …. </a:t>
            </a:r>
            <a:endParaRPr lang="ja-JP" altLang="en-US" dirty="0"/>
          </a:p>
        </p:txBody>
      </p:sp>
      <p:pic>
        <p:nvPicPr>
          <p:cNvPr id="8" name="コンテンツ プレースホルダ 7" descr="matsuoka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1071799" y="4411912"/>
            <a:ext cx="700040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Many thanks to Prof. Matsuoka for his hard work and elaborations !!!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This workshop partially supported by           Aoyama </a:t>
            </a:r>
            <a:r>
              <a:rPr lang="en-US" altLang="ja-JP" dirty="0" err="1" smtClean="0"/>
              <a:t>Gakuin</a:t>
            </a:r>
            <a:r>
              <a:rPr lang="en-US" altLang="ja-JP" dirty="0" smtClean="0"/>
              <a:t> University Research Institute and Society for Promotion of Space Science.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We thank to Dr. </a:t>
            </a:r>
            <a:r>
              <a:rPr lang="en-US" altLang="ja-JP" dirty="0" err="1" smtClean="0"/>
              <a:t>Kohama</a:t>
            </a:r>
            <a:r>
              <a:rPr lang="en-US" altLang="ja-JP" dirty="0" smtClean="0"/>
              <a:t>, Ms. Takahashi, Mr. Adachi, and Ms. </a:t>
            </a:r>
            <a:r>
              <a:rPr lang="en-US" altLang="ja-JP" dirty="0" err="1" smtClean="0"/>
              <a:t>Konagai</a:t>
            </a:r>
            <a:r>
              <a:rPr lang="en-US" altLang="ja-JP" dirty="0" smtClean="0"/>
              <a:t>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The organizers would thank to all the participants for  coming.</a:t>
            </a:r>
          </a:p>
          <a:p>
            <a:pPr>
              <a:buNone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491"/>
          </a:xfrm>
        </p:spPr>
        <p:txBody>
          <a:bodyPr/>
          <a:lstStyle/>
          <a:p>
            <a:r>
              <a:rPr lang="en-US" altLang="ja-JP" dirty="0" smtClean="0"/>
              <a:t>Astrophysical view</a:t>
            </a:r>
            <a:endParaRPr lang="ja-JP" altLang="en-US" dirty="0"/>
          </a:p>
        </p:txBody>
      </p:sp>
      <p:pic>
        <p:nvPicPr>
          <p:cNvPr id="8" name="コンテンツ プレースホルダ 7" descr="BlindMenandElepha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414" r="-13414"/>
          <a:stretch>
            <a:fillRect/>
          </a:stretch>
        </p:blipFill>
        <p:spPr/>
      </p:pic>
      <p:sp>
        <p:nvSpPr>
          <p:cNvPr id="9" name="テキスト ボックス 8"/>
          <p:cNvSpPr txBox="1"/>
          <p:nvPr/>
        </p:nvSpPr>
        <p:spPr>
          <a:xfrm>
            <a:off x="6057102" y="1600200"/>
            <a:ext cx="282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円形吹き出し 4"/>
          <p:cNvSpPr/>
          <p:nvPr/>
        </p:nvSpPr>
        <p:spPr>
          <a:xfrm flipH="1">
            <a:off x="457200" y="2506477"/>
            <a:ext cx="1814078" cy="1143082"/>
          </a:xfrm>
          <a:prstGeom prst="wedgeEllipseCallout">
            <a:avLst/>
          </a:prstGeom>
          <a:solidFill>
            <a:srgbClr val="CCFFCC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chemeClr val="tx1"/>
                </a:solidFill>
              </a:rPr>
              <a:t>Blazar</a:t>
            </a:r>
            <a:r>
              <a:rPr lang="en-US" altLang="ja-JP" sz="2400" dirty="0" smtClean="0">
                <a:solidFill>
                  <a:schemeClr val="tx1"/>
                </a:solidFill>
              </a:rPr>
              <a:t>?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円形吹き出し 5"/>
          <p:cNvSpPr/>
          <p:nvPr/>
        </p:nvSpPr>
        <p:spPr>
          <a:xfrm flipH="1">
            <a:off x="824435" y="1125129"/>
            <a:ext cx="2189717" cy="864049"/>
          </a:xfrm>
          <a:prstGeom prst="wedgeEllipseCallout">
            <a:avLst/>
          </a:prstGeom>
          <a:solidFill>
            <a:srgbClr val="CCFFCC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Seyfert2!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4787024" y="1125129"/>
            <a:ext cx="2766594" cy="864049"/>
          </a:xfrm>
          <a:prstGeom prst="wedgeEllipse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Dark Energy??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1" name="雲形吹き出し 10"/>
          <p:cNvSpPr/>
          <p:nvPr/>
        </p:nvSpPr>
        <p:spPr>
          <a:xfrm flipH="1" flipV="1">
            <a:off x="2822858" y="4990675"/>
            <a:ext cx="1964166" cy="1135488"/>
          </a:xfrm>
          <a:prstGeom prst="cloudCallout">
            <a:avLst/>
          </a:prstGeom>
          <a:solidFill>
            <a:srgbClr val="CCFFCC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雲形吹き出し 11"/>
          <p:cNvSpPr/>
          <p:nvPr/>
        </p:nvSpPr>
        <p:spPr>
          <a:xfrm>
            <a:off x="6679046" y="3429000"/>
            <a:ext cx="2007753" cy="846632"/>
          </a:xfrm>
          <a:prstGeom prst="cloudCallout">
            <a:avLst/>
          </a:prstGeom>
          <a:solidFill>
            <a:srgbClr val="CCFFCC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Galaxy formation ..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14152" y="5190976"/>
            <a:ext cx="161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Cosmic-</a:t>
            </a:r>
            <a:r>
              <a:rPr lang="en-US" altLang="ja-JP" dirty="0"/>
              <a:t>ray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Acceleration ….</a:t>
            </a:r>
            <a:endParaRPr kumimoji="1" lang="ja-JP" altLang="en-US" dirty="0"/>
          </a:p>
        </p:txBody>
      </p:sp>
      <p:sp>
        <p:nvSpPr>
          <p:cNvPr id="17" name="左矢印 16"/>
          <p:cNvSpPr/>
          <p:nvPr/>
        </p:nvSpPr>
        <p:spPr>
          <a:xfrm rot="19808596">
            <a:off x="6128408" y="2528756"/>
            <a:ext cx="805772" cy="501296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83205" y="2244867"/>
            <a:ext cx="149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Universe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699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Time domain</a:t>
            </a:r>
            <a:endParaRPr lang="ja-JP" altLang="en-US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262967" y="1143000"/>
            <a:ext cx="7083006" cy="5303160"/>
            <a:chOff x="1262967" y="1203300"/>
            <a:chExt cx="7083006" cy="5303160"/>
          </a:xfrm>
        </p:grpSpPr>
        <p:sp>
          <p:nvSpPr>
            <p:cNvPr id="4" name="正方形/長方形 3"/>
            <p:cNvSpPr/>
            <p:nvPr/>
          </p:nvSpPr>
          <p:spPr>
            <a:xfrm>
              <a:off x="1497993" y="1203300"/>
              <a:ext cx="6285058" cy="4525963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85272" y="5851568"/>
              <a:ext cx="301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</a:p>
            <a:p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481391" y="581476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3</a:t>
              </a:r>
            </a:p>
            <a:p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298469" y="583744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–3</a:t>
              </a:r>
            </a:p>
            <a:p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262967" y="586012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–9</a:t>
              </a:r>
            </a:p>
            <a:p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780434" y="586012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–6</a:t>
              </a:r>
            </a:p>
            <a:p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149567" y="3224880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2665" y="2060698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2665" y="1029600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4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011" y="4147299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–2</a:t>
            </a:r>
            <a:endParaRPr kumimoji="1" lang="ja-JP" altLang="en-US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245" y="5385137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–4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18050" y="6216134"/>
            <a:ext cx="28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Observational duration (day)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66554" y="3244333"/>
            <a:ext cx="16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Variability (day)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352309" y="1662070"/>
            <a:ext cx="2766870" cy="21142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451228" y="4785574"/>
            <a:ext cx="2847242" cy="10142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Pulsars</a:t>
            </a:r>
          </a:p>
          <a:p>
            <a:pPr algn="ctr"/>
            <a:r>
              <a:rPr kumimoji="1" lang="en-US" altLang="ja-JP" dirty="0" err="1" smtClean="0">
                <a:solidFill>
                  <a:srgbClr val="FF0000"/>
                </a:solidFill>
              </a:rPr>
              <a:t>GRBs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/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SRFs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38225" y="1662070"/>
            <a:ext cx="220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+ BH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trasients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+ NS transient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Super Nova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Classical Nova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Flaring stars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AGN long term   	variability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45169" y="6120374"/>
            <a:ext cx="8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~ 5yr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LCmulti2_mjd55050_55400_bin24.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0690" y="2459321"/>
            <a:ext cx="3182620" cy="30759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515" y="141595"/>
            <a:ext cx="8994280" cy="76555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Black hole candidates</a:t>
            </a:r>
            <a:br>
              <a:rPr lang="en-US" altLang="ja-JP" dirty="0" smtClean="0"/>
            </a:br>
            <a:r>
              <a:rPr lang="en-US" altLang="ja-JP" sz="3111" dirty="0" smtClean="0"/>
              <a:t>New Activity, Spectral Transition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A0BA-7E29-6044-9B54-CE4629A7A512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8" name="図 7" descr="LCmulti2_mjd55050_55400_bin24.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59321"/>
            <a:ext cx="3182620" cy="3075940"/>
          </a:xfrm>
          <a:prstGeom prst="rect">
            <a:avLst/>
          </a:prstGeom>
        </p:spPr>
      </p:pic>
      <p:cxnSp>
        <p:nvCxnSpPr>
          <p:cNvPr id="22" name="直線矢印コネクタ 21"/>
          <p:cNvCxnSpPr/>
          <p:nvPr/>
        </p:nvCxnSpPr>
        <p:spPr>
          <a:xfrm rot="5400000">
            <a:off x="2539734" y="2365119"/>
            <a:ext cx="570882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6200000" flipH="1">
            <a:off x="4435702" y="2365912"/>
            <a:ext cx="570881" cy="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>
            <a:off x="7310233" y="2365119"/>
            <a:ext cx="570882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8192069" y="2365119"/>
            <a:ext cx="570883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200129" y="1434143"/>
            <a:ext cx="2147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0"/>
                </a:solidFill>
                <a:latin typeface="Helvetica"/>
                <a:cs typeface="Helvetica"/>
              </a:rPr>
              <a:t>ATEL#2711</a:t>
            </a:r>
          </a:p>
          <a:p>
            <a:r>
              <a:rPr lang="en-US" altLang="ja-JP" dirty="0" smtClean="0">
                <a:solidFill>
                  <a:srgbClr val="000090"/>
                </a:solidFill>
                <a:latin typeface="Helvetica"/>
                <a:cs typeface="Helvetica"/>
              </a:rPr>
              <a:t>Soft X-ray increase</a:t>
            </a:r>
            <a:endParaRPr kumimoji="1" lang="ja-JP" altLang="en-US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17536" y="1434143"/>
            <a:ext cx="2725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0"/>
                </a:solidFill>
                <a:latin typeface="Helvetica"/>
                <a:cs typeface="Helvetica"/>
              </a:rPr>
              <a:t>ATEL#2380</a:t>
            </a:r>
          </a:p>
          <a:p>
            <a:r>
              <a:rPr lang="en-US" altLang="ja-JP" dirty="0" smtClean="0">
                <a:solidFill>
                  <a:srgbClr val="000090"/>
                </a:solidFill>
                <a:latin typeface="Helvetica"/>
                <a:cs typeface="Helvetica"/>
              </a:rPr>
              <a:t>Beginning of new activity</a:t>
            </a:r>
            <a:endParaRPr kumimoji="1" lang="ja-JP" altLang="en-US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51510" y="1434143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0"/>
                </a:solidFill>
                <a:latin typeface="Helvetica"/>
                <a:cs typeface="Helvetica"/>
              </a:rPr>
              <a:t>ATEL#2404, #2635</a:t>
            </a:r>
          </a:p>
          <a:p>
            <a:r>
              <a:rPr lang="en-US" altLang="ja-JP" dirty="0" smtClean="0">
                <a:solidFill>
                  <a:srgbClr val="000090"/>
                </a:solidFill>
                <a:latin typeface="Helvetica"/>
                <a:cs typeface="Helvetica"/>
              </a:rPr>
              <a:t>State transition</a:t>
            </a:r>
            <a:endParaRPr kumimoji="1" lang="ja-JP" altLang="en-US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48696" y="6096029"/>
            <a:ext cx="673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Helvetica"/>
                <a:cs typeface="Helvetica"/>
              </a:rPr>
              <a:t>O-07: </a:t>
            </a:r>
            <a:r>
              <a:rPr lang="en-US" altLang="ja-JP" dirty="0" err="1" smtClean="0">
                <a:solidFill>
                  <a:srgbClr val="FF0000"/>
                </a:solidFill>
                <a:latin typeface="Helvetica"/>
                <a:cs typeface="Helvetica"/>
              </a:rPr>
              <a:t>Negoro</a:t>
            </a:r>
            <a:r>
              <a:rPr lang="en-US" altLang="ja-JP" dirty="0" smtClean="0">
                <a:solidFill>
                  <a:srgbClr val="FF0000"/>
                </a:solidFill>
                <a:latin typeface="Helvetica"/>
                <a:cs typeface="Helvetica"/>
              </a:rPr>
              <a:t>, YO-04amaoka, P-01 </a:t>
            </a:r>
            <a:r>
              <a:rPr lang="en-US" altLang="ja-JP" dirty="0" err="1" smtClean="0">
                <a:solidFill>
                  <a:srgbClr val="FF0000"/>
                </a:solidFill>
                <a:latin typeface="Helvetica"/>
                <a:cs typeface="Helvetica"/>
              </a:rPr>
              <a:t>Nakahira</a:t>
            </a:r>
            <a:r>
              <a:rPr lang="en-US" altLang="ja-JP" dirty="0" smtClean="0">
                <a:solidFill>
                  <a:srgbClr val="FF0000"/>
                </a:solidFill>
                <a:latin typeface="Helvetica"/>
                <a:cs typeface="Helvetica"/>
              </a:rPr>
              <a:t>, P-07Shidatsu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3055" y="2266754"/>
            <a:ext cx="10185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Helvetica"/>
                <a:cs typeface="Helvetica"/>
              </a:rPr>
              <a:t>Cyg</a:t>
            </a:r>
            <a:r>
              <a:rPr kumimoji="1" lang="en-US" altLang="ja-JP" dirty="0" smtClean="0">
                <a:latin typeface="Helvetica"/>
                <a:cs typeface="Helvetica"/>
              </a:rPr>
              <a:t> X-1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82621" y="2266754"/>
            <a:ext cx="11726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Helvetica"/>
                <a:cs typeface="Helvetica"/>
              </a:rPr>
              <a:t>GX 339-4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pic>
        <p:nvPicPr>
          <p:cNvPr id="10" name="図 9" descr="LCmulti2_mjd55050_55400_bin24.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1380" y="2459321"/>
            <a:ext cx="3182620" cy="307594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6163311" y="2266754"/>
            <a:ext cx="10185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Helvetica"/>
                <a:cs typeface="Helvetica"/>
              </a:rPr>
              <a:t>Cyg</a:t>
            </a:r>
            <a:r>
              <a:rPr kumimoji="1" lang="en-US" altLang="ja-JP" dirty="0" smtClean="0">
                <a:latin typeface="Helvetica"/>
                <a:cs typeface="Helvetica"/>
              </a:rPr>
              <a:t> X-3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34960" y="3513128"/>
            <a:ext cx="9284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90"/>
                </a:solidFill>
                <a:cs typeface="Helvetica"/>
              </a:rPr>
              <a:t>4-10 </a:t>
            </a:r>
            <a:r>
              <a:rPr kumimoji="1" lang="en-US" altLang="ja-JP" sz="1600" dirty="0" err="1" smtClean="0">
                <a:solidFill>
                  <a:srgbClr val="000090"/>
                </a:solidFill>
                <a:cs typeface="Helvetica"/>
              </a:rPr>
              <a:t>keV</a:t>
            </a:r>
            <a:endParaRPr kumimoji="1" lang="ja-JP" altLang="en-US" sz="16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322260" y="4394940"/>
            <a:ext cx="1031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90"/>
                </a:solidFill>
                <a:cs typeface="Helvetica"/>
              </a:rPr>
              <a:t>10-20</a:t>
            </a:r>
            <a:r>
              <a:rPr kumimoji="1" lang="en-US" altLang="ja-JP" sz="16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kumimoji="1" lang="en-US" altLang="ja-JP" sz="1600" dirty="0" err="1" smtClean="0">
                <a:solidFill>
                  <a:srgbClr val="000090"/>
                </a:solidFill>
                <a:cs typeface="Helvetica"/>
              </a:rPr>
              <a:t>keV</a:t>
            </a:r>
            <a:endParaRPr kumimoji="1" lang="ja-JP" altLang="en-US" sz="16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47660" y="2676883"/>
            <a:ext cx="8130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kumimoji="1" lang="en-US" altLang="ja-JP" sz="1600" dirty="0" smtClean="0">
                <a:solidFill>
                  <a:srgbClr val="000090"/>
                </a:solidFill>
                <a:cs typeface="Helvetica"/>
              </a:rPr>
              <a:t>-4 </a:t>
            </a:r>
            <a:r>
              <a:rPr kumimoji="1" lang="en-US" altLang="ja-JP" sz="1600" dirty="0" err="1" smtClean="0">
                <a:solidFill>
                  <a:srgbClr val="000090"/>
                </a:solidFill>
                <a:cs typeface="Helvetica"/>
              </a:rPr>
              <a:t>keV</a:t>
            </a:r>
            <a:endParaRPr kumimoji="1" lang="ja-JP" altLang="en-US" sz="16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43995" y="5535261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90"/>
                </a:solidFill>
              </a:rPr>
              <a:t>~ 1yr</a:t>
            </a:r>
            <a:endParaRPr kumimoji="1" lang="ja-JP" alt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タイトル 3"/>
          <p:cNvSpPr>
            <a:spLocks noGrp="1"/>
          </p:cNvSpPr>
          <p:nvPr>
            <p:ph type="title"/>
          </p:nvPr>
        </p:nvSpPr>
        <p:spPr>
          <a:xfrm>
            <a:off x="142875" y="-26988"/>
            <a:ext cx="8893175" cy="9985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500"/>
              <a:t>Suzaku observation of XTE J1752-223 </a:t>
            </a:r>
            <a:endParaRPr lang="ja-JP" altLang="en-US" sz="450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1196975"/>
            <a:ext cx="8893175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u="sng"/>
              <a:t>Details of observations</a:t>
            </a:r>
            <a:endParaRPr lang="ja-JP" altLang="en-US" sz="2400" u="sng"/>
          </a:p>
          <a:p>
            <a:pPr lvl="1" eaLnBrk="1" hangingPunct="1">
              <a:lnSpc>
                <a:spcPct val="80000"/>
              </a:lnSpc>
            </a:pPr>
            <a:r>
              <a:rPr lang="en-US" altLang="ja-JP" sz="2000"/>
              <a:t>ObservationDate</a:t>
            </a:r>
            <a:r>
              <a:rPr lang="ja-JP" altLang="en-US" sz="2000"/>
              <a:t>　</a:t>
            </a:r>
            <a:r>
              <a:rPr lang="en-US" altLang="ja-JP" sz="2000"/>
              <a:t>2010-02-24 04:58:00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ja-JP" altLang="en-US" sz="2000"/>
              <a:t>　　　　　　　　</a:t>
            </a:r>
            <a:r>
              <a:rPr lang="en-US" altLang="ja-JP" sz="2000"/>
              <a:t> – 2010-02-25 04:27:24 (UT) 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/>
              <a:t> </a:t>
            </a:r>
            <a:r>
              <a:rPr lang="en-US" altLang="ja-JP" sz="2000"/>
              <a:t>Total exposure 41 ksec 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/>
              <a:t>ＸＩＳ  </a:t>
            </a:r>
            <a:r>
              <a:rPr lang="en-US" altLang="ja-JP" sz="2000"/>
              <a:t>Exposure</a:t>
            </a:r>
            <a:r>
              <a:rPr lang="ja-JP" altLang="en-US" sz="2000"/>
              <a:t> </a:t>
            </a:r>
            <a:r>
              <a:rPr lang="en-US" altLang="ja-JP" sz="2000"/>
              <a:t>0.5 ksec (XIS 1),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ja-JP" altLang="en-US" sz="2000"/>
              <a:t>　　　　　　　　　　　 </a:t>
            </a:r>
            <a:r>
              <a:rPr lang="en-US" altLang="ja-JP" sz="2000"/>
              <a:t>6.1 ksec (XIS 0,3)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/>
              <a:t> </a:t>
            </a:r>
            <a:r>
              <a:rPr lang="en-US" altLang="ja-JP" sz="2000"/>
              <a:t>Observation direction</a:t>
            </a:r>
            <a:r>
              <a:rPr lang="ja-JP" altLang="en-US" sz="2000"/>
              <a:t>   </a:t>
            </a:r>
            <a:r>
              <a:rPr lang="en-US" altLang="ja-JP" sz="2000"/>
              <a:t>HXD nominal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/>
              <a:t>ＸＩＳ </a:t>
            </a:r>
            <a:r>
              <a:rPr lang="en-US" altLang="ja-JP" sz="2000"/>
              <a:t>mode 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1800"/>
              <a:t> </a:t>
            </a:r>
            <a:r>
              <a:rPr lang="en-US" altLang="ja-JP" sz="1600"/>
              <a:t>Full window 0.1s burst option (XIS 1) </a:t>
            </a:r>
            <a:r>
              <a:rPr lang="ja-JP" altLang="en-US" sz="1600"/>
              <a:t>　　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ja-JP" altLang="en-US" sz="1600"/>
              <a:t>        　 </a:t>
            </a:r>
            <a:r>
              <a:rPr lang="en-US" altLang="ja-JP" sz="1600"/>
              <a:t>1/4 window 0.3s burst option   (XIS 0.3)</a:t>
            </a:r>
            <a:r>
              <a:rPr lang="ja-JP" altLang="en-US" sz="1600"/>
              <a:t>　</a:t>
            </a:r>
            <a:endParaRPr lang="en-US" altLang="ja-JP" sz="160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ja-JP" sz="160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ja-JP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3200"/>
              <a:t>     Suzaku observed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3200">
                <a:solidFill>
                  <a:srgbClr val="FF0000"/>
                </a:solidFill>
              </a:rPr>
              <a:t>          “High/Soft state”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u="sng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2400" u="sng"/>
              <a:t> </a:t>
            </a:r>
            <a:endParaRPr lang="ja-JP" altLang="en-US" sz="2000"/>
          </a:p>
          <a:p>
            <a:pPr lvl="1" eaLnBrk="1" hangingPunct="1">
              <a:lnSpc>
                <a:spcPct val="80000"/>
              </a:lnSpc>
            </a:pPr>
            <a:endParaRPr lang="ja-JP" altLang="en-US" sz="2000"/>
          </a:p>
        </p:txBody>
      </p:sp>
      <p:pic>
        <p:nvPicPr>
          <p:cNvPr id="9220" name="図 3" descr="xtej1752_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052513"/>
            <a:ext cx="3595688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図 4" descr="xtej1752_hcdr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933825"/>
            <a:ext cx="38227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テキスト ボックス 5"/>
          <p:cNvSpPr txBox="1">
            <a:spLocks noChangeArrowheads="1"/>
          </p:cNvSpPr>
          <p:nvPr/>
        </p:nvSpPr>
        <p:spPr bwMode="auto">
          <a:xfrm>
            <a:off x="7740650" y="1125538"/>
            <a:ext cx="1403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Suzaku</a:t>
            </a:r>
          </a:p>
          <a:p>
            <a:r>
              <a:rPr lang="en-US" altLang="ja-JP">
                <a:solidFill>
                  <a:srgbClr val="FF0000"/>
                </a:solidFill>
              </a:rPr>
              <a:t>observation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9223" name="テキスト ボックス 6"/>
          <p:cNvSpPr txBox="1">
            <a:spLocks noChangeArrowheads="1"/>
          </p:cNvSpPr>
          <p:nvPr/>
        </p:nvSpPr>
        <p:spPr bwMode="auto">
          <a:xfrm>
            <a:off x="7956550" y="4427538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</a:rPr>
              <a:t>Low/hard</a:t>
            </a:r>
            <a:r>
              <a:rPr lang="ja-JP" altLang="en-US" b="1">
                <a:solidFill>
                  <a:srgbClr val="0070C0"/>
                </a:solidFill>
              </a:rPr>
              <a:t>　　　　</a:t>
            </a:r>
          </a:p>
        </p:txBody>
      </p:sp>
      <p:sp>
        <p:nvSpPr>
          <p:cNvPr id="9224" name="テキスト ボックス 7"/>
          <p:cNvSpPr txBox="1">
            <a:spLocks noChangeArrowheads="1"/>
          </p:cNvSpPr>
          <p:nvPr/>
        </p:nvSpPr>
        <p:spPr bwMode="auto">
          <a:xfrm>
            <a:off x="5219700" y="4500563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High/Soft</a:t>
            </a:r>
            <a:endParaRPr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MAXI J1409-619 </a:t>
            </a:r>
            <a:br>
              <a:rPr lang="en-US" altLang="ja-JP" dirty="0" smtClean="0"/>
            </a:br>
            <a:r>
              <a:rPr lang="en-US" altLang="ja-JP" sz="3556" dirty="0" smtClean="0"/>
              <a:t>confirmed and accurately localized by Swift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36566" y="5053256"/>
            <a:ext cx="4565413" cy="107682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MAXI detection of outbursts</a:t>
            </a:r>
            <a:endParaRPr lang="ja-JP" altLang="en-US" dirty="0"/>
          </a:p>
        </p:txBody>
      </p:sp>
      <p:grpSp>
        <p:nvGrpSpPr>
          <p:cNvPr id="4" name="図形グループ 36"/>
          <p:cNvGrpSpPr/>
          <p:nvPr/>
        </p:nvGrpSpPr>
        <p:grpSpPr>
          <a:xfrm>
            <a:off x="282820" y="3549684"/>
            <a:ext cx="4157860" cy="3007144"/>
            <a:chOff x="266137" y="1975556"/>
            <a:chExt cx="4157860" cy="3007144"/>
          </a:xfrm>
        </p:grpSpPr>
        <p:pic>
          <p:nvPicPr>
            <p:cNvPr id="33" name="Picture 18" descr="C:\Users\Matsuoka\Desktop\MAXIJ1409-619_JT_qdp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2820" y="1975556"/>
              <a:ext cx="4141177" cy="271462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1778000" y="4491404"/>
              <a:ext cx="11636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dirty="0" smtClean="0"/>
                <a:t>Date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16200000">
              <a:off x="-401108" y="4038456"/>
              <a:ext cx="161148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kumimoji="1" lang="en-US" altLang="ja-JP" dirty="0" smtClean="0"/>
                <a:t>X-ray count rate</a:t>
              </a:r>
              <a:endParaRPr kumimoji="1" lang="ja-JP" altLang="en-US" dirty="0"/>
            </a:p>
          </p:txBody>
        </p:sp>
      </p:grpSp>
      <p:pic>
        <p:nvPicPr>
          <p:cNvPr id="36" name="図 35" descr="J1409_MAX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0" y="1417638"/>
            <a:ext cx="3916680" cy="1923288"/>
          </a:xfrm>
          <a:prstGeom prst="rect">
            <a:avLst/>
          </a:prstGeom>
        </p:spPr>
      </p:pic>
      <p:pic>
        <p:nvPicPr>
          <p:cNvPr id="38" name="図 37" descr="J1409_X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798" y="1742063"/>
            <a:ext cx="4134556" cy="3849605"/>
          </a:xfrm>
          <a:prstGeom prst="rect">
            <a:avLst/>
          </a:prstGeom>
        </p:spPr>
      </p:pic>
      <p:cxnSp>
        <p:nvCxnSpPr>
          <p:cNvPr id="40" name="直線コネクタ 39"/>
          <p:cNvCxnSpPr/>
          <p:nvPr/>
        </p:nvCxnSpPr>
        <p:spPr>
          <a:xfrm>
            <a:off x="3485444" y="2300111"/>
            <a:ext cx="3683000" cy="296333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485444" y="2452511"/>
            <a:ext cx="3231445" cy="2161822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6025444" y="4869813"/>
            <a:ext cx="18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Swift XRT  Oct. 21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16889" y="5973199"/>
            <a:ext cx="19699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O-07 </a:t>
            </a:r>
            <a:r>
              <a:rPr lang="en-US" altLang="ja-JP" dirty="0" err="1" smtClean="0">
                <a:solidFill>
                  <a:srgbClr val="FF0000"/>
                </a:solidFill>
              </a:rPr>
              <a:t>Kennea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409_n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677" r="-16677"/>
          <a:stretch>
            <a:fillRect/>
          </a:stretch>
        </p:blipFill>
        <p:spPr>
          <a:xfrm>
            <a:off x="-704103" y="521640"/>
            <a:ext cx="10552206" cy="5803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409_n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4384" r="-14384"/>
          <a:stretch>
            <a:fillRect/>
          </a:stretch>
        </p:blipFill>
        <p:spPr>
          <a:xfrm>
            <a:off x="-997629" y="365918"/>
            <a:ext cx="11139258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699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Time domain</a:t>
            </a:r>
            <a:endParaRPr lang="ja-JP" altLang="en-US" dirty="0"/>
          </a:p>
        </p:txBody>
      </p:sp>
      <p:grpSp>
        <p:nvGrpSpPr>
          <p:cNvPr id="3" name="図形グループ 10"/>
          <p:cNvGrpSpPr/>
          <p:nvPr/>
        </p:nvGrpSpPr>
        <p:grpSpPr>
          <a:xfrm>
            <a:off x="1262967" y="1143000"/>
            <a:ext cx="7083006" cy="5303160"/>
            <a:chOff x="1262967" y="1203300"/>
            <a:chExt cx="7083006" cy="5303160"/>
          </a:xfrm>
        </p:grpSpPr>
        <p:sp>
          <p:nvSpPr>
            <p:cNvPr id="4" name="正方形/長方形 3"/>
            <p:cNvSpPr/>
            <p:nvPr/>
          </p:nvSpPr>
          <p:spPr>
            <a:xfrm>
              <a:off x="1497993" y="1203300"/>
              <a:ext cx="6285058" cy="4525963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85272" y="5851568"/>
              <a:ext cx="301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</a:p>
            <a:p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481391" y="581476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3</a:t>
              </a:r>
            </a:p>
            <a:p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298469" y="583744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–3</a:t>
              </a:r>
            </a:p>
            <a:p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262967" y="586012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–9</a:t>
              </a:r>
            </a:p>
            <a:p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780434" y="5860129"/>
              <a:ext cx="86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r>
                <a:rPr kumimoji="1" lang="en-US" altLang="ja-JP" baseline="30000" dirty="0" smtClean="0"/>
                <a:t>–6</a:t>
              </a:r>
            </a:p>
            <a:p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149567" y="3224880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2665" y="2060698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2665" y="1029600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4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011" y="4147299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–2</a:t>
            </a:r>
            <a:endParaRPr kumimoji="1" lang="ja-JP" altLang="en-US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245" y="5385137"/>
            <a:ext cx="6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–4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18050" y="6216134"/>
            <a:ext cx="28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Observational duration (day)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66554" y="3244333"/>
            <a:ext cx="16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Variability (day)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352309" y="1662070"/>
            <a:ext cx="2766870" cy="21142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451228" y="4785574"/>
            <a:ext cx="2847242" cy="10142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Pulsars</a:t>
            </a:r>
          </a:p>
          <a:p>
            <a:pPr algn="ctr"/>
            <a:r>
              <a:rPr kumimoji="1" lang="en-US" altLang="ja-JP" dirty="0" err="1" smtClean="0">
                <a:solidFill>
                  <a:srgbClr val="FF0000"/>
                </a:solidFill>
              </a:rPr>
              <a:t>GRBs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/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SRFs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38225" y="1662070"/>
            <a:ext cx="220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+ BH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trasients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+ NS transient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Super Nova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Classical Nova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Flaring stars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+ AGN long term   	variability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45169" y="6120374"/>
            <a:ext cx="8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~ 5yr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43362" y="2024552"/>
            <a:ext cx="383195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Collaboration &amp; </a:t>
            </a:r>
          </a:p>
          <a:p>
            <a:r>
              <a:rPr lang="en-US" altLang="ja-JP" sz="2400" b="1" dirty="0" smtClean="0"/>
              <a:t>Coordinate observation</a:t>
            </a:r>
          </a:p>
          <a:p>
            <a:r>
              <a:rPr lang="en-US" altLang="ja-JP" sz="2400" b="1" dirty="0" smtClean="0"/>
              <a:t>With other observatories </a:t>
            </a:r>
          </a:p>
          <a:p>
            <a:r>
              <a:rPr lang="en-US" altLang="ja-JP" sz="2400" b="1" dirty="0" smtClean="0"/>
              <a:t>Is </a:t>
            </a:r>
            <a:r>
              <a:rPr lang="en-US" altLang="ja-JP" sz="2400" b="1" dirty="0"/>
              <a:t>crucially</a:t>
            </a:r>
            <a:r>
              <a:rPr lang="en-US" altLang="ja-JP" sz="2400" b="1" dirty="0" smtClean="0"/>
              <a:t> important!!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43362" y="1477404"/>
            <a:ext cx="388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800000"/>
                </a:solidFill>
              </a:rPr>
              <a:t>We have expected and already learned: 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580</Words>
  <Application>Microsoft Macintosh PowerPoint</Application>
  <PresentationFormat>画面に合わせる (4:3)</PresentationFormat>
  <Paragraphs>147</Paragraphs>
  <Slides>14</Slides>
  <Notes>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Scientific research ?</vt:lpstr>
      <vt:lpstr>Astrophysical view</vt:lpstr>
      <vt:lpstr>Time domain</vt:lpstr>
      <vt:lpstr>Black hole candidates New Activity, Spectral Transition</vt:lpstr>
      <vt:lpstr>Suzaku observation of XTE J1752-223 </vt:lpstr>
      <vt:lpstr>MAXI J1409-619  confirmed and accurately localized by Swift</vt:lpstr>
      <vt:lpstr>スライド 7</vt:lpstr>
      <vt:lpstr>スライド 8</vt:lpstr>
      <vt:lpstr>Time domain</vt:lpstr>
      <vt:lpstr>Time domain</vt:lpstr>
      <vt:lpstr>MAXI project started more than 1.5 decades ago! 2nd MAXI Workshop in 2001</vt:lpstr>
      <vt:lpstr>スライド 12</vt:lpstr>
      <vt:lpstr>Prof Matsuoka was young …. </vt:lpstr>
      <vt:lpstr>スライド 14</vt:lpstr>
    </vt:vector>
  </TitlesOfParts>
  <Company>青山学院大学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research ?</dc:title>
  <dc:creator>吉田 篤正</dc:creator>
  <cp:lastModifiedBy>吉田 篤正</cp:lastModifiedBy>
  <cp:revision>10</cp:revision>
  <dcterms:created xsi:type="dcterms:W3CDTF">2010-12-02T04:03:01Z</dcterms:created>
  <dcterms:modified xsi:type="dcterms:W3CDTF">2010-12-02T05:48:45Z</dcterms:modified>
</cp:coreProperties>
</file>